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4"/>
  </p:notesMasterIdLst>
  <p:handoutMasterIdLst>
    <p:handoutMasterId r:id="rId15"/>
  </p:handoutMasterIdLst>
  <p:sldIdLst>
    <p:sldId id="2330" r:id="rId6"/>
    <p:sldId id="2335" r:id="rId7"/>
    <p:sldId id="2289" r:id="rId8"/>
    <p:sldId id="2332" r:id="rId9"/>
    <p:sldId id="2333" r:id="rId10"/>
    <p:sldId id="2336" r:id="rId11"/>
    <p:sldId id="261" r:id="rId12"/>
    <p:sldId id="224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26D"/>
    <a:srgbClr val="283A97"/>
    <a:srgbClr val="2BD779"/>
    <a:srgbClr val="DBDCE1"/>
    <a:srgbClr val="092030"/>
    <a:srgbClr val="536B7E"/>
    <a:srgbClr val="FFAB81"/>
    <a:srgbClr val="FF5200"/>
    <a:srgbClr val="ECBA82"/>
    <a:srgbClr val="F9DAD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27"/>
  </p:normalViewPr>
  <p:slideViewPr>
    <p:cSldViewPr snapToGrid="0">
      <p:cViewPr varScale="1">
        <p:scale>
          <a:sx n="98" d="100"/>
          <a:sy n="98" d="100"/>
        </p:scale>
        <p:origin x="102" y="270"/>
      </p:cViewPr>
      <p:guideLst>
        <p:guide pos="3840"/>
        <p:guide orient="horz" pos="2160"/>
      </p:guideLst>
    </p:cSldViewPr>
  </p:slid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08/04/2026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08/04/2026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Hello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everyone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welcome</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Module 1 </a:t>
            </a:r>
            <a:r>
              <a:rPr lang="hr-HR" sz="1200" kern="1200" dirty="0" err="1">
                <a:solidFill>
                  <a:schemeClr val="tx1"/>
                </a:solidFill>
                <a:effectLst/>
                <a:latin typeface="+mn-lt"/>
                <a:ea typeface="+mn-ea"/>
                <a:cs typeface="+mn-cs"/>
              </a:rPr>
              <a:t>wrap-up</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Digital Systems. </a:t>
            </a:r>
            <a:r>
              <a:rPr lang="hr-HR" sz="1200" kern="1200" dirty="0" err="1">
                <a:solidFill>
                  <a:schemeClr val="tx1"/>
                </a:solidFill>
                <a:effectLst/>
                <a:latin typeface="+mn-lt"/>
                <a:ea typeface="+mn-ea"/>
                <a:cs typeface="+mn-cs"/>
              </a:rPr>
              <a:t>Over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past </a:t>
            </a:r>
            <a:r>
              <a:rPr lang="hr-HR" sz="1200" kern="1200" dirty="0" err="1">
                <a:solidFill>
                  <a:schemeClr val="tx1"/>
                </a:solidFill>
                <a:effectLst/>
                <a:latin typeface="+mn-lt"/>
                <a:ea typeface="+mn-ea"/>
                <a:cs typeface="+mn-cs"/>
              </a:rPr>
              <a:t>sessions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explored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foundations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what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matters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how </a:t>
            </a:r>
            <a:r>
              <a:rPr lang="hr-HR" sz="1200" kern="1200" dirty="0" err="1">
                <a:solidFill>
                  <a:schemeClr val="tx1"/>
                </a:solidFill>
                <a:effectLst/>
                <a:latin typeface="+mn-lt"/>
                <a:ea typeface="+mn-ea"/>
                <a:cs typeface="+mn-cs"/>
              </a:rPr>
              <a:t>digital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technologies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EU </a:t>
            </a:r>
            <a:r>
              <a:rPr lang="hr-HR" sz="1200" kern="1200" dirty="0" err="1">
                <a:solidFill>
                  <a:schemeClr val="tx1"/>
                </a:solidFill>
                <a:effectLst/>
                <a:latin typeface="+mn-lt"/>
                <a:ea typeface="+mn-ea"/>
                <a:cs typeface="+mn-cs"/>
              </a:rPr>
              <a:t>policy</a:t>
            </a:r>
            <a:r>
              <a:rPr lang="hr-HR" sz="1200" kern="1200" dirty="0">
                <a:solidFill>
                  <a:schemeClr val="tx1"/>
                </a:solidFill>
                <a:effectLst/>
                <a:latin typeface="+mn-lt"/>
                <a:ea typeface="+mn-ea"/>
                <a:cs typeface="+mn-cs"/>
              </a:rPr>
              <a:t> are </a:t>
            </a:r>
            <a:r>
              <a:rPr lang="hr-HR" sz="1200" kern="1200" dirty="0" err="1">
                <a:solidFill>
                  <a:schemeClr val="tx1"/>
                </a:solidFill>
                <a:effectLst/>
                <a:latin typeface="+mn-lt"/>
                <a:ea typeface="+mn-ea"/>
                <a:cs typeface="+mn-cs"/>
              </a:rPr>
              <a:t>driving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business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transformation</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short video, </a:t>
            </a:r>
            <a:r>
              <a:rPr lang="hr-HR" sz="1200" kern="1200" dirty="0" err="1">
                <a:solidFill>
                  <a:schemeClr val="tx1"/>
                </a:solidFill>
                <a:effectLst/>
                <a:latin typeface="+mn-lt"/>
                <a:ea typeface="+mn-ea"/>
                <a:cs typeface="+mn-cs"/>
              </a:rPr>
              <a:t>we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consolidate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key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concepts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connect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them</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practical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work</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1</a:t>
            </a:fld>
            <a:endParaRPr lang="en-IE"/>
          </a:p>
        </p:txBody>
      </p:sp>
    </p:spTree>
    <p:extLst>
      <p:ext uri="{BB962C8B-B14F-4D97-AF65-F5344CB8AC3E}">
        <p14:creationId xmlns:p14="http://schemas.microsoft.com/office/powerpoint/2010/main" val="483448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rests</a:t>
            </a:r>
            <a:r>
              <a:rPr lang="hr-HR" sz="1200" kern="1200" dirty="0">
                <a:solidFill>
                  <a:schemeClr val="tx1"/>
                </a:solidFill>
                <a:effectLst/>
                <a:latin typeface="+mn-lt"/>
                <a:ea typeface="+mn-ea"/>
                <a:cs typeface="+mn-cs"/>
              </a:rPr>
              <a:t> on </a:t>
            </a:r>
            <a:r>
              <a:rPr lang="hr-HR" sz="1200" kern="1200" dirty="0" err="1">
                <a:solidFill>
                  <a:schemeClr val="tx1"/>
                </a:solidFill>
                <a:effectLst/>
                <a:latin typeface="+mn-lt"/>
                <a:ea typeface="+mn-ea"/>
                <a:cs typeface="+mn-cs"/>
              </a:rPr>
              <a:t>three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principles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Ellen MacArthur </a:t>
            </a:r>
            <a:r>
              <a:rPr lang="hr-HR" sz="1200" kern="1200" dirty="0" err="1">
                <a:solidFill>
                  <a:schemeClr val="tx1"/>
                </a:solidFill>
                <a:effectLst/>
                <a:latin typeface="+mn-lt"/>
                <a:ea typeface="+mn-ea"/>
                <a:cs typeface="+mn-cs"/>
              </a:rPr>
              <a:t>Foundation</a:t>
            </a:r>
            <a:r>
              <a:rPr lang="hr-HR" sz="1200" kern="1200" dirty="0">
                <a:solidFill>
                  <a:schemeClr val="tx1"/>
                </a:solidFill>
                <a:effectLst/>
                <a:latin typeface="+mn-lt"/>
                <a:ea typeface="+mn-ea"/>
                <a:cs typeface="+mn-cs"/>
              </a:rPr>
              <a:t>. First, design </a:t>
            </a:r>
            <a:r>
              <a:rPr lang="hr-HR" sz="1200" kern="1200" dirty="0" err="1">
                <a:solidFill>
                  <a:schemeClr val="tx1"/>
                </a:solidFill>
                <a:effectLst/>
                <a:latin typeface="+mn-lt"/>
                <a:ea typeface="+mn-ea"/>
                <a:cs typeface="+mn-cs"/>
              </a:rPr>
              <a:t>out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waste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pollution</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eliminating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waste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through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intentional</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choices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rather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managing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after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fact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Second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keep</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use - </a:t>
            </a:r>
            <a:r>
              <a:rPr lang="hr-HR" sz="1200" kern="1200" dirty="0" err="1">
                <a:solidFill>
                  <a:schemeClr val="tx1"/>
                </a:solidFill>
                <a:effectLst/>
                <a:latin typeface="+mn-lt"/>
                <a:ea typeface="+mn-ea"/>
                <a:cs typeface="+mn-cs"/>
              </a:rPr>
              <a:t>through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reuse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repair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refurbishment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remanufacturing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finally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recycling</a:t>
            </a:r>
            <a:r>
              <a:rPr lang="hr-HR" sz="1200" kern="1200" dirty="0">
                <a:solidFill>
                  <a:schemeClr val="tx1"/>
                </a:solidFill>
                <a:effectLst/>
                <a:latin typeface="+mn-lt"/>
                <a:ea typeface="+mn-ea"/>
                <a:cs typeface="+mn-cs"/>
              </a:rPr>
              <a:t>. Third, </a:t>
            </a:r>
            <a:r>
              <a:rPr lang="hr-HR" sz="1200" kern="1200" dirty="0" err="1">
                <a:solidFill>
                  <a:schemeClr val="tx1"/>
                </a:solidFill>
                <a:effectLst/>
                <a:latin typeface="+mn-lt"/>
                <a:ea typeface="+mn-ea"/>
                <a:cs typeface="+mn-cs"/>
              </a:rPr>
              <a:t>regenerate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natural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actively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restoring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environmental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health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rather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simply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reducing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harm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principles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form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foundation</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everything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that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follows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programme</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2</a:t>
            </a:fld>
            <a:endParaRPr lang="en-IE"/>
          </a:p>
        </p:txBody>
      </p:sp>
    </p:spTree>
    <p:extLst>
      <p:ext uri="{BB962C8B-B14F-4D97-AF65-F5344CB8AC3E}">
        <p14:creationId xmlns:p14="http://schemas.microsoft.com/office/powerpoint/2010/main" val="1998678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Butterfly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Diagram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visualises</a:t>
            </a:r>
            <a:r>
              <a:rPr lang="hr-HR" sz="1200" kern="1200" dirty="0">
                <a:solidFill>
                  <a:schemeClr val="tx1"/>
                </a:solidFill>
                <a:effectLst/>
                <a:latin typeface="+mn-lt"/>
                <a:ea typeface="+mn-ea"/>
                <a:cs typeface="+mn-cs"/>
              </a:rPr>
              <a:t> how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principles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work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practice</a:t>
            </a:r>
            <a:r>
              <a:rPr lang="hr-HR" sz="1200" kern="1200" dirty="0">
                <a:solidFill>
                  <a:schemeClr val="tx1"/>
                </a:solidFill>
                <a:effectLst/>
                <a:latin typeface="+mn-lt"/>
                <a:ea typeface="+mn-ea"/>
                <a:cs typeface="+mn-cs"/>
              </a:rPr>
              <a:t>. On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right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cycle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keeps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manufactured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metals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plastics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electronics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circulating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through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sharing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maintenance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reuse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recycling</a:t>
            </a:r>
            <a:r>
              <a:rPr lang="hr-HR" sz="1200" kern="1200" dirty="0">
                <a:solidFill>
                  <a:schemeClr val="tx1"/>
                </a:solidFill>
                <a:effectLst/>
                <a:latin typeface="+mn-lt"/>
                <a:ea typeface="+mn-ea"/>
                <a:cs typeface="+mn-cs"/>
              </a:rPr>
              <a:t>. On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left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biological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return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safely</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earth</a:t>
            </a:r>
            <a:r>
              <a:rPr lang="hr-HR" sz="1200" kern="1200" dirty="0">
                <a:solidFill>
                  <a:schemeClr val="tx1"/>
                </a:solidFill>
                <a:effectLst/>
                <a:latin typeface="+mn-lt"/>
                <a:ea typeface="+mn-ea"/>
                <a:cs typeface="+mn-cs"/>
              </a:rPr>
              <a:t> as </a:t>
            </a:r>
            <a:r>
              <a:rPr lang="hr-HR" sz="1200" kern="1200" dirty="0" err="1">
                <a:solidFill>
                  <a:schemeClr val="tx1"/>
                </a:solidFill>
                <a:effectLst/>
                <a:latin typeface="+mn-lt"/>
                <a:ea typeface="+mn-ea"/>
                <a:cs typeface="+mn-cs"/>
              </a:rPr>
              <a:t>nutrients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Understanding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which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cycle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applies</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essential</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designing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appropriate</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tracking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systems</a:t>
            </a:r>
            <a:r>
              <a:rPr lang="hr-HR" sz="1200" kern="1200" dirty="0">
                <a:solidFill>
                  <a:schemeClr val="tx1"/>
                </a:solidFill>
                <a:effectLst/>
                <a:latin typeface="+mn-lt"/>
                <a:ea typeface="+mn-ea"/>
                <a:cs typeface="+mn-cs"/>
              </a:rPr>
              <a:t> - a </a:t>
            </a:r>
            <a:r>
              <a:rPr lang="hr-HR" sz="1200" kern="1200" dirty="0" err="1">
                <a:solidFill>
                  <a:schemeClr val="tx1"/>
                </a:solidFill>
                <a:effectLst/>
                <a:latin typeface="+mn-lt"/>
                <a:ea typeface="+mn-ea"/>
                <a:cs typeface="+mn-cs"/>
              </a:rPr>
              <a:t>skill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develop</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further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Module 2.</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3</a:t>
            </a:fld>
            <a:endParaRPr lang="en-IE"/>
          </a:p>
        </p:txBody>
      </p:sp>
    </p:spTree>
    <p:extLst>
      <p:ext uri="{BB962C8B-B14F-4D97-AF65-F5344CB8AC3E}">
        <p14:creationId xmlns:p14="http://schemas.microsoft.com/office/powerpoint/2010/main" val="4085081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a:solidFill>
                  <a:schemeClr val="tx1"/>
                </a:solidFill>
                <a:effectLst/>
                <a:latin typeface="+mn-lt"/>
                <a:ea typeface="+mn-ea"/>
                <a:cs typeface="+mn-cs"/>
              </a:rPr>
              <a:t>Digital </a:t>
            </a:r>
            <a:r>
              <a:rPr lang="hr-HR" sz="1200" kern="1200" dirty="0" err="1">
                <a:solidFill>
                  <a:schemeClr val="tx1"/>
                </a:solidFill>
                <a:effectLst/>
                <a:latin typeface="+mn-lt"/>
                <a:ea typeface="+mn-ea"/>
                <a:cs typeface="+mn-cs"/>
              </a:rPr>
              <a:t>technologies</a:t>
            </a:r>
            <a:r>
              <a:rPr lang="hr-HR" sz="1200" kern="1200" dirty="0">
                <a:solidFill>
                  <a:schemeClr val="tx1"/>
                </a:solidFill>
                <a:effectLst/>
                <a:latin typeface="+mn-lt"/>
                <a:ea typeface="+mn-ea"/>
                <a:cs typeface="+mn-cs"/>
              </a:rPr>
              <a:t> make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operational</a:t>
            </a:r>
            <a:r>
              <a:rPr lang="hr-HR" sz="1200" kern="1200" dirty="0">
                <a:solidFill>
                  <a:schemeClr val="tx1"/>
                </a:solidFill>
                <a:effectLst/>
                <a:latin typeface="+mn-lt"/>
                <a:ea typeface="+mn-ea"/>
                <a:cs typeface="+mn-cs"/>
              </a:rPr>
              <a:t> at </a:t>
            </a:r>
            <a:r>
              <a:rPr lang="hr-HR" sz="1200" kern="1200" dirty="0" err="1">
                <a:solidFill>
                  <a:schemeClr val="tx1"/>
                </a:solidFill>
                <a:effectLst/>
                <a:latin typeface="+mn-lt"/>
                <a:ea typeface="+mn-ea"/>
                <a:cs typeface="+mn-cs"/>
              </a:rPr>
              <a:t>scale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sensors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track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location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condition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enabling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predictive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maintenance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service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Blockchain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creates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trusted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records</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provenance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verification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across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supply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chains</a:t>
            </a:r>
            <a:r>
              <a:rPr lang="hr-HR" sz="1200" kern="1200" dirty="0">
                <a:solidFill>
                  <a:schemeClr val="tx1"/>
                </a:solidFill>
                <a:effectLst/>
                <a:latin typeface="+mn-lt"/>
                <a:ea typeface="+mn-ea"/>
                <a:cs typeface="+mn-cs"/>
              </a:rPr>
              <a:t>. AI </a:t>
            </a:r>
            <a:r>
              <a:rPr lang="hr-HR" sz="1200" kern="1200" dirty="0" err="1">
                <a:solidFill>
                  <a:schemeClr val="tx1"/>
                </a:solidFill>
                <a:effectLst/>
                <a:latin typeface="+mn-lt"/>
                <a:ea typeface="+mn-ea"/>
                <a:cs typeface="+mn-cs"/>
              </a:rPr>
              <a:t>optimises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operations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demand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forecasting</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waste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sorting</a:t>
            </a:r>
            <a:r>
              <a:rPr lang="hr-HR" sz="1200" kern="1200" dirty="0">
                <a:solidFill>
                  <a:schemeClr val="tx1"/>
                </a:solidFill>
                <a:effectLst/>
                <a:latin typeface="+mn-lt"/>
                <a:ea typeface="+mn-ea"/>
                <a:cs typeface="+mn-cs"/>
              </a:rPr>
              <a:t>. Cloud </a:t>
            </a:r>
            <a:r>
              <a:rPr lang="hr-HR" sz="1200" kern="1200" dirty="0" err="1">
                <a:solidFill>
                  <a:schemeClr val="tx1"/>
                </a:solidFill>
                <a:effectLst/>
                <a:latin typeface="+mn-lt"/>
                <a:ea typeface="+mn-ea"/>
                <a:cs typeface="+mn-cs"/>
              </a:rPr>
              <a:t>platforms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enable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-as-a-</a:t>
            </a:r>
            <a:r>
              <a:rPr lang="hr-HR" sz="1200" kern="1200" dirty="0" err="1">
                <a:solidFill>
                  <a:schemeClr val="tx1"/>
                </a:solidFill>
                <a:effectLst/>
                <a:latin typeface="+mn-lt"/>
                <a:ea typeface="+mn-ea"/>
                <a:cs typeface="+mn-cs"/>
              </a:rPr>
              <a:t>service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sharing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business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models</a:t>
            </a:r>
            <a:r>
              <a:rPr lang="hr-HR" sz="1200" kern="1200" dirty="0">
                <a:solidFill>
                  <a:schemeClr val="tx1"/>
                </a:solidFill>
                <a:effectLst/>
                <a:latin typeface="+mn-lt"/>
                <a:ea typeface="+mn-ea"/>
                <a:cs typeface="+mn-cs"/>
              </a:rPr>
              <a:t>. In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F2F </a:t>
            </a:r>
            <a:r>
              <a:rPr lang="hr-HR" sz="1200" kern="1200" dirty="0" err="1">
                <a:solidFill>
                  <a:schemeClr val="tx1"/>
                </a:solidFill>
                <a:effectLst/>
                <a:latin typeface="+mn-lt"/>
                <a:ea typeface="+mn-ea"/>
                <a:cs typeface="+mn-cs"/>
              </a:rPr>
              <a:t>session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matched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technologies</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specific</a:t>
            </a:r>
            <a:r>
              <a:rPr lang="hr-HR" sz="1200" kern="1200" dirty="0">
                <a:solidFill>
                  <a:schemeClr val="tx1"/>
                </a:solidFill>
                <a:effectLst/>
                <a:latin typeface="+mn-lt"/>
                <a:ea typeface="+mn-ea"/>
                <a:cs typeface="+mn-cs"/>
              </a:rPr>
              <a:t> use </a:t>
            </a:r>
            <a:r>
              <a:rPr lang="hr-HR" sz="1200" kern="1200" dirty="0" err="1">
                <a:solidFill>
                  <a:schemeClr val="tx1"/>
                </a:solidFill>
                <a:effectLst/>
                <a:latin typeface="+mn-lt"/>
                <a:ea typeface="+mn-ea"/>
                <a:cs typeface="+mn-cs"/>
              </a:rPr>
              <a:t>cases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key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insight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matching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technology</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objectives</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every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application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every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technology</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4</a:t>
            </a:fld>
            <a:endParaRPr lang="en-IE"/>
          </a:p>
        </p:txBody>
      </p:sp>
    </p:spTree>
    <p:extLst>
      <p:ext uri="{BB962C8B-B14F-4D97-AF65-F5344CB8AC3E}">
        <p14:creationId xmlns:p14="http://schemas.microsoft.com/office/powerpoint/2010/main" val="2940746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a:solidFill>
                  <a:schemeClr val="tx1"/>
                </a:solidFill>
                <a:effectLst/>
                <a:latin typeface="+mn-lt"/>
                <a:ea typeface="+mn-ea"/>
                <a:cs typeface="+mn-cs"/>
              </a:rPr>
              <a:t>EU </a:t>
            </a:r>
            <a:r>
              <a:rPr lang="hr-HR" sz="1200" kern="1200" dirty="0" err="1">
                <a:solidFill>
                  <a:schemeClr val="tx1"/>
                </a:solidFill>
                <a:effectLst/>
                <a:latin typeface="+mn-lt"/>
                <a:ea typeface="+mn-ea"/>
                <a:cs typeface="+mn-cs"/>
              </a:rPr>
              <a:t>policy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accelerating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transition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Action</a:t>
            </a:r>
            <a:r>
              <a:rPr lang="hr-HR" sz="1200" kern="1200" dirty="0">
                <a:solidFill>
                  <a:schemeClr val="tx1"/>
                </a:solidFill>
                <a:effectLst/>
                <a:latin typeface="+mn-lt"/>
                <a:ea typeface="+mn-ea"/>
                <a:cs typeface="+mn-cs"/>
              </a:rPr>
              <a:t> Plan </a:t>
            </a:r>
            <a:r>
              <a:rPr lang="hr-HR" sz="1200" kern="1200" dirty="0" err="1">
                <a:solidFill>
                  <a:schemeClr val="tx1"/>
                </a:solidFill>
                <a:effectLst/>
                <a:latin typeface="+mn-lt"/>
                <a:ea typeface="+mn-ea"/>
                <a:cs typeface="+mn-cs"/>
              </a:rPr>
              <a:t>sets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strategic</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direction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Ecodesign</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Sustainable</a:t>
            </a:r>
            <a:r>
              <a:rPr lang="hr-HR" sz="1200" kern="1200" dirty="0">
                <a:solidFill>
                  <a:schemeClr val="tx1"/>
                </a:solidFill>
                <a:effectLst/>
                <a:latin typeface="+mn-lt"/>
                <a:ea typeface="+mn-ea"/>
                <a:cs typeface="+mn-cs"/>
              </a:rPr>
              <a:t> Products </a:t>
            </a:r>
            <a:r>
              <a:rPr lang="hr-HR" sz="1200" kern="1200" dirty="0" err="1">
                <a:solidFill>
                  <a:schemeClr val="tx1"/>
                </a:solidFill>
                <a:effectLst/>
                <a:latin typeface="+mn-lt"/>
                <a:ea typeface="+mn-ea"/>
                <a:cs typeface="+mn-cs"/>
              </a:rPr>
              <a:t>Regulation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establishes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requirements</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durability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repairability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recyclability</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mandates</a:t>
            </a:r>
            <a:r>
              <a:rPr lang="hr-HR" sz="1200" kern="1200" dirty="0">
                <a:solidFill>
                  <a:schemeClr val="tx1"/>
                </a:solidFill>
                <a:effectLst/>
                <a:latin typeface="+mn-lt"/>
                <a:ea typeface="+mn-ea"/>
                <a:cs typeface="+mn-cs"/>
              </a:rPr>
              <a:t> Digital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Passports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DPPs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structured</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about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identification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material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composition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environmental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footprint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durability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repairability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end-of-life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information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Requirements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begin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batteries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2027, </a:t>
            </a:r>
            <a:r>
              <a:rPr lang="hr-HR" sz="1200" kern="1200" dirty="0" err="1">
                <a:solidFill>
                  <a:schemeClr val="tx1"/>
                </a:solidFill>
                <a:effectLst/>
                <a:latin typeface="+mn-lt"/>
                <a:ea typeface="+mn-ea"/>
                <a:cs typeface="+mn-cs"/>
              </a:rPr>
              <a:t>extending</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textiles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electronics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furniture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by</a:t>
            </a:r>
            <a:r>
              <a:rPr lang="hr-HR" sz="1200" kern="1200" dirty="0">
                <a:solidFill>
                  <a:schemeClr val="tx1"/>
                </a:solidFill>
                <a:effectLst/>
                <a:latin typeface="+mn-lt"/>
                <a:ea typeface="+mn-ea"/>
                <a:cs typeface="+mn-cs"/>
              </a:rPr>
              <a:t> 2030. In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gap</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assessment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activity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evaluated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organisation's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readiness</a:t>
            </a:r>
            <a:r>
              <a:rPr lang="hr-HR" sz="1200" kern="1200" dirty="0">
                <a:solidFill>
                  <a:schemeClr val="tx1"/>
                </a:solidFill>
                <a:effectLst/>
                <a:latin typeface="+mn-lt"/>
                <a:ea typeface="+mn-ea"/>
                <a:cs typeface="+mn-cs"/>
              </a:rPr>
              <a:t> for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requirements</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5</a:t>
            </a:fld>
            <a:endParaRPr lang="en-IE"/>
          </a:p>
        </p:txBody>
      </p:sp>
    </p:spTree>
    <p:extLst>
      <p:ext uri="{BB962C8B-B14F-4D97-AF65-F5344CB8AC3E}">
        <p14:creationId xmlns:p14="http://schemas.microsoft.com/office/powerpoint/2010/main" val="41618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a:solidFill>
                  <a:schemeClr val="tx1"/>
                </a:solidFill>
                <a:effectLst/>
                <a:latin typeface="+mn-lt"/>
                <a:ea typeface="+mn-ea"/>
                <a:cs typeface="+mn-cs"/>
              </a:rPr>
              <a:t>In PBL-1,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applied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these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concepts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analysing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opportunities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 </a:t>
            </a:r>
            <a:r>
              <a:rPr lang="hr-HR" sz="1200" kern="1200" dirty="0" err="1">
                <a:solidFill>
                  <a:schemeClr val="tx1"/>
                </a:solidFill>
                <a:effectLst/>
                <a:latin typeface="+mn-lt"/>
                <a:ea typeface="+mn-ea"/>
                <a:cs typeface="+mn-cs"/>
              </a:rPr>
              <a:t>selected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context</a:t>
            </a:r>
            <a:r>
              <a:rPr lang="hr-HR" sz="1200" kern="1200" dirty="0">
                <a:solidFill>
                  <a:schemeClr val="tx1"/>
                </a:solidFill>
                <a:effectLst/>
                <a:latin typeface="+mn-lt"/>
                <a:ea typeface="+mn-ea"/>
                <a:cs typeface="+mn-cs"/>
              </a:rPr>
              <a:t>. You </a:t>
            </a:r>
            <a:r>
              <a:rPr lang="hr-HR" sz="1200" kern="1200" dirty="0" err="1">
                <a:solidFill>
                  <a:schemeClr val="tx1"/>
                </a:solidFill>
                <a:effectLst/>
                <a:latin typeface="+mn-lt"/>
                <a:ea typeface="+mn-ea"/>
                <a:cs typeface="+mn-cs"/>
              </a:rPr>
              <a:t>identified</a:t>
            </a:r>
            <a:r>
              <a:rPr lang="hr-HR" sz="1200" kern="1200" dirty="0">
                <a:solidFill>
                  <a:schemeClr val="tx1"/>
                </a:solidFill>
                <a:effectLst/>
                <a:latin typeface="+mn-lt"/>
                <a:ea typeface="+mn-ea"/>
                <a:cs typeface="+mn-cs"/>
              </a:rPr>
              <a:t> how CE </a:t>
            </a:r>
            <a:r>
              <a:rPr lang="hr-HR" sz="1200" kern="1200" dirty="0" err="1">
                <a:solidFill>
                  <a:schemeClr val="tx1"/>
                </a:solidFill>
                <a:effectLst/>
                <a:latin typeface="+mn-lt"/>
                <a:ea typeface="+mn-ea"/>
                <a:cs typeface="+mn-cs"/>
              </a:rPr>
              <a:t>principles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apply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evaluated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technology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enablers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assessed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policy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implications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work</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directly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feeds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into</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final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Deliverable</a:t>
            </a:r>
            <a:r>
              <a:rPr lang="hr-HR" sz="1200" kern="1200" dirty="0">
                <a:solidFill>
                  <a:schemeClr val="tx1"/>
                </a:solidFill>
                <a:effectLst/>
                <a:latin typeface="+mn-lt"/>
                <a:ea typeface="+mn-ea"/>
                <a:cs typeface="+mn-cs"/>
              </a:rPr>
              <a:t> 2 -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business</a:t>
            </a:r>
            <a:r>
              <a:rPr lang="hr-HR" sz="1200" kern="1200" dirty="0">
                <a:solidFill>
                  <a:schemeClr val="tx1"/>
                </a:solidFill>
                <a:effectLst/>
                <a:latin typeface="+mn-lt"/>
                <a:ea typeface="+mn-ea"/>
                <a:cs typeface="+mn-cs"/>
              </a:rPr>
              <a:t> model </a:t>
            </a:r>
            <a:r>
              <a:rPr lang="hr-HR" sz="1200" kern="1200" dirty="0" err="1">
                <a:solidFill>
                  <a:schemeClr val="tx1"/>
                </a:solidFill>
                <a:effectLst/>
                <a:latin typeface="+mn-lt"/>
                <a:ea typeface="+mn-ea"/>
                <a:cs typeface="+mn-cs"/>
              </a:rPr>
              <a:t>innovation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proposal</a:t>
            </a:r>
            <a:r>
              <a:rPr lang="hr-HR" sz="1200" kern="1200" dirty="0">
                <a:solidFill>
                  <a:schemeClr val="tx1"/>
                </a:solidFill>
                <a:effectLst/>
                <a:latin typeface="+mn-lt"/>
                <a:ea typeface="+mn-ea"/>
                <a:cs typeface="+mn-cs"/>
              </a:rPr>
              <a:t>. You </a:t>
            </a:r>
            <a:r>
              <a:rPr lang="hr-HR" sz="1200" kern="1200" dirty="0" err="1">
                <a:solidFill>
                  <a:schemeClr val="tx1"/>
                </a:solidFill>
                <a:effectLst/>
                <a:latin typeface="+mn-lt"/>
                <a:ea typeface="+mn-ea"/>
                <a:cs typeface="+mn-cs"/>
              </a:rPr>
              <a:t>have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built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strategic</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foundation</a:t>
            </a:r>
            <a:r>
              <a:rPr lang="hr-HR" sz="1200" kern="1200" dirty="0">
                <a:solidFill>
                  <a:schemeClr val="tx1"/>
                </a:solidFill>
                <a:effectLst/>
                <a:latin typeface="+mn-lt"/>
                <a:ea typeface="+mn-ea"/>
                <a:cs typeface="+mn-cs"/>
              </a:rPr>
              <a:t>. In Module 2,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will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develop</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technical</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competences</a:t>
            </a:r>
            <a:r>
              <a:rPr lang="hr-HR" sz="1200" kern="1200" dirty="0">
                <a:solidFill>
                  <a:schemeClr val="tx1"/>
                </a:solidFill>
                <a:effectLst/>
                <a:latin typeface="+mn-lt"/>
                <a:ea typeface="+mn-ea"/>
                <a:cs typeface="+mn-cs"/>
              </a:rPr>
              <a:t> to make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measurable</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material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flow</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analysis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lifecycle</a:t>
            </a:r>
            <a:r>
              <a:rPr lang="hr-HR" sz="1200" kern="1200" dirty="0">
                <a:solidFill>
                  <a:schemeClr val="tx1"/>
                </a:solidFill>
                <a:effectLst/>
                <a:latin typeface="+mn-lt"/>
                <a:ea typeface="+mn-ea"/>
                <a:cs typeface="+mn-cs"/>
              </a:rPr>
              <a:t> data management, DPP </a:t>
            </a:r>
            <a:r>
              <a:rPr lang="hr-HR" sz="1200" kern="1200" dirty="0" err="1">
                <a:solidFill>
                  <a:schemeClr val="tx1"/>
                </a:solidFill>
                <a:effectLst/>
                <a:latin typeface="+mn-lt"/>
                <a:ea typeface="+mn-ea"/>
                <a:cs typeface="+mn-cs"/>
              </a:rPr>
              <a:t>implementation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 design.</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6</a:t>
            </a:fld>
            <a:endParaRPr lang="en-IE"/>
          </a:p>
        </p:txBody>
      </p:sp>
    </p:spTree>
    <p:extLst>
      <p:ext uri="{BB962C8B-B14F-4D97-AF65-F5344CB8AC3E}">
        <p14:creationId xmlns:p14="http://schemas.microsoft.com/office/powerpoint/2010/main" val="1217242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dirty="0" err="1">
                <a:solidFill>
                  <a:schemeClr val="tx1"/>
                </a:solidFill>
                <a:effectLst/>
                <a:latin typeface="+mn-lt"/>
                <a:ea typeface="+mn-ea"/>
                <a:cs typeface="+mn-cs"/>
              </a:rPr>
              <a:t>If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remember</a:t>
            </a:r>
            <a:r>
              <a:rPr lang="hr-HR" sz="1200" kern="1200" dirty="0">
                <a:solidFill>
                  <a:schemeClr val="tx1"/>
                </a:solidFill>
                <a:effectLst/>
                <a:latin typeface="+mn-lt"/>
                <a:ea typeface="+mn-ea"/>
                <a:cs typeface="+mn-cs"/>
              </a:rPr>
              <a:t> one </a:t>
            </a:r>
            <a:r>
              <a:rPr lang="hr-HR" sz="1200" kern="1200" dirty="0" err="1">
                <a:solidFill>
                  <a:schemeClr val="tx1"/>
                </a:solidFill>
                <a:effectLst/>
                <a:latin typeface="+mn-lt"/>
                <a:ea typeface="+mn-ea"/>
                <a:cs typeface="+mn-cs"/>
              </a:rPr>
              <a:t>thing</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from</a:t>
            </a:r>
            <a:r>
              <a:rPr lang="hr-HR" sz="1200" kern="1200" dirty="0">
                <a:solidFill>
                  <a:schemeClr val="tx1"/>
                </a:solidFill>
                <a:effectLst/>
                <a:latin typeface="+mn-lt"/>
                <a:ea typeface="+mn-ea"/>
                <a:cs typeface="+mn-cs"/>
              </a:rPr>
              <a:t> Module 1, </a:t>
            </a:r>
            <a:r>
              <a:rPr lang="hr-HR" sz="1200" kern="1200" dirty="0" err="1">
                <a:solidFill>
                  <a:schemeClr val="tx1"/>
                </a:solidFill>
                <a:effectLst/>
                <a:latin typeface="+mn-lt"/>
                <a:ea typeface="+mn-ea"/>
                <a:cs typeface="+mn-cs"/>
              </a:rPr>
              <a:t>remember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this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starts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with</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not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end-of-life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choices</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made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product</a:t>
            </a:r>
            <a:r>
              <a:rPr lang="hr-HR" sz="1200" kern="1200" dirty="0">
                <a:solidFill>
                  <a:schemeClr val="tx1"/>
                </a:solidFill>
                <a:effectLst/>
                <a:latin typeface="+mn-lt"/>
                <a:ea typeface="+mn-ea"/>
                <a:cs typeface="+mn-cs"/>
              </a:rPr>
              <a:t> design </a:t>
            </a:r>
            <a:r>
              <a:rPr lang="hr-HR" sz="1200" kern="1200" dirty="0" err="1">
                <a:solidFill>
                  <a:schemeClr val="tx1"/>
                </a:solidFill>
                <a:effectLst/>
                <a:latin typeface="+mn-lt"/>
                <a:ea typeface="+mn-ea"/>
                <a:cs typeface="+mn-cs"/>
              </a:rPr>
              <a:t>determine</a:t>
            </a:r>
            <a:r>
              <a:rPr lang="hr-HR" sz="1200" kern="1200" dirty="0">
                <a:solidFill>
                  <a:schemeClr val="tx1"/>
                </a:solidFill>
                <a:effectLst/>
                <a:latin typeface="+mn-lt"/>
                <a:ea typeface="+mn-ea"/>
                <a:cs typeface="+mn-cs"/>
              </a:rPr>
              <a:t> 80% </a:t>
            </a:r>
            <a:r>
              <a:rPr lang="hr-HR" sz="1200" kern="1200" dirty="0" err="1">
                <a:solidFill>
                  <a:schemeClr val="tx1"/>
                </a:solidFill>
                <a:effectLst/>
                <a:latin typeface="+mn-lt"/>
                <a:ea typeface="+mn-ea"/>
                <a:cs typeface="+mn-cs"/>
              </a:rPr>
              <a:t>of</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environmental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impact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potential</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Return</a:t>
            </a:r>
            <a:r>
              <a:rPr lang="hr-HR" sz="1200" kern="1200" dirty="0">
                <a:solidFill>
                  <a:schemeClr val="tx1"/>
                </a:solidFill>
                <a:effectLst/>
                <a:latin typeface="+mn-lt"/>
                <a:ea typeface="+mn-ea"/>
                <a:cs typeface="+mn-cs"/>
              </a:rPr>
              <a:t> to </a:t>
            </a:r>
            <a:r>
              <a:rPr lang="hr-HR" sz="1200" kern="1200" dirty="0" err="1">
                <a:solidFill>
                  <a:schemeClr val="tx1"/>
                </a:solidFill>
                <a:effectLst/>
                <a:latin typeface="+mn-lt"/>
                <a:ea typeface="+mn-ea"/>
                <a:cs typeface="+mn-cs"/>
              </a:rPr>
              <a:t>the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Handbook</a:t>
            </a:r>
            <a:r>
              <a:rPr lang="hr-HR" sz="1200" kern="1200" dirty="0">
                <a:solidFill>
                  <a:schemeClr val="tx1"/>
                </a:solidFill>
                <a:effectLst/>
                <a:latin typeface="+mn-lt"/>
                <a:ea typeface="+mn-ea"/>
                <a:cs typeface="+mn-cs"/>
              </a:rPr>
              <a:t> - </a:t>
            </a:r>
            <a:r>
              <a:rPr lang="hr-HR" sz="1200" kern="1200" dirty="0" err="1">
                <a:solidFill>
                  <a:schemeClr val="tx1"/>
                </a:solidFill>
                <a:effectLst/>
                <a:latin typeface="+mn-lt"/>
                <a:ea typeface="+mn-ea"/>
                <a:cs typeface="+mn-cs"/>
              </a:rPr>
              <a:t>Topics</a:t>
            </a:r>
            <a:r>
              <a:rPr lang="hr-HR" sz="1200" kern="1200" dirty="0">
                <a:solidFill>
                  <a:schemeClr val="tx1"/>
                </a:solidFill>
                <a:effectLst/>
                <a:latin typeface="+mn-lt"/>
                <a:ea typeface="+mn-ea"/>
                <a:cs typeface="+mn-cs"/>
              </a:rPr>
              <a:t> 1.1, 1.2,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1.3 - for </a:t>
            </a:r>
            <a:r>
              <a:rPr lang="hr-HR" sz="1200" kern="1200" dirty="0" err="1">
                <a:solidFill>
                  <a:schemeClr val="tx1"/>
                </a:solidFill>
                <a:effectLst/>
                <a:latin typeface="+mn-lt"/>
                <a:ea typeface="+mn-ea"/>
                <a:cs typeface="+mn-cs"/>
              </a:rPr>
              <a:t>detailed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content</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See</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you</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in</a:t>
            </a:r>
            <a:r>
              <a:rPr lang="hr-HR" sz="1200" kern="1200" dirty="0">
                <a:solidFill>
                  <a:schemeClr val="tx1"/>
                </a:solidFill>
                <a:effectLst/>
                <a:latin typeface="+mn-lt"/>
                <a:ea typeface="+mn-ea"/>
                <a:cs typeface="+mn-cs"/>
              </a:rPr>
              <a:t> Module 2: </a:t>
            </a:r>
            <a:r>
              <a:rPr lang="hr-HR" sz="1200" kern="1200" dirty="0" err="1">
                <a:solidFill>
                  <a:schemeClr val="tx1"/>
                </a:solidFill>
                <a:effectLst/>
                <a:latin typeface="+mn-lt"/>
                <a:ea typeface="+mn-ea"/>
                <a:cs typeface="+mn-cs"/>
              </a:rPr>
              <a:t>Circular</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Economy</a:t>
            </a:r>
            <a:r>
              <a:rPr lang="hr-HR" sz="1200" kern="1200" dirty="0">
                <a:solidFill>
                  <a:schemeClr val="tx1"/>
                </a:solidFill>
                <a:effectLst/>
                <a:latin typeface="+mn-lt"/>
                <a:ea typeface="+mn-ea"/>
                <a:cs typeface="+mn-cs"/>
              </a:rPr>
              <a:t> Data </a:t>
            </a:r>
            <a:r>
              <a:rPr lang="hr-HR" sz="1200" kern="1200" dirty="0" err="1">
                <a:solidFill>
                  <a:schemeClr val="tx1"/>
                </a:solidFill>
                <a:effectLst/>
                <a:latin typeface="+mn-lt"/>
                <a:ea typeface="+mn-ea"/>
                <a:cs typeface="+mn-cs"/>
              </a:rPr>
              <a:t>and</a:t>
            </a:r>
            <a:r>
              <a:rPr lang="hr-HR" sz="1200" kern="1200" dirty="0">
                <a:solidFill>
                  <a:schemeClr val="tx1"/>
                </a:solidFill>
                <a:effectLst/>
                <a:latin typeface="+mn-lt"/>
                <a:ea typeface="+mn-ea"/>
                <a:cs typeface="+mn-cs"/>
              </a:rPr>
              <a:t> </a:t>
            </a:r>
            <a:r>
              <a:rPr lang="hr-HR" sz="1200" kern="1200" dirty="0" err="1">
                <a:solidFill>
                  <a:schemeClr val="tx1"/>
                </a:solidFill>
                <a:effectLst/>
                <a:latin typeface="+mn-lt"/>
                <a:ea typeface="+mn-ea"/>
                <a:cs typeface="+mn-cs"/>
              </a:rPr>
              <a:t>Metrics</a:t>
            </a:r>
            <a:r>
              <a:rPr lang="hr-HR" sz="1200" kern="1200" dirty="0">
                <a:solidFill>
                  <a:schemeClr val="tx1"/>
                </a:solidFill>
                <a:effectLst/>
                <a:latin typeface="+mn-lt"/>
                <a:ea typeface="+mn-ea"/>
                <a:cs typeface="+mn-cs"/>
              </a:rPr>
              <a:t>.</a:t>
            </a:r>
            <a:endParaRPr lang="hr-HR" dirty="0"/>
          </a:p>
        </p:txBody>
      </p:sp>
      <p:sp>
        <p:nvSpPr>
          <p:cNvPr id="4" name="Rezervirano mjesto broja slajda 3"/>
          <p:cNvSpPr>
            <a:spLocks noGrp="1"/>
          </p:cNvSpPr>
          <p:nvPr>
            <p:ph type="sldNum" sz="quarter" idx="5"/>
          </p:nvPr>
        </p:nvSpPr>
        <p:spPr/>
        <p:txBody>
          <a:bodyPr/>
          <a:lstStyle/>
          <a:p>
            <a:fld id="{75106324-0747-4C1B-9F29-13F9F9776C79}" type="slidenum">
              <a:rPr lang="en-IE" smtClean="0"/>
              <a:t>7</a:t>
            </a:fld>
            <a:endParaRPr lang="en-IE"/>
          </a:p>
        </p:txBody>
      </p:sp>
    </p:spTree>
    <p:extLst>
      <p:ext uri="{BB962C8B-B14F-4D97-AF65-F5344CB8AC3E}">
        <p14:creationId xmlns:p14="http://schemas.microsoft.com/office/powerpoint/2010/main" val="2171085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Thank you very much for your attention</a:t>
            </a:r>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8</a:t>
            </a:fld>
            <a:endParaRPr lang="en-IE"/>
          </a:p>
        </p:txBody>
      </p:sp>
    </p:spTree>
    <p:extLst>
      <p:ext uri="{BB962C8B-B14F-4D97-AF65-F5344CB8AC3E}">
        <p14:creationId xmlns:p14="http://schemas.microsoft.com/office/powerpoint/2010/main" val="3641174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extBox 1">
            <a:extLst>
              <a:ext uri="{FF2B5EF4-FFF2-40B4-BE49-F238E27FC236}">
                <a16:creationId xmlns:a16="http://schemas.microsoft.com/office/drawing/2014/main" id="{D1C22D47-4AEF-0088-26AE-AA7D919C021C}"/>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A074A4AB-8B71-8161-2264-DD80F092130B}"/>
              </a:ext>
            </a:extLst>
          </p:cNvPr>
          <p:cNvSpPr>
            <a:spLocks noGrp="1"/>
          </p:cNvSpPr>
          <p:nvPr>
            <p:ph type="clipArt" sz="quarter" idx="11"/>
          </p:nvPr>
        </p:nvSpPr>
        <p:spPr>
          <a:xfrm>
            <a:off x="2318074" y="578401"/>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5BBF4C3B-2643-786C-07DC-E5E984A1873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60E82798-6D0B-F74C-4DEB-1EBA659AE720}"/>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543B3511-9A87-BF4A-26EC-58270044BF41}"/>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CE796405-7972-0ED6-B60A-84EEAAD5026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67C4B81-FA25-BF8B-AE45-45B8B226988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058C6539-42C9-8D99-3B65-4C352323F79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DB610E94-8AA4-DB97-DC50-EED3E6CF489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FEE07993-20CB-516C-632E-393E442682B8}"/>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4512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936F53BA-3DD5-8857-C9F9-0D419286BAB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40E65462-4FE6-744B-4699-8F860107AC3B}"/>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hr-HR"/>
              <a:t>Kliknite da biste uredili matrice</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hr-HR"/>
              <a:t>Kliknite ikonu da biste dodali SmartArt grafiku</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5" name="TextBox 4">
            <a:extLst>
              <a:ext uri="{FF2B5EF4-FFF2-40B4-BE49-F238E27FC236}">
                <a16:creationId xmlns:a16="http://schemas.microsoft.com/office/drawing/2014/main" id="{2A3DD269-808A-21D2-DB89-5B68B1F621EB}"/>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14" name="Online Image Placeholder 9">
            <a:extLst>
              <a:ext uri="{FF2B5EF4-FFF2-40B4-BE49-F238E27FC236}">
                <a16:creationId xmlns:a16="http://schemas.microsoft.com/office/drawing/2014/main" id="{89E74FD6-BD98-CF9B-3305-04D00BC935BB}"/>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hr-HR"/>
              <a:t>Kliknite da biste uredili matrice</a:t>
            </a:r>
          </a:p>
          <a:p>
            <a:pPr lvl="1"/>
            <a:r>
              <a:rPr lang="hr-HR"/>
              <a:t>Druga razina</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Box 3">
            <a:extLst>
              <a:ext uri="{FF2B5EF4-FFF2-40B4-BE49-F238E27FC236}">
                <a16:creationId xmlns:a16="http://schemas.microsoft.com/office/drawing/2014/main" id="{2B4D10F4-049A-35C1-F31F-932CEC7DD16D}"/>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13A8299A-37D7-980D-E1F7-683DD58D33C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hr-HR"/>
              <a:t>Kliknite da biste uredili matrice</a:t>
            </a:r>
          </a:p>
        </p:txBody>
      </p:sp>
      <p:sp>
        <p:nvSpPr>
          <p:cNvPr id="5" name="TextBox 4">
            <a:extLst>
              <a:ext uri="{FF2B5EF4-FFF2-40B4-BE49-F238E27FC236}">
                <a16:creationId xmlns:a16="http://schemas.microsoft.com/office/drawing/2014/main" id="{D5E4C186-2051-CCA9-15EC-BC80DEA246A5}"/>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9">
            <a:extLst>
              <a:ext uri="{FF2B5EF4-FFF2-40B4-BE49-F238E27FC236}">
                <a16:creationId xmlns:a16="http://schemas.microsoft.com/office/drawing/2014/main" id="{AEC412AA-51C8-B9B6-094C-D4B7714F7CE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hr-HR"/>
              <a:t>Kliknite da biste uredili matrice</a:t>
            </a:r>
          </a:p>
        </p:txBody>
      </p:sp>
      <p:sp>
        <p:nvSpPr>
          <p:cNvPr id="4" name="TextBox 3">
            <a:extLst>
              <a:ext uri="{FF2B5EF4-FFF2-40B4-BE49-F238E27FC236}">
                <a16:creationId xmlns:a16="http://schemas.microsoft.com/office/drawing/2014/main" id="{04C3C7EA-DE91-2284-691D-11F89835271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8F9E272D-74E9-2B5D-0D21-C271A86A9E6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hr-HR"/>
              <a:t>Kliknite da biste uredili matrice</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hr-HR"/>
              <a:t>Kliknite da biste uredili matrice</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hr-HR"/>
              <a:t>Kliknite da biste uredili matrice</a:t>
            </a:r>
          </a:p>
        </p:txBody>
      </p:sp>
      <p:pic>
        <p:nvPicPr>
          <p:cNvPr id="8" name="Picture 7" descr="A green and black logo&#10;&#10;Description automatically generated">
            <a:extLst>
              <a:ext uri="{FF2B5EF4-FFF2-40B4-BE49-F238E27FC236}">
                <a16:creationId xmlns:a16="http://schemas.microsoft.com/office/drawing/2014/main" id="{2FB2DABF-5A13-7459-DD47-C41F8A1657B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20B2BBDC-2C19-3D07-7F54-0FAB5A02DEF8}"/>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6431929F-105A-F6DA-1107-24C060FE2A8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 page with statist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5" name="Picture 4" descr="A green square with black background&#10;&#10;Description automatically generated">
            <a:extLst>
              <a:ext uri="{FF2B5EF4-FFF2-40B4-BE49-F238E27FC236}">
                <a16:creationId xmlns:a16="http://schemas.microsoft.com/office/drawing/2014/main" id="{5AF8FB18-CCBF-311F-27AB-5E0ADC18128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B5040B25-4C8D-E168-70FE-4EE908875656}"/>
              </a:ext>
            </a:extLst>
          </p:cNvPr>
          <p:cNvSpPr txBox="1"/>
          <p:nvPr userDrawn="1"/>
        </p:nvSpPr>
        <p:spPr>
          <a:xfrm>
            <a:off x="10202983" y="65145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CFE6FD93-C52A-AB57-6D63-1DDCBF06C4F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2" name="TextBox 1">
            <a:extLst>
              <a:ext uri="{FF2B5EF4-FFF2-40B4-BE49-F238E27FC236}">
                <a16:creationId xmlns:a16="http://schemas.microsoft.com/office/drawing/2014/main" id="{7A121FA9-1BE0-AA0D-F61F-C8860067CB9E}"/>
              </a:ext>
            </a:extLst>
          </p:cNvPr>
          <p:cNvSpPr txBox="1"/>
          <p:nvPr userDrawn="1"/>
        </p:nvSpPr>
        <p:spPr>
          <a:xfrm>
            <a:off x="10199628" y="656105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25D037C1-49E1-7331-9105-52C59CA21224}"/>
              </a:ext>
            </a:extLst>
          </p:cNvPr>
          <p:cNvSpPr>
            <a:spLocks noGrp="1"/>
          </p:cNvSpPr>
          <p:nvPr>
            <p:ph type="clipArt" sz="quarter" idx="16"/>
          </p:nvPr>
        </p:nvSpPr>
        <p:spPr>
          <a:xfrm>
            <a:off x="2318074" y="578401"/>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339FDD95-45B2-C0AE-93E1-75FCEADEB81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394F08F3-2E3D-2926-D7C6-7517A3C2089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F514DA62-34CD-5361-262B-2DECBFFB70E6}"/>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488649FA-17CE-3595-6898-66C5E1712C50}"/>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7556B5E4-3E11-7A47-BEA1-B459472EA6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8E136839-C764-F2BF-F11C-59498C9B8B5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aslov i grafikon">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hr-HR"/>
              <a:t>Kliknite ikonu da biste dodali grafikon</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4" name="Picture 3" descr="A green and black background&#10;&#10;Description automatically generated">
            <a:extLst>
              <a:ext uri="{FF2B5EF4-FFF2-40B4-BE49-F238E27FC236}">
                <a16:creationId xmlns:a16="http://schemas.microsoft.com/office/drawing/2014/main" id="{F4253E96-30B2-66D2-EBDB-53D6C78EF4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B62CB81A-FA9B-4885-568C-C119CF9A7301}"/>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A7A98E59-1354-9216-56E9-7341D5FD411F}"/>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aslov i tablica">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hr-HR"/>
              <a:t>Kliknite da biste uredili matrice</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hr-HR"/>
              <a:t>Kliknite ikonu da biste dodali tablicu</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CEC62978-8525-A19E-E2F4-3BD7B3C589A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793171CD-0BDC-33A1-5474-CB969492D51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57C13899-AED1-A1BD-8196-40B13E0549F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hr-HR"/>
              <a:t>Kliknite ikonu da biste dodali SmartArt grafiku</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hr-HR"/>
              <a:t>Kliknite ikonu da biste dodali SmartArt grafiku</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7" name="Picture 6" descr="A green and black background&#10;&#10;Description automatically generated">
            <a:extLst>
              <a:ext uri="{FF2B5EF4-FFF2-40B4-BE49-F238E27FC236}">
                <a16:creationId xmlns:a16="http://schemas.microsoft.com/office/drawing/2014/main" id="{E5F4EBC4-D352-B506-A097-CCA214DA91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CE9B382-B96A-896D-172B-91F2377ED80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8" name="Online Image Placeholder 9">
            <a:extLst>
              <a:ext uri="{FF2B5EF4-FFF2-40B4-BE49-F238E27FC236}">
                <a16:creationId xmlns:a16="http://schemas.microsoft.com/office/drawing/2014/main" id="{9F247778-8A91-DEDB-D2F4-734A881A0AB7}"/>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hr-HR"/>
              <a:t>Kliknite da biste uredili stil naslova matrice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91DA9BA1-9CB2-E4CA-85AD-21A6508621F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AB1DE08B-A01A-D845-B56F-5AA6EDBF622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57651782-3761-D09E-0B2D-0FF015EF9F2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hr-HR"/>
              <a:t>Kliknite da biste uredili stil naslova matrice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hr-HR"/>
              <a:t>Kliknite ikonu da biste dodali  sliku</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A41AAB34-12FB-4E97-E006-B824981EF79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BEC211C-43F6-90AF-1C68-80D12DD476A3}"/>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623FF798-2889-C919-F445-52E80BC404A0}"/>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5" name="Picture 4" descr="A green and black background&#10;&#10;Description automatically generated">
            <a:extLst>
              <a:ext uri="{FF2B5EF4-FFF2-40B4-BE49-F238E27FC236}">
                <a16:creationId xmlns:a16="http://schemas.microsoft.com/office/drawing/2014/main" id="{DB5D81DF-513D-BE73-4A49-233BFB1C9646}"/>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75B8025B-4FED-6675-C195-E6E0ED3F4F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3" name="Online Image Placeholder 9">
            <a:extLst>
              <a:ext uri="{FF2B5EF4-FFF2-40B4-BE49-F238E27FC236}">
                <a16:creationId xmlns:a16="http://schemas.microsoft.com/office/drawing/2014/main" id="{11294231-504C-0F2A-1FCE-3C3EC0A1F992}"/>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53974A02-7840-CABE-E690-6344E8987A1D}"/>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E9E45DBA-E4A4-1F09-48C4-21A0A6264823}"/>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936BE43-3B13-9774-BAE3-942E38EB6567}"/>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6CE633A-563E-8C3B-05DC-2959F79A35E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BC123724-4FE8-6999-CB1D-A0CD2059F13A}"/>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75ED908E-D764-14B6-D4B7-528A1DEFC0C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555292" y="1421253"/>
            <a:ext cx="7172908" cy="2007748"/>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pic>
        <p:nvPicPr>
          <p:cNvPr id="4" name="Picture 3" descr="A green square with black background&#10;&#10;Description automatically generated">
            <a:extLst>
              <a:ext uri="{FF2B5EF4-FFF2-40B4-BE49-F238E27FC236}">
                <a16:creationId xmlns:a16="http://schemas.microsoft.com/office/drawing/2014/main" id="{14531831-97B7-1474-B7CB-8D1517CA963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6" name="TextBox 5">
            <a:extLst>
              <a:ext uri="{FF2B5EF4-FFF2-40B4-BE49-F238E27FC236}">
                <a16:creationId xmlns:a16="http://schemas.microsoft.com/office/drawing/2014/main" id="{DC65CAC1-66D4-2FB4-8D05-E94B15A37CE2}"/>
              </a:ext>
            </a:extLst>
          </p:cNvPr>
          <p:cNvSpPr txBox="1"/>
          <p:nvPr userDrawn="1"/>
        </p:nvSpPr>
        <p:spPr>
          <a:xfrm>
            <a:off x="1018946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A6BA068E-3A4A-4279-7D9C-7E696EAF36C0}"/>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3" name="TextBox 2">
            <a:extLst>
              <a:ext uri="{FF2B5EF4-FFF2-40B4-BE49-F238E27FC236}">
                <a16:creationId xmlns:a16="http://schemas.microsoft.com/office/drawing/2014/main" id="{FAD5EE05-F5DD-6FB9-3611-BB6AD1D565D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434618F9-280D-741A-3455-C9B4BB91F886}"/>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F42E6371-23F8-CE09-C497-AE179CC6E81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FAEF9B08-9005-765A-AC08-D53A5D077061}"/>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DF4D096-751C-2A1E-0DF1-CF1103DC4F8A}"/>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hr-HR"/>
              <a:t>Kliknite da biste uredili stil naslova matrice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9844D456-BA2D-1FE8-5B97-5A34FBFFBC8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DF481889-13F9-5720-9E32-BFA879693D2C}"/>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A4E9F976-9AAD-EBE4-DCF8-6D195FB009D3}"/>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DE7C3BB-8530-42B4-3A4C-84210D6863B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E998C11D-4FCC-4F3E-CA8D-F77C82FF77C6}"/>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774BC49B-3309-D042-70EB-E296C2BEFE48}"/>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98952" y="4825604"/>
            <a:ext cx="5166804" cy="830997"/>
          </a:xfrm>
          <a:prstGeom prst="rect">
            <a:avLst/>
          </a:prstGeom>
          <a:noFill/>
        </p:spPr>
        <p:txBody>
          <a:bodyPr wrap="square" rtlCol="0">
            <a:spAutoFit/>
          </a:bodyPr>
          <a:lstStyle/>
          <a:p>
            <a:r>
              <a:rPr lang="en-IE" sz="800" b="1" kern="1200" dirty="0">
                <a:solidFill>
                  <a:schemeClr val="bg2">
                    <a:lumMod val="50000"/>
                    <a:lumOff val="50000"/>
                  </a:schemeClr>
                </a:solidFill>
                <a:effectLst/>
                <a:latin typeface="+mn-lt"/>
                <a:ea typeface="+mn-ea"/>
                <a:cs typeface="+mn-cs"/>
              </a:rPr>
              <a:t>Disclaimer</a:t>
            </a:r>
            <a:r>
              <a:rPr lang="en-IE" sz="800" kern="1200" dirty="0">
                <a:solidFill>
                  <a:schemeClr val="bg2">
                    <a:lumMod val="50000"/>
                    <a:lumOff val="50000"/>
                  </a:schemeClr>
                </a:solidFill>
                <a:effectLst/>
                <a:latin typeface="+mn-lt"/>
                <a:ea typeface="+mn-ea"/>
                <a:cs typeface="+mn-cs"/>
              </a:rPr>
              <a:t> </a:t>
            </a:r>
            <a:br>
              <a:rPr lang="en-IE" sz="800" kern="1200" dirty="0">
                <a:solidFill>
                  <a:schemeClr val="bg2">
                    <a:lumMod val="50000"/>
                    <a:lumOff val="50000"/>
                  </a:schemeClr>
                </a:solidFill>
                <a:effectLst/>
                <a:latin typeface="+mn-lt"/>
                <a:ea typeface="+mn-ea"/>
                <a:cs typeface="+mn-cs"/>
              </a:rPr>
            </a:br>
            <a:br>
              <a:rPr lang="en-IE" sz="800" kern="1200" dirty="0">
                <a:solidFill>
                  <a:schemeClr val="bg2">
                    <a:lumMod val="50000"/>
                    <a:lumOff val="50000"/>
                  </a:schemeClr>
                </a:solidFill>
                <a:effectLst/>
                <a:latin typeface="+mn-lt"/>
                <a:ea typeface="+mn-ea"/>
                <a:cs typeface="+mn-cs"/>
              </a:rPr>
            </a:br>
            <a:r>
              <a:rPr lang="en-IE" sz="800" kern="1200" dirty="0">
                <a:solidFill>
                  <a:schemeClr val="bg2">
                    <a:lumMod val="50000"/>
                    <a:lumOff val="50000"/>
                  </a:schemeClr>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6" name="Picture Placeholder 5">
            <a:extLst>
              <a:ext uri="{FF2B5EF4-FFF2-40B4-BE49-F238E27FC236}">
                <a16:creationId xmlns:a16="http://schemas.microsoft.com/office/drawing/2014/main" id="{D88325C3-852B-0CF6-4997-866F7C5E9C2C}"/>
              </a:ext>
            </a:extLst>
          </p:cNvPr>
          <p:cNvSpPr txBox="1">
            <a:spLocks/>
          </p:cNvSpPr>
          <p:nvPr userDrawn="1"/>
        </p:nvSpPr>
        <p:spPr>
          <a:xfrm>
            <a:off x="2408416" y="446123"/>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bg2">
                    <a:lumMod val="90000"/>
                  </a:schemeClr>
                </a:solidFill>
              </a:rPr>
              <a:t>Insert</a:t>
            </a:r>
            <a:r>
              <a:rPr lang="it-IT" sz="1200" dirty="0">
                <a:solidFill>
                  <a:schemeClr val="bg2">
                    <a:lumMod val="90000"/>
                  </a:schemeClr>
                </a:solidFill>
              </a:rPr>
              <a:t> logo </a:t>
            </a:r>
            <a:r>
              <a:rPr lang="it-IT" sz="1200" dirty="0" err="1">
                <a:solidFill>
                  <a:schemeClr val="bg2">
                    <a:lumMod val="90000"/>
                  </a:schemeClr>
                </a:solidFill>
              </a:rPr>
              <a:t>here</a:t>
            </a:r>
            <a:endParaRPr lang="en-IE" sz="1200" dirty="0">
              <a:solidFill>
                <a:schemeClr val="bg2">
                  <a:lumMod val="90000"/>
                </a:schemeClr>
              </a:solidFill>
            </a:endParaRPr>
          </a:p>
        </p:txBody>
      </p:sp>
      <p:sp>
        <p:nvSpPr>
          <p:cNvPr id="7" name="TextBox 6">
            <a:extLst>
              <a:ext uri="{FF2B5EF4-FFF2-40B4-BE49-F238E27FC236}">
                <a16:creationId xmlns:a16="http://schemas.microsoft.com/office/drawing/2014/main" id="{4EC20DAC-406B-E085-8CD7-24F565B1913F}"/>
              </a:ext>
            </a:extLst>
          </p:cNvPr>
          <p:cNvSpPr txBox="1"/>
          <p:nvPr userDrawn="1"/>
        </p:nvSpPr>
        <p:spPr>
          <a:xfrm>
            <a:off x="798952" y="5642282"/>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BE1FD5FE-8968-1233-1813-310E7C1664EB}"/>
              </a:ext>
            </a:extLst>
          </p:cNvPr>
          <p:cNvSpPr txBox="1"/>
          <p:nvPr userDrawn="1"/>
        </p:nvSpPr>
        <p:spPr>
          <a:xfrm>
            <a:off x="243523" y="6527800"/>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717970" y="4868533"/>
            <a:ext cx="5166804" cy="83099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7" name="TextBox 6">
            <a:extLst>
              <a:ext uri="{FF2B5EF4-FFF2-40B4-BE49-F238E27FC236}">
                <a16:creationId xmlns:a16="http://schemas.microsoft.com/office/drawing/2014/main" id="{A105D4A3-EB52-08D8-269C-A3FD31517FA4}"/>
              </a:ext>
            </a:extLst>
          </p:cNvPr>
          <p:cNvSpPr txBox="1"/>
          <p:nvPr userDrawn="1"/>
        </p:nvSpPr>
        <p:spPr>
          <a:xfrm>
            <a:off x="6717970" y="5692444"/>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6F16C88D-A1E9-9134-3644-BD06311695AA}"/>
              </a:ext>
            </a:extLst>
          </p:cNvPr>
          <p:cNvSpPr txBox="1"/>
          <p:nvPr userDrawn="1"/>
        </p:nvSpPr>
        <p:spPr>
          <a:xfrm>
            <a:off x="10228045" y="6542642"/>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
        <p:nvSpPr>
          <p:cNvPr id="9" name="Online Image Placeholder 9">
            <a:extLst>
              <a:ext uri="{FF2B5EF4-FFF2-40B4-BE49-F238E27FC236}">
                <a16:creationId xmlns:a16="http://schemas.microsoft.com/office/drawing/2014/main" id="{8B5B67C9-8384-9F22-1177-82551D2D7025}"/>
              </a:ext>
            </a:extLst>
          </p:cNvPr>
          <p:cNvSpPr>
            <a:spLocks noGrp="1"/>
          </p:cNvSpPr>
          <p:nvPr>
            <p:ph type="clipArt" sz="quarter" idx="10"/>
          </p:nvPr>
        </p:nvSpPr>
        <p:spPr>
          <a:xfrm>
            <a:off x="6717970" y="1350617"/>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5-2_Thank you">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9" name="Picture 8">
            <a:extLst>
              <a:ext uri="{FF2B5EF4-FFF2-40B4-BE49-F238E27FC236}">
                <a16:creationId xmlns:a16="http://schemas.microsoft.com/office/drawing/2014/main" id="{6B622A71-6B43-36D7-FB61-760F8B09F60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5340350" cy="6858000"/>
          </a:xfrm>
          <a:prstGeom prst="rect">
            <a:avLst/>
          </a:prstGeom>
        </p:spPr>
      </p:pic>
      <p:sp>
        <p:nvSpPr>
          <p:cNvPr id="11" name="Picture Placeholder 10">
            <a:extLst>
              <a:ext uri="{FF2B5EF4-FFF2-40B4-BE49-F238E27FC236}">
                <a16:creationId xmlns:a16="http://schemas.microsoft.com/office/drawing/2014/main" id="{589E3AA3-2E0D-F38C-7207-690882672EEF}"/>
              </a:ext>
            </a:extLst>
          </p:cNvPr>
          <p:cNvSpPr>
            <a:spLocks noGrp="1"/>
          </p:cNvSpPr>
          <p:nvPr>
            <p:ph type="pic" sz="quarter" idx="10"/>
          </p:nvPr>
        </p:nvSpPr>
        <p:spPr>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r>
              <a:rPr lang="hr-HR"/>
              <a:t>Kliknite ikonu da biste dodali  sliku</a:t>
            </a:r>
            <a:endParaRPr lang="en-IE"/>
          </a:p>
        </p:txBody>
      </p:sp>
      <p:sp>
        <p:nvSpPr>
          <p:cNvPr id="13" name="Text Placeholder 12">
            <a:extLst>
              <a:ext uri="{FF2B5EF4-FFF2-40B4-BE49-F238E27FC236}">
                <a16:creationId xmlns:a16="http://schemas.microsoft.com/office/drawing/2014/main" id="{9E67A7CA-A0E7-F183-2CCD-40534D934F5F}"/>
              </a:ext>
            </a:extLst>
          </p:cNvPr>
          <p:cNvSpPr>
            <a:spLocks noGrp="1"/>
          </p:cNvSpPr>
          <p:nvPr>
            <p:ph type="body" sz="quarter" idx="11" hasCustomPrompt="1"/>
          </p:nvPr>
        </p:nvSpPr>
        <p:spPr>
          <a:xfrm>
            <a:off x="6096000" y="3308350"/>
            <a:ext cx="5761038" cy="990600"/>
          </a:xfrm>
        </p:spPr>
        <p:txBody>
          <a:bodyPr/>
          <a:lstStyle>
            <a:lvl1pPr marL="0" indent="0">
              <a:buNone/>
              <a:defRPr>
                <a:latin typeface="Titillium Web SemiBold" panose="00000700000000000000" pitchFamily="2" charset="0"/>
              </a:defRPr>
            </a:lvl1pPr>
            <a:lvl2pPr marL="457200" indent="0">
              <a:buNone/>
              <a:defRPr/>
            </a:lvl2pPr>
          </a:lstStyle>
          <a:p>
            <a:pPr lvl="0"/>
            <a:r>
              <a:rPr lang="en-US" dirty="0"/>
              <a:t>Click to edit Master text styles subheading</a:t>
            </a:r>
          </a:p>
        </p:txBody>
      </p:sp>
      <p:sp>
        <p:nvSpPr>
          <p:cNvPr id="14" name="Text Placeholder 12">
            <a:extLst>
              <a:ext uri="{FF2B5EF4-FFF2-40B4-BE49-F238E27FC236}">
                <a16:creationId xmlns:a16="http://schemas.microsoft.com/office/drawing/2014/main" id="{438F9D88-F51E-BD08-31C3-04DC2C9C28C4}"/>
              </a:ext>
            </a:extLst>
          </p:cNvPr>
          <p:cNvSpPr>
            <a:spLocks noGrp="1"/>
          </p:cNvSpPr>
          <p:nvPr>
            <p:ph type="body" sz="quarter" idx="12" hasCustomPrompt="1"/>
          </p:nvPr>
        </p:nvSpPr>
        <p:spPr>
          <a:xfrm>
            <a:off x="6096000" y="4278610"/>
            <a:ext cx="5761038" cy="1099840"/>
          </a:xfrm>
        </p:spPr>
        <p:txBody>
          <a:bodyPr>
            <a:normAutofit/>
          </a:bodyPr>
          <a:lstStyle>
            <a:lvl1pPr marL="0" indent="0">
              <a:buNone/>
              <a:defRPr sz="1600"/>
            </a:lvl1pPr>
            <a:lvl2pPr marL="457200" indent="0">
              <a:buNone/>
              <a:defRPr/>
            </a:lvl2pPr>
          </a:lstStyle>
          <a:p>
            <a:pPr lvl="0"/>
            <a:r>
              <a:rPr lang="en-US" dirty="0"/>
              <a:t>Click to edit Master text styles subheading</a:t>
            </a:r>
          </a:p>
        </p:txBody>
      </p:sp>
      <p:sp>
        <p:nvSpPr>
          <p:cNvPr id="16" name="Text Placeholder 15">
            <a:extLst>
              <a:ext uri="{FF2B5EF4-FFF2-40B4-BE49-F238E27FC236}">
                <a16:creationId xmlns:a16="http://schemas.microsoft.com/office/drawing/2014/main" id="{EE5E959D-A34B-38FF-61DA-20A8668B78AE}"/>
              </a:ext>
            </a:extLst>
          </p:cNvPr>
          <p:cNvSpPr>
            <a:spLocks noGrp="1"/>
          </p:cNvSpPr>
          <p:nvPr>
            <p:ph type="body" sz="quarter" idx="13" hasCustomPrompt="1"/>
          </p:nvPr>
        </p:nvSpPr>
        <p:spPr>
          <a:xfrm>
            <a:off x="6096000" y="5426902"/>
            <a:ext cx="2032000" cy="642238"/>
          </a:xfrm>
          <a:gradFill flip="none" rotWithShape="1">
            <a:gsLst>
              <a:gs pos="0">
                <a:schemeClr val="accent1"/>
              </a:gs>
              <a:gs pos="100000">
                <a:schemeClr val="accent2"/>
              </a:gs>
            </a:gsLst>
            <a:lin ang="0" scaled="0"/>
            <a:tileRect/>
          </a:gradFill>
        </p:spPr>
        <p:txBody>
          <a:bodyPr anchor="ctr">
            <a:normAutofit/>
          </a:bodyPr>
          <a:lstStyle>
            <a:lvl1pPr marL="0" indent="0" algn="ctr">
              <a:buNone/>
              <a:defRPr sz="1600">
                <a:latin typeface="Poppins SemiBold" panose="00000700000000000000" pitchFamily="2" charset="0"/>
                <a:cs typeface="Poppins SemiBold" panose="00000700000000000000" pitchFamily="2" charset="0"/>
              </a:defRPr>
            </a:lvl1pPr>
          </a:lstStyle>
          <a:p>
            <a:pPr lvl="0"/>
            <a:r>
              <a:rPr lang="en-US" dirty="0"/>
              <a:t>Register now</a:t>
            </a:r>
            <a:endParaRPr lang="en-IE" dirty="0"/>
          </a:p>
        </p:txBody>
      </p:sp>
      <p:sp>
        <p:nvSpPr>
          <p:cNvPr id="17" name="Text Placeholder 15">
            <a:extLst>
              <a:ext uri="{FF2B5EF4-FFF2-40B4-BE49-F238E27FC236}">
                <a16:creationId xmlns:a16="http://schemas.microsoft.com/office/drawing/2014/main" id="{639066FE-D48F-4E03-276F-5E7A5D551C55}"/>
              </a:ext>
            </a:extLst>
          </p:cNvPr>
          <p:cNvSpPr>
            <a:spLocks noGrp="1"/>
          </p:cNvSpPr>
          <p:nvPr>
            <p:ph type="body" sz="quarter" idx="14" hasCustomPrompt="1"/>
          </p:nvPr>
        </p:nvSpPr>
        <p:spPr>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panose="00000700000000000000" pitchFamily="2" charset="0"/>
                <a:cs typeface="Poppins SemiBold" panose="00000700000000000000" pitchFamily="2" charset="0"/>
              </a:defRPr>
            </a:lvl1pPr>
          </a:lstStyle>
          <a:p>
            <a:pPr lvl="0"/>
            <a:r>
              <a:rPr lang="en-US" dirty="0"/>
              <a:t>Lorem ipsum dolor</a:t>
            </a:r>
            <a:endParaRPr lang="en-IE" dirty="0"/>
          </a:p>
        </p:txBody>
      </p:sp>
      <p:sp>
        <p:nvSpPr>
          <p:cNvPr id="2" name="TextBox 1">
            <a:extLst>
              <a:ext uri="{FF2B5EF4-FFF2-40B4-BE49-F238E27FC236}">
                <a16:creationId xmlns:a16="http://schemas.microsoft.com/office/drawing/2014/main" id="{0E2B19CC-BB42-5D47-85EF-EBD5E2328458}"/>
              </a:ext>
            </a:extLst>
          </p:cNvPr>
          <p:cNvSpPr txBox="1"/>
          <p:nvPr userDrawn="1"/>
        </p:nvSpPr>
        <p:spPr>
          <a:xfrm>
            <a:off x="10217034" y="6552404"/>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EE6E950A-D36C-C93E-9830-886B50C6D370}"/>
              </a:ext>
            </a:extLst>
          </p:cNvPr>
          <p:cNvSpPr>
            <a:spLocks noGrp="1"/>
          </p:cNvSpPr>
          <p:nvPr>
            <p:ph type="clipArt" sz="quarter" idx="15"/>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99091182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00AC4D"/>
                </a:solidFill>
                <a:latin typeface="Arial MT"/>
                <a:cs typeface="Arial MT"/>
              </a:defRPr>
            </a:lvl1pPr>
          </a:lstStyle>
          <a:p>
            <a:endParaRPr/>
          </a:p>
        </p:txBody>
      </p:sp>
      <p:sp>
        <p:nvSpPr>
          <p:cNvPr id="3" name="Holder 3"/>
          <p:cNvSpPr>
            <a:spLocks noGrp="1"/>
          </p:cNvSpPr>
          <p:nvPr>
            <p:ph type="ftr" sz="quarter" idx="5"/>
          </p:nvPr>
        </p:nvSpPr>
        <p:spPr/>
        <p:txBody>
          <a:bodyPr lIns="0" tIns="0" rIns="0" bIns="0"/>
          <a:lstStyle>
            <a:lvl1pPr>
              <a:defRPr sz="1050" b="0" i="0">
                <a:solidFill>
                  <a:srgbClr val="B0B6C9"/>
                </a:solidFill>
                <a:latin typeface="Arial MT"/>
                <a:cs typeface="Arial MT"/>
              </a:defRPr>
            </a:lvl1pPr>
          </a:lstStyle>
          <a:p>
            <a:pPr marL="12700">
              <a:lnSpc>
                <a:spcPct val="100000"/>
              </a:lnSpc>
            </a:pPr>
            <a:r>
              <a:rPr spc="-10" dirty="0"/>
              <a:t>Licensed</a:t>
            </a:r>
            <a:r>
              <a:rPr spc="-15" dirty="0"/>
              <a:t> </a:t>
            </a:r>
            <a:r>
              <a:rPr dirty="0"/>
              <a:t>under</a:t>
            </a:r>
            <a:r>
              <a:rPr spc="-10" dirty="0"/>
              <a:t> </a:t>
            </a:r>
            <a:r>
              <a:rPr dirty="0"/>
              <a:t>CC</a:t>
            </a:r>
            <a:r>
              <a:rPr spc="-10" dirty="0"/>
              <a:t> </a:t>
            </a:r>
            <a:r>
              <a:rPr dirty="0"/>
              <a:t>BY</a:t>
            </a:r>
            <a:r>
              <a:rPr spc="-10" dirty="0"/>
              <a:t> </a:t>
            </a:r>
            <a:r>
              <a:rPr spc="-25" dirty="0"/>
              <a:t>4.0</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4/8/2026</a:t>
            </a:fld>
            <a:endParaRPr lang="en-US"/>
          </a:p>
        </p:txBody>
      </p:sp>
      <p:sp>
        <p:nvSpPr>
          <p:cNvPr id="5" name="Holder 5"/>
          <p:cNvSpPr>
            <a:spLocks noGrp="1"/>
          </p:cNvSpPr>
          <p:nvPr>
            <p:ph type="sldNum" sz="quarter" idx="7"/>
          </p:nvPr>
        </p:nvSpPr>
        <p:spPr/>
        <p:txBody>
          <a:bodyPr lIns="0" tIns="0" rIns="0" bIns="0"/>
          <a:lstStyle>
            <a:lvl1pPr>
              <a:defRPr sz="1200" b="0" i="0">
                <a:solidFill>
                  <a:srgbClr val="353D50"/>
                </a:solidFill>
                <a:latin typeface="Arial MT"/>
                <a:cs typeface="Arial MT"/>
              </a:defRPr>
            </a:lvl1pPr>
          </a:lstStyle>
          <a:p>
            <a:pPr marL="12700">
              <a:lnSpc>
                <a:spcPts val="1425"/>
              </a:lnSpc>
            </a:pPr>
            <a:r>
              <a:rPr dirty="0"/>
              <a:t>Page</a:t>
            </a:r>
            <a:r>
              <a:rPr spc="-10" dirty="0"/>
              <a:t> </a:t>
            </a:r>
            <a:fld id="{81D60167-4931-47E6-BA6A-407CBD079E47}" type="slidenum">
              <a:rPr spc="-50" dirty="0"/>
              <a:t>‹#›</a:t>
            </a:fld>
            <a:endParaRPr spc="-50" dirty="0"/>
          </a:p>
        </p:txBody>
      </p:sp>
    </p:spTree>
    <p:extLst>
      <p:ext uri="{BB962C8B-B14F-4D97-AF65-F5344CB8AC3E}">
        <p14:creationId xmlns:p14="http://schemas.microsoft.com/office/powerpoint/2010/main" val="4527579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2196483" y="4594564"/>
            <a:ext cx="5334778" cy="1125749"/>
          </a:xfrm>
        </p:spPr>
        <p:txBody>
          <a:bodyPr anchor="t">
            <a:normAutofit/>
          </a:bodyPr>
          <a:lstStyle>
            <a:lvl1pPr algn="l">
              <a:defRPr sz="3600">
                <a:solidFill>
                  <a:schemeClr val="bg2"/>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44853" y="345161"/>
            <a:ext cx="1592949" cy="842387"/>
          </a:xfrm>
          <a:prstGeom prst="rect">
            <a:avLst/>
          </a:prstGeom>
        </p:spPr>
      </p:pic>
      <p:pic>
        <p:nvPicPr>
          <p:cNvPr id="5" name="Picture 4">
            <a:extLst>
              <a:ext uri="{FF2B5EF4-FFF2-40B4-BE49-F238E27FC236}">
                <a16:creationId xmlns:a16="http://schemas.microsoft.com/office/drawing/2014/main" id="{FC2931B8-B3B0-49C6-4C09-77932F4C934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2270415" y="4078434"/>
            <a:ext cx="2035255" cy="366345"/>
          </a:xfrm>
          <a:prstGeom prst="rect">
            <a:avLst/>
          </a:prstGeom>
        </p:spPr>
      </p:pic>
      <p:sp>
        <p:nvSpPr>
          <p:cNvPr id="7" name="TextBox 6">
            <a:extLst>
              <a:ext uri="{FF2B5EF4-FFF2-40B4-BE49-F238E27FC236}">
                <a16:creationId xmlns:a16="http://schemas.microsoft.com/office/drawing/2014/main" id="{6839F97C-EBB7-D91F-5A6B-69365BF26FAB}"/>
              </a:ext>
            </a:extLst>
          </p:cNvPr>
          <p:cNvSpPr txBox="1"/>
          <p:nvPr userDrawn="1"/>
        </p:nvSpPr>
        <p:spPr>
          <a:xfrm>
            <a:off x="10206874" y="651978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10">
            <a:extLst>
              <a:ext uri="{FF2B5EF4-FFF2-40B4-BE49-F238E27FC236}">
                <a16:creationId xmlns:a16="http://schemas.microsoft.com/office/drawing/2014/main" id="{E56F1EE7-534D-6A78-CC26-41E86376D7CC}"/>
              </a:ext>
            </a:extLst>
          </p:cNvPr>
          <p:cNvSpPr>
            <a:spLocks noGrp="1"/>
          </p:cNvSpPr>
          <p:nvPr>
            <p:ph type="clipArt" sz="quarter" idx="10"/>
          </p:nvPr>
        </p:nvSpPr>
        <p:spPr>
          <a:xfrm>
            <a:off x="2582719" y="345161"/>
            <a:ext cx="2035175" cy="842962"/>
          </a:xfrm>
        </p:spPr>
        <p:txBody>
          <a:bodyPr/>
          <a:lstStyle/>
          <a:p>
            <a:endParaRPr lang="en-IE"/>
          </a:p>
        </p:txBody>
      </p:sp>
    </p:spTree>
    <p:extLst>
      <p:ext uri="{BB962C8B-B14F-4D97-AF65-F5344CB8AC3E}">
        <p14:creationId xmlns:p14="http://schemas.microsoft.com/office/powerpoint/2010/main" val="1486064715"/>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7B851E4-1544-6672-3465-0EF080286734}"/>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sp>
        <p:nvSpPr>
          <p:cNvPr id="10" name="Text Placeholder 4">
            <a:extLst>
              <a:ext uri="{FF2B5EF4-FFF2-40B4-BE49-F238E27FC236}">
                <a16:creationId xmlns:a16="http://schemas.microsoft.com/office/drawing/2014/main" id="{1061B687-CF25-0D53-2ABC-CCA2DDA44D4E}"/>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11" name="Picture 10" descr="Blue text on a black background&#10;&#10;Description automatically generated">
            <a:extLst>
              <a:ext uri="{FF2B5EF4-FFF2-40B4-BE49-F238E27FC236}">
                <a16:creationId xmlns:a16="http://schemas.microsoft.com/office/drawing/2014/main" id="{E235D325-7791-5D69-4268-CB4146ADCB0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6507284" y="5980752"/>
            <a:ext cx="1636820" cy="36519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41058" y="867093"/>
            <a:ext cx="2173339" cy="1567521"/>
          </a:xfrm>
          <a:prstGeom prst="rect">
            <a:avLst/>
          </a:prstGeom>
        </p:spPr>
      </p:pic>
      <p:sp>
        <p:nvSpPr>
          <p:cNvPr id="3" name="TextBox 2">
            <a:extLst>
              <a:ext uri="{FF2B5EF4-FFF2-40B4-BE49-F238E27FC236}">
                <a16:creationId xmlns:a16="http://schemas.microsoft.com/office/drawing/2014/main" id="{B4F478B8-38F4-7EF2-3A2E-7954D659E22F}"/>
              </a:ext>
            </a:extLst>
          </p:cNvPr>
          <p:cNvSpPr txBox="1"/>
          <p:nvPr userDrawn="1"/>
        </p:nvSpPr>
        <p:spPr>
          <a:xfrm>
            <a:off x="10172452" y="65394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10">
            <a:extLst>
              <a:ext uri="{FF2B5EF4-FFF2-40B4-BE49-F238E27FC236}">
                <a16:creationId xmlns:a16="http://schemas.microsoft.com/office/drawing/2014/main" id="{9D0D6B62-2436-C054-DCDD-BA72B74F2DF8}"/>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963158994"/>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1085" y="1810619"/>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4" name="Picture 3" descr="A green square with black background&#10;&#10;Description automatically generated">
            <a:extLst>
              <a:ext uri="{FF2B5EF4-FFF2-40B4-BE49-F238E27FC236}">
                <a16:creationId xmlns:a16="http://schemas.microsoft.com/office/drawing/2014/main" id="{A85C8BC4-E401-1F24-6708-9F17D0D5413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5" name="TextBox 4">
            <a:extLst>
              <a:ext uri="{FF2B5EF4-FFF2-40B4-BE49-F238E27FC236}">
                <a16:creationId xmlns:a16="http://schemas.microsoft.com/office/drawing/2014/main" id="{1CF69C73-A46F-57E1-BEC5-A8E24F0B6BF3}"/>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pic>
        <p:nvPicPr>
          <p:cNvPr id="7" name="Picture 6" descr="Blue text on a black background&#10;&#10;Description automatically generated">
            <a:extLst>
              <a:ext uri="{FF2B5EF4-FFF2-40B4-BE49-F238E27FC236}">
                <a16:creationId xmlns:a16="http://schemas.microsoft.com/office/drawing/2014/main" id="{D5CF0F31-4558-EEF3-078A-6093BD5CAB7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
        <p:nvSpPr>
          <p:cNvPr id="6" name="Online Image Placeholder 9">
            <a:extLst>
              <a:ext uri="{FF2B5EF4-FFF2-40B4-BE49-F238E27FC236}">
                <a16:creationId xmlns:a16="http://schemas.microsoft.com/office/drawing/2014/main" id="{89DD3706-EF26-B557-B4ED-62D99642F48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6505401" y="5978094"/>
            <a:ext cx="1639743" cy="365125"/>
          </a:xfrm>
          <a:prstGeom prst="rect">
            <a:avLst/>
          </a:prstGeom>
        </p:spPr>
      </p:pic>
      <p:sp>
        <p:nvSpPr>
          <p:cNvPr id="5" name="Text Placeholder 4">
            <a:extLst>
              <a:ext uri="{FF2B5EF4-FFF2-40B4-BE49-F238E27FC236}">
                <a16:creationId xmlns:a16="http://schemas.microsoft.com/office/drawing/2014/main" id="{14DEE53D-6AEE-59B2-7744-15A46B7844F2}"/>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8" name="Graphic 11">
            <a:extLst>
              <a:ext uri="{FF2B5EF4-FFF2-40B4-BE49-F238E27FC236}">
                <a16:creationId xmlns:a16="http://schemas.microsoft.com/office/drawing/2014/main" id="{598848C7-A4F2-725B-4E9F-E9A7C24692DD}"/>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28430" y="869811"/>
            <a:ext cx="2173334" cy="1562084"/>
          </a:xfrm>
          <a:prstGeom prst="rect">
            <a:avLst/>
          </a:prstGeom>
        </p:spPr>
      </p:pic>
      <p:sp>
        <p:nvSpPr>
          <p:cNvPr id="6" name="TextBox 5">
            <a:extLst>
              <a:ext uri="{FF2B5EF4-FFF2-40B4-BE49-F238E27FC236}">
                <a16:creationId xmlns:a16="http://schemas.microsoft.com/office/drawing/2014/main" id="{B5AC9D12-A1B4-503D-1CE4-8BEBADC5CBB6}"/>
              </a:ext>
            </a:extLst>
          </p:cNvPr>
          <p:cNvSpPr txBox="1"/>
          <p:nvPr userDrawn="1"/>
        </p:nvSpPr>
        <p:spPr>
          <a:xfrm>
            <a:off x="10172452" y="6414097"/>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9" name="Online Image Placeholder 10">
            <a:extLst>
              <a:ext uri="{FF2B5EF4-FFF2-40B4-BE49-F238E27FC236}">
                <a16:creationId xmlns:a16="http://schemas.microsoft.com/office/drawing/2014/main" id="{7F739B0C-C139-5223-0403-CF1A895BE6AC}"/>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601693162"/>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P1_Title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3814863" y="3005846"/>
            <a:ext cx="4562273" cy="1332690"/>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2" name="Text Placeholder 11">
            <a:extLst>
              <a:ext uri="{FF2B5EF4-FFF2-40B4-BE49-F238E27FC236}">
                <a16:creationId xmlns:a16="http://schemas.microsoft.com/office/drawing/2014/main" id="{4BCD1D29-F429-351D-A730-DA6041B77200}"/>
              </a:ext>
            </a:extLst>
          </p:cNvPr>
          <p:cNvSpPr>
            <a:spLocks noGrp="1"/>
          </p:cNvSpPr>
          <p:nvPr>
            <p:ph type="body" sz="quarter" idx="11" hasCustomPrompt="1"/>
          </p:nvPr>
        </p:nvSpPr>
        <p:spPr>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r>
              <a:rPr lang="en-US" dirty="0"/>
              <a:t>Click to edit Master text styles paragraph lorem ipsum dolor sit </a:t>
            </a:r>
            <a:r>
              <a:rPr lang="en-US" dirty="0" err="1"/>
              <a:t>amet</a:t>
            </a:r>
            <a:endParaRPr lang="en-US" dirty="0"/>
          </a:p>
        </p:txBody>
      </p:sp>
      <p:sp>
        <p:nvSpPr>
          <p:cNvPr id="2" name="Subtitle 2">
            <a:extLst>
              <a:ext uri="{FF2B5EF4-FFF2-40B4-BE49-F238E27FC236}">
                <a16:creationId xmlns:a16="http://schemas.microsoft.com/office/drawing/2014/main" id="{C7D7AE2E-4F9C-BA3B-0152-00ADEA5CC245}"/>
              </a:ext>
            </a:extLst>
          </p:cNvPr>
          <p:cNvSpPr>
            <a:spLocks noGrp="1"/>
          </p:cNvSpPr>
          <p:nvPr>
            <p:ph type="subTitle" idx="1" hasCustomPrompt="1"/>
          </p:nvPr>
        </p:nvSpPr>
        <p:spPr>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This course is provided by</a:t>
            </a:r>
            <a:endParaRPr lang="en-IE" dirty="0"/>
          </a:p>
        </p:txBody>
      </p:sp>
      <p:pic>
        <p:nvPicPr>
          <p:cNvPr id="3" name="Picture 2">
            <a:extLst>
              <a:ext uri="{FF2B5EF4-FFF2-40B4-BE49-F238E27FC236}">
                <a16:creationId xmlns:a16="http://schemas.microsoft.com/office/drawing/2014/main" id="{9B9D894E-0ECF-B392-EB3B-81FF2AF98A2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5374071" y="1822750"/>
            <a:ext cx="1443855" cy="259893"/>
          </a:xfrm>
          <a:prstGeom prst="rect">
            <a:avLst/>
          </a:prstGeom>
        </p:spPr>
      </p:pic>
    </p:spTree>
    <p:extLst>
      <p:ext uri="{BB962C8B-B14F-4D97-AF65-F5344CB8AC3E}">
        <p14:creationId xmlns:p14="http://schemas.microsoft.com/office/powerpoint/2010/main" val="3198563759"/>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8508" y="1777849"/>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6" name="Picture 5" descr="A green square with black background&#10;&#10;Description automatically generated">
            <a:extLst>
              <a:ext uri="{FF2B5EF4-FFF2-40B4-BE49-F238E27FC236}">
                <a16:creationId xmlns:a16="http://schemas.microsoft.com/office/drawing/2014/main" id="{8346989A-EA7C-CF78-14E9-579DDD81D7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F971C64C-6BCE-1B21-7742-EC98C150B5C1}"/>
              </a:ext>
            </a:extLst>
          </p:cNvPr>
          <p:cNvSpPr txBox="1"/>
          <p:nvPr userDrawn="1"/>
        </p:nvSpPr>
        <p:spPr>
          <a:xfrm>
            <a:off x="1019962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CF97CDFC-F2CB-9BBF-69B7-C9A031B0B86C}"/>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25C77DFF-6752-9641-81CC-D96A434DA23B}"/>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46607AFD-8907-6868-4800-8157B08CA875}"/>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
        <p:nvSpPr>
          <p:cNvPr id="8" name="Picture Placeholder 6">
            <a:extLst>
              <a:ext uri="{FF2B5EF4-FFF2-40B4-BE49-F238E27FC236}">
                <a16:creationId xmlns:a16="http://schemas.microsoft.com/office/drawing/2014/main" id="{8E0ECA61-756E-EE64-5FA4-E0F26C4AD3AB}"/>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4" name="Picture 13" descr="A green and black background&#10;&#10;Description automatically generated">
            <a:extLst>
              <a:ext uri="{FF2B5EF4-FFF2-40B4-BE49-F238E27FC236}">
                <a16:creationId xmlns:a16="http://schemas.microsoft.com/office/drawing/2014/main" id="{C3F9AD16-24FD-A5B5-A469-3294CA33C12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E3EE519C-8F1D-2F3F-BA80-164979C7C90B}"/>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DFD52B46-A71A-01AE-07C9-15C77EE7101D}"/>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peaker slide">
    <p:bg>
      <p:bgPr>
        <a:gradFill flip="none" rotWithShape="1">
          <a:gsLst>
            <a:gs pos="0">
              <a:srgbClr val="19226D"/>
            </a:gs>
            <a:gs pos="100000">
              <a:srgbClr val="283A97"/>
            </a:gs>
          </a:gsLst>
          <a:lin ang="0" scaled="0"/>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accent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30BBC41-2A98-BE4A-78DB-F4CDE301B63A}"/>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FA73FB74-A399-92DF-08B8-36B883025504}"/>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3638357303"/>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p:bg>
      <p:bgRef idx="1001">
        <a:schemeClr val="bg2"/>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4"/>
            <a:ext cx="4244580" cy="4121917"/>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tx2"/>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tx2"/>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tx2"/>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a:extLst>
              <a:ext uri="{FF2B5EF4-FFF2-40B4-BE49-F238E27FC236}">
                <a16:creationId xmlns:a16="http://schemas.microsoft.com/office/drawing/2014/main" id="{31D57EF1-E3D4-A62C-F2E8-00DA8B65E43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5E26073F-C1D6-F6E6-5821-6DD95D6B8A70}"/>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EC497D14-4A70-3E6B-AE54-D7A0AD75AEFE}"/>
              </a:ext>
            </a:extLst>
          </p:cNvPr>
          <p:cNvSpPr>
            <a:spLocks noGrp="1"/>
          </p:cNvSpPr>
          <p:nvPr>
            <p:ph type="clipArt" sz="quarter" idx="10"/>
          </p:nvPr>
        </p:nvSpPr>
        <p:spPr>
          <a:xfrm>
            <a:off x="2018192" y="137634"/>
            <a:ext cx="1820862" cy="466725"/>
          </a:xfrm>
        </p:spPr>
        <p:txBody>
          <a:bodyPr/>
          <a:lstStyle/>
          <a:p>
            <a:r>
              <a:rPr lang="hr-HR"/>
              <a:t>Kliknite ikonu da biste dodali slike s interneta</a:t>
            </a:r>
            <a:endParaRPr lang="en-IE"/>
          </a:p>
        </p:txBody>
      </p:sp>
    </p:spTree>
    <p:extLst>
      <p:ext uri="{BB962C8B-B14F-4D97-AF65-F5344CB8AC3E}">
        <p14:creationId xmlns:p14="http://schemas.microsoft.com/office/powerpoint/2010/main" val="272565156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theme" Target="../theme/theme2.xml"/><Relationship Id="rId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921203"/>
            <a:ext cx="10989816" cy="1325563"/>
          </a:xfrm>
          <a:prstGeom prst="rect">
            <a:avLst/>
          </a:prstGeom>
        </p:spPr>
        <p:txBody>
          <a:bodyPr vert="horz" lIns="91440" tIns="45720" rIns="91440" bIns="45720" rtlCol="0" anchor="ctr">
            <a:normAutofit/>
          </a:bodyPr>
          <a:lstStyle/>
          <a:p>
            <a:r>
              <a:rPr lang="hr-HR"/>
              <a:t>Kliknite da biste uredili stil naslova matrice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2381703"/>
            <a:ext cx="10989816" cy="3556518"/>
          </a:xfrm>
          <a:prstGeom prst="rect">
            <a:avLst/>
          </a:prstGeom>
        </p:spPr>
        <p:txBody>
          <a:bodyPr vert="horz" lIns="91440" tIns="45720" rIns="91440" bIns="45720" rtlCol="0">
            <a:normAutofit/>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Mittwoch, 8. April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pic>
        <p:nvPicPr>
          <p:cNvPr id="9" name="Picture 8">
            <a:extLst>
              <a:ext uri="{FF2B5EF4-FFF2-40B4-BE49-F238E27FC236}">
                <a16:creationId xmlns:a16="http://schemas.microsoft.com/office/drawing/2014/main" id="{9BCC5CD0-E9DA-6624-2B2D-27BB19CC9ECB}"/>
              </a:ext>
            </a:extLst>
          </p:cNvPr>
          <p:cNvPicPr>
            <a:picLocks noChangeAspect="1"/>
          </p:cNvPicPr>
          <p:nvPr userDrawn="1"/>
        </p:nvPicPr>
        <p:blipFill>
          <a:blip r:embed="rId39" cstate="screen">
            <a:extLst>
              <a:ext uri="{28A0092B-C50C-407E-A947-70E740481C1C}">
                <a14:useLocalDpi xmlns:a14="http://schemas.microsoft.com/office/drawing/2010/main" val="0"/>
              </a:ext>
            </a:extLst>
          </a:blip>
          <a:srcRect/>
          <a:stretch/>
        </p:blipFill>
        <p:spPr>
          <a:xfrm>
            <a:off x="334963" y="250276"/>
            <a:ext cx="1443855" cy="259893"/>
          </a:xfrm>
          <a:prstGeom prst="rect">
            <a:avLst/>
          </a:prstGeom>
        </p:spPr>
      </p:pic>
      <p:cxnSp>
        <p:nvCxnSpPr>
          <p:cNvPr id="11" name="Straight Connector 10">
            <a:extLst>
              <a:ext uri="{FF2B5EF4-FFF2-40B4-BE49-F238E27FC236}">
                <a16:creationId xmlns:a16="http://schemas.microsoft.com/office/drawing/2014/main" id="{95F44DBA-F5F2-947E-D5E6-26EA869AF1D8}"/>
              </a:ext>
            </a:extLst>
          </p:cNvPr>
          <p:cNvCxnSpPr/>
          <p:nvPr userDrawn="1"/>
        </p:nvCxnSpPr>
        <p:spPr>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a:extLst>
              <a:ext uri="{FF2B5EF4-FFF2-40B4-BE49-F238E27FC236}">
                <a16:creationId xmlns:a16="http://schemas.microsoft.com/office/drawing/2014/main" id="{B30D1713-B9A6-198B-AF27-FA74549B15C0}"/>
              </a:ext>
            </a:extLst>
          </p:cNvPr>
          <p:cNvPicPr>
            <a:picLocks noChangeAspect="1"/>
          </p:cNvPicPr>
          <p:nvPr userDrawn="1"/>
        </p:nvPicPr>
        <p:blipFill>
          <a:blip r:embed="rId40" cstate="screen">
            <a:extLst>
              <a:ext uri="{28A0092B-C50C-407E-A947-70E740481C1C}">
                <a14:useLocalDpi xmlns:a14="http://schemas.microsoft.com/office/drawing/2010/main" val="0"/>
              </a:ext>
            </a:extLst>
          </a:blip>
          <a:stretch>
            <a:fillRect/>
          </a:stretch>
        </p:blipFill>
        <p:spPr>
          <a:xfrm>
            <a:off x="11286749" y="170014"/>
            <a:ext cx="566200" cy="468689"/>
          </a:xfrm>
          <a:prstGeom prst="rect">
            <a:avLst/>
          </a:prstGeom>
        </p:spPr>
      </p:pic>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9" r:id="rId3"/>
    <p:sldLayoutId id="2147483720" r:id="rId4"/>
    <p:sldLayoutId id="2147483721" r:id="rId5"/>
    <p:sldLayoutId id="2147483716" r:id="rId6"/>
    <p:sldLayoutId id="2147483717" r:id="rId7"/>
    <p:sldLayoutId id="2147483737" r:id="rId8"/>
    <p:sldLayoutId id="2147483718" r:id="rId9"/>
    <p:sldLayoutId id="2147483714" r:id="rId10"/>
    <p:sldLayoutId id="2147483722" r:id="rId11"/>
    <p:sldLayoutId id="2147483723" r:id="rId12"/>
    <p:sldLayoutId id="2147483725" r:id="rId13"/>
    <p:sldLayoutId id="2147483732" r:id="rId14"/>
    <p:sldLayoutId id="2147483724" r:id="rId15"/>
    <p:sldLayoutId id="2147483726" r:id="rId16"/>
    <p:sldLayoutId id="2147483727" r:id="rId17"/>
    <p:sldLayoutId id="2147483728" r:id="rId18"/>
    <p:sldLayoutId id="2147483735" r:id="rId19"/>
    <p:sldLayoutId id="2147483652" r:id="rId20"/>
    <p:sldLayoutId id="2147483730" r:id="rId21"/>
    <p:sldLayoutId id="2147483733" r:id="rId22"/>
    <p:sldLayoutId id="2147483734" r:id="rId23"/>
    <p:sldLayoutId id="2147483731" r:id="rId24"/>
    <p:sldLayoutId id="2147483654" r:id="rId25"/>
    <p:sldLayoutId id="2147483683" r:id="rId26"/>
    <p:sldLayoutId id="2147483649" r:id="rId27"/>
    <p:sldLayoutId id="2147483675" r:id="rId28"/>
    <p:sldLayoutId id="2147483676" r:id="rId29"/>
    <p:sldLayoutId id="2147483709" r:id="rId30"/>
    <p:sldLayoutId id="2147483705" r:id="rId31"/>
    <p:sldLayoutId id="2147483704" r:id="rId32"/>
    <p:sldLayoutId id="2147483703" r:id="rId33"/>
    <p:sldLayoutId id="2147483700" r:id="rId34"/>
    <p:sldLayoutId id="2147483701" r:id="rId35"/>
    <p:sldLayoutId id="2147483736" r:id="rId36"/>
    <p:sldLayoutId id="2147483754" r:id="rId37"/>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142" userDrawn="1">
          <p15:clr>
            <a:srgbClr val="F26B43"/>
          </p15:clr>
        </p15:guide>
        <p15:guide id="6"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GB"/>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Mittwoch, 8. April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567038813"/>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37.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6A569A-696A-CD05-4FAF-311BEE03A9CA}"/>
              </a:ext>
            </a:extLst>
          </p:cNvPr>
          <p:cNvSpPr>
            <a:spLocks noGrp="1"/>
          </p:cNvSpPr>
          <p:nvPr>
            <p:ph type="ctrTitle"/>
          </p:nvPr>
        </p:nvSpPr>
        <p:spPr>
          <a:xfrm>
            <a:off x="2196483" y="4594564"/>
            <a:ext cx="5580000" cy="1125749"/>
          </a:xfrm>
        </p:spPr>
        <p:txBody>
          <a:bodyPr>
            <a:noAutofit/>
          </a:bodyPr>
          <a:lstStyle/>
          <a:p>
            <a:r>
              <a:rPr lang="hr-HR" sz="2500" dirty="0" err="1">
                <a:latin typeface="+mn-lt"/>
              </a:rPr>
              <a:t>Circular</a:t>
            </a:r>
            <a:r>
              <a:rPr lang="hr-HR" sz="2500" dirty="0">
                <a:latin typeface="+mn-lt"/>
              </a:rPr>
              <a:t> </a:t>
            </a:r>
            <a:r>
              <a:rPr lang="hr-HR" sz="2500" dirty="0" err="1">
                <a:latin typeface="+mn-lt"/>
              </a:rPr>
              <a:t>Economy</a:t>
            </a:r>
            <a:r>
              <a:rPr lang="hr-HR" sz="2500" dirty="0">
                <a:latin typeface="+mn-lt"/>
              </a:rPr>
              <a:t> </a:t>
            </a:r>
            <a:r>
              <a:rPr lang="hr-HR" sz="2500" dirty="0" err="1">
                <a:latin typeface="+mn-lt"/>
              </a:rPr>
              <a:t>in</a:t>
            </a:r>
            <a:r>
              <a:rPr lang="hr-HR" sz="2500" dirty="0">
                <a:latin typeface="+mn-lt"/>
              </a:rPr>
              <a:t> Digital Systems</a:t>
            </a:r>
            <a:br>
              <a:rPr lang="hr-HR" sz="2500" dirty="0">
                <a:latin typeface="+mn-lt"/>
              </a:rPr>
            </a:br>
            <a:r>
              <a:rPr lang="en-US" sz="2500" dirty="0">
                <a:solidFill>
                  <a:schemeClr val="accent1"/>
                </a:solidFill>
                <a:latin typeface="+mn-lt"/>
              </a:rPr>
              <a:t>Module 1 Wrap-Up: </a:t>
            </a:r>
            <a:br>
              <a:rPr lang="hr-HR" sz="2500" dirty="0">
                <a:solidFill>
                  <a:schemeClr val="accent1"/>
                </a:solidFill>
                <a:latin typeface="+mn-lt"/>
              </a:rPr>
            </a:br>
            <a:r>
              <a:rPr lang="en-US" sz="2500" dirty="0">
                <a:solidFill>
                  <a:schemeClr val="accent1"/>
                </a:solidFill>
                <a:latin typeface="+mn-lt"/>
              </a:rPr>
              <a:t>Circular Economy Foundations</a:t>
            </a:r>
            <a:endParaRPr lang="en-IE" sz="2500" dirty="0">
              <a:solidFill>
                <a:schemeClr val="accent1"/>
              </a:solidFill>
              <a:latin typeface="+mn-lt"/>
            </a:endParaRPr>
          </a:p>
        </p:txBody>
      </p:sp>
      <p:pic>
        <p:nvPicPr>
          <p:cNvPr id="4" name="Slika 3">
            <a:extLst>
              <a:ext uri="{FF2B5EF4-FFF2-40B4-BE49-F238E27FC236}">
                <a16:creationId xmlns:a16="http://schemas.microsoft.com/office/drawing/2014/main" id="{B743E498-03E0-24A6-1D26-F90A69065319}"/>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196483" y="180000"/>
            <a:ext cx="1800000" cy="1272427"/>
          </a:xfrm>
          <a:prstGeom prst="rect">
            <a:avLst/>
          </a:prstGeom>
        </p:spPr>
      </p:pic>
    </p:spTree>
    <p:extLst>
      <p:ext uri="{BB962C8B-B14F-4D97-AF65-F5344CB8AC3E}">
        <p14:creationId xmlns:p14="http://schemas.microsoft.com/office/powerpoint/2010/main" val="413174061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4EE76-AA40-E6F3-1685-9019FFBBCFAC}"/>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D7E8A1A3-D3F9-11A1-26C8-84C33857D862}"/>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800" y="909000"/>
            <a:ext cx="9240000" cy="5040000"/>
          </a:xfrm>
          <a:prstGeom prst="rect">
            <a:avLst/>
          </a:prstGeom>
        </p:spPr>
      </p:pic>
    </p:spTree>
    <p:extLst>
      <p:ext uri="{BB962C8B-B14F-4D97-AF65-F5344CB8AC3E}">
        <p14:creationId xmlns:p14="http://schemas.microsoft.com/office/powerpoint/2010/main" val="279925707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67EA49BE-E61E-BAB9-0144-D45F4E198D6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25600" y="909000"/>
            <a:ext cx="7543720" cy="5040000"/>
          </a:xfrm>
          <a:prstGeom prst="rect">
            <a:avLst/>
          </a:prstGeom>
        </p:spPr>
      </p:pic>
    </p:spTree>
    <p:extLst>
      <p:ext uri="{BB962C8B-B14F-4D97-AF65-F5344CB8AC3E}">
        <p14:creationId xmlns:p14="http://schemas.microsoft.com/office/powerpoint/2010/main" val="1141776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65574-103A-A09B-EEAA-3891014EDB87}"/>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491EEF98-3E35-4816-A3C5-B0D2A57F4C6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800" y="909000"/>
            <a:ext cx="9436597" cy="5040000"/>
          </a:xfrm>
          <a:prstGeom prst="rect">
            <a:avLst/>
          </a:prstGeom>
        </p:spPr>
      </p:pic>
    </p:spTree>
    <p:extLst>
      <p:ext uri="{BB962C8B-B14F-4D97-AF65-F5344CB8AC3E}">
        <p14:creationId xmlns:p14="http://schemas.microsoft.com/office/powerpoint/2010/main" val="276539962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7D796-D1F3-D73E-19B5-16100AB6B36A}"/>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65B28755-6CA0-4056-2BB3-EE1F8832A2BA}"/>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800" y="909000"/>
            <a:ext cx="9240000" cy="5040000"/>
          </a:xfrm>
          <a:prstGeom prst="rect">
            <a:avLst/>
          </a:prstGeom>
        </p:spPr>
      </p:pic>
    </p:spTree>
    <p:extLst>
      <p:ext uri="{BB962C8B-B14F-4D97-AF65-F5344CB8AC3E}">
        <p14:creationId xmlns:p14="http://schemas.microsoft.com/office/powerpoint/2010/main" val="266931195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3C05D-F3CB-0971-1622-E180A72B1243}"/>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6AF0D913-0715-5E05-5598-18C4055A9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2496000" y="789639"/>
            <a:ext cx="7200000" cy="5376001"/>
          </a:xfrm>
          <a:prstGeom prst="rect">
            <a:avLst/>
          </a:prstGeom>
        </p:spPr>
      </p:pic>
    </p:spTree>
    <p:extLst>
      <p:ext uri="{BB962C8B-B14F-4D97-AF65-F5344CB8AC3E}">
        <p14:creationId xmlns:p14="http://schemas.microsoft.com/office/powerpoint/2010/main" val="232396640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1286749" y="170014"/>
            <a:ext cx="566199" cy="468688"/>
          </a:xfrm>
          <a:prstGeom prst="rect">
            <a:avLst/>
          </a:prstGeom>
        </p:spPr>
      </p:pic>
      <p:pic>
        <p:nvPicPr>
          <p:cNvPr id="3" name="object 3"/>
          <p:cNvPicPr/>
          <p:nvPr/>
        </p:nvPicPr>
        <p:blipFill>
          <a:blip r:embed="rId4" cstate="print"/>
          <a:stretch>
            <a:fillRect/>
          </a:stretch>
        </p:blipFill>
        <p:spPr>
          <a:xfrm>
            <a:off x="10262947" y="6131174"/>
            <a:ext cx="1636819" cy="365194"/>
          </a:xfrm>
          <a:prstGeom prst="rect">
            <a:avLst/>
          </a:prstGeom>
        </p:spPr>
      </p:pic>
      <p:pic>
        <p:nvPicPr>
          <p:cNvPr id="4" name="object 4"/>
          <p:cNvPicPr/>
          <p:nvPr/>
        </p:nvPicPr>
        <p:blipFill>
          <a:blip r:embed="rId5" cstate="print"/>
          <a:stretch>
            <a:fillRect/>
          </a:stretch>
        </p:blipFill>
        <p:spPr>
          <a:xfrm>
            <a:off x="0" y="0"/>
            <a:ext cx="1568449" cy="6858000"/>
          </a:xfrm>
          <a:prstGeom prst="rect">
            <a:avLst/>
          </a:prstGeom>
        </p:spPr>
      </p:pic>
      <p:sp>
        <p:nvSpPr>
          <p:cNvPr id="5" name="object 5"/>
          <p:cNvSpPr txBox="1">
            <a:spLocks noGrp="1"/>
          </p:cNvSpPr>
          <p:nvPr>
            <p:ph type="title"/>
          </p:nvPr>
        </p:nvSpPr>
        <p:spPr>
          <a:xfrm>
            <a:off x="2136000" y="2372621"/>
            <a:ext cx="7920000" cy="2112758"/>
          </a:xfrm>
          <a:prstGeom prst="rect">
            <a:avLst/>
          </a:prstGeom>
        </p:spPr>
        <p:txBody>
          <a:bodyPr vert="horz" wrap="square" lIns="0" tIns="95885" rIns="0" bIns="0" rtlCol="0">
            <a:spAutoFit/>
          </a:bodyPr>
          <a:lstStyle/>
          <a:p>
            <a:pPr marL="12700" marR="5080">
              <a:lnSpc>
                <a:spcPts val="5180"/>
              </a:lnSpc>
              <a:spcBef>
                <a:spcPts val="755"/>
              </a:spcBef>
              <a:tabLst>
                <a:tab pos="722630" algn="l"/>
                <a:tab pos="1670685" algn="l"/>
                <a:tab pos="1875155" algn="l"/>
                <a:tab pos="2856230" algn="l"/>
                <a:tab pos="4822190" algn="l"/>
              </a:tabLst>
            </a:pPr>
            <a:r>
              <a:rPr lang="hr-HR" sz="4800" spc="-25" dirty="0">
                <a:solidFill>
                  <a:srgbClr val="009888"/>
                </a:solidFill>
              </a:rPr>
              <a:t>C</a:t>
            </a:r>
            <a:r>
              <a:rPr lang="en-US" sz="4800" spc="-25" dirty="0" err="1">
                <a:solidFill>
                  <a:srgbClr val="009888"/>
                </a:solidFill>
              </a:rPr>
              <a:t>ircular</a:t>
            </a:r>
            <a:r>
              <a:rPr lang="en-US" sz="4800" spc="-25" dirty="0">
                <a:solidFill>
                  <a:srgbClr val="009888"/>
                </a:solidFill>
              </a:rPr>
              <a:t> economy starts with design, not end-of-life</a:t>
            </a:r>
            <a:r>
              <a:rPr lang="hr-HR" sz="4800" spc="-10" dirty="0">
                <a:solidFill>
                  <a:srgbClr val="009888"/>
                </a:solidFill>
              </a:rPr>
              <a:t>.</a:t>
            </a:r>
          </a:p>
          <a:p>
            <a:pPr marL="12700">
              <a:lnSpc>
                <a:spcPct val="100000"/>
              </a:lnSpc>
              <a:spcBef>
                <a:spcPts val="975"/>
              </a:spcBef>
            </a:pPr>
            <a:br>
              <a:rPr lang="hr-HR" sz="1800" dirty="0">
                <a:solidFill>
                  <a:srgbClr val="272B34"/>
                </a:solidFill>
              </a:rPr>
            </a:br>
            <a:r>
              <a:rPr lang="en-US" sz="1800" dirty="0">
                <a:solidFill>
                  <a:srgbClr val="272B34"/>
                </a:solidFill>
              </a:rPr>
              <a:t>Next:</a:t>
            </a:r>
            <a:r>
              <a:rPr lang="en-US" sz="1800" spc="-30" dirty="0">
                <a:solidFill>
                  <a:srgbClr val="272B34"/>
                </a:solidFill>
              </a:rPr>
              <a:t> </a:t>
            </a:r>
            <a:r>
              <a:rPr lang="en-US" sz="1800" dirty="0">
                <a:solidFill>
                  <a:srgbClr val="272B34"/>
                </a:solidFill>
              </a:rPr>
              <a:t>Module</a:t>
            </a:r>
            <a:r>
              <a:rPr lang="en-US" sz="1800" spc="-30" dirty="0">
                <a:solidFill>
                  <a:srgbClr val="272B34"/>
                </a:solidFill>
              </a:rPr>
              <a:t> </a:t>
            </a:r>
            <a:r>
              <a:rPr lang="en-US" sz="1800" dirty="0">
                <a:solidFill>
                  <a:srgbClr val="272B34"/>
                </a:solidFill>
              </a:rPr>
              <a:t>2</a:t>
            </a:r>
            <a:r>
              <a:rPr lang="en-US" sz="1800" spc="-30" dirty="0">
                <a:solidFill>
                  <a:srgbClr val="272B34"/>
                </a:solidFill>
              </a:rPr>
              <a:t> </a:t>
            </a:r>
            <a:r>
              <a:rPr lang="en-US" sz="1800" dirty="0">
                <a:solidFill>
                  <a:srgbClr val="272B34"/>
                </a:solidFill>
              </a:rPr>
              <a:t>–</a:t>
            </a:r>
            <a:r>
              <a:rPr lang="en-US" sz="1800" spc="-30" dirty="0">
                <a:solidFill>
                  <a:srgbClr val="272B34"/>
                </a:solidFill>
              </a:rPr>
              <a:t> </a:t>
            </a:r>
            <a:r>
              <a:rPr lang="en-US" sz="1800" spc="-10" dirty="0">
                <a:solidFill>
                  <a:srgbClr val="272B34"/>
                </a:solidFill>
              </a:rPr>
              <a:t>Circular Economy Data &amp; Metrics</a:t>
            </a:r>
            <a:endParaRPr lang="en-US" sz="1800" dirty="0"/>
          </a:p>
        </p:txBody>
      </p:sp>
      <p:sp>
        <p:nvSpPr>
          <p:cNvPr id="6" name="object 6"/>
          <p:cNvSpPr txBox="1"/>
          <p:nvPr/>
        </p:nvSpPr>
        <p:spPr>
          <a:xfrm>
            <a:off x="10306784" y="6585473"/>
            <a:ext cx="1604645" cy="174625"/>
          </a:xfrm>
          <a:prstGeom prst="rect">
            <a:avLst/>
          </a:prstGeom>
        </p:spPr>
        <p:txBody>
          <a:bodyPr vert="horz" wrap="square" lIns="0" tIns="0" rIns="0" bIns="0" rtlCol="0">
            <a:spAutoFit/>
          </a:bodyPr>
          <a:lstStyle/>
          <a:p>
            <a:pPr marL="12700">
              <a:lnSpc>
                <a:spcPct val="100000"/>
              </a:lnSpc>
            </a:pPr>
            <a:r>
              <a:rPr sz="1050" spc="-10" dirty="0">
                <a:solidFill>
                  <a:srgbClr val="737380"/>
                </a:solidFill>
                <a:latin typeface="Arial MT"/>
                <a:cs typeface="Arial MT"/>
              </a:rPr>
              <a:t>Licensed</a:t>
            </a:r>
            <a:r>
              <a:rPr sz="1050" spc="-15" dirty="0">
                <a:solidFill>
                  <a:srgbClr val="737380"/>
                </a:solidFill>
                <a:latin typeface="Arial MT"/>
                <a:cs typeface="Arial MT"/>
              </a:rPr>
              <a:t> </a:t>
            </a:r>
            <a:r>
              <a:rPr sz="1050" dirty="0">
                <a:solidFill>
                  <a:srgbClr val="737380"/>
                </a:solidFill>
                <a:latin typeface="Arial MT"/>
                <a:cs typeface="Arial MT"/>
              </a:rPr>
              <a:t>under</a:t>
            </a:r>
            <a:r>
              <a:rPr sz="1050" spc="-10" dirty="0">
                <a:solidFill>
                  <a:srgbClr val="737380"/>
                </a:solidFill>
                <a:latin typeface="Arial MT"/>
                <a:cs typeface="Arial MT"/>
              </a:rPr>
              <a:t> </a:t>
            </a:r>
            <a:r>
              <a:rPr sz="1050" dirty="0">
                <a:solidFill>
                  <a:srgbClr val="737380"/>
                </a:solidFill>
                <a:latin typeface="Arial MT"/>
                <a:cs typeface="Arial MT"/>
              </a:rPr>
              <a:t>CC</a:t>
            </a:r>
            <a:r>
              <a:rPr sz="1050" spc="-10" dirty="0">
                <a:solidFill>
                  <a:srgbClr val="737380"/>
                </a:solidFill>
                <a:latin typeface="Arial MT"/>
                <a:cs typeface="Arial MT"/>
              </a:rPr>
              <a:t> </a:t>
            </a:r>
            <a:r>
              <a:rPr sz="1050" dirty="0">
                <a:solidFill>
                  <a:srgbClr val="737380"/>
                </a:solidFill>
                <a:latin typeface="Arial MT"/>
                <a:cs typeface="Arial MT"/>
              </a:rPr>
              <a:t>BY</a:t>
            </a:r>
            <a:r>
              <a:rPr sz="1050" spc="-10" dirty="0">
                <a:solidFill>
                  <a:srgbClr val="737380"/>
                </a:solidFill>
                <a:latin typeface="Arial MT"/>
                <a:cs typeface="Arial MT"/>
              </a:rPr>
              <a:t> </a:t>
            </a:r>
            <a:r>
              <a:rPr sz="1050" spc="-25" dirty="0">
                <a:solidFill>
                  <a:srgbClr val="737380"/>
                </a:solidFill>
                <a:latin typeface="Arial MT"/>
                <a:cs typeface="Arial MT"/>
              </a:rPr>
              <a:t>4.0</a:t>
            </a:r>
            <a:endParaRPr sz="1050">
              <a:latin typeface="Arial MT"/>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a:t>
            </a:r>
            <a:r>
              <a:rPr lang="it-IT" dirty="0" err="1"/>
              <a:t>attention</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theme/theme1.xml><?xml version="1.0" encoding="utf-8"?>
<a:theme xmlns:a="http://schemas.openxmlformats.org/drawingml/2006/main" name="Tema sustava Offic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160FC49A-1C64-4780-8AE5-2B94A18CE63E}"/>
    </a:ext>
  </a:extLst>
</a:theme>
</file>

<file path=ppt/theme/theme2.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AFA6C29B-CFB5-4050-B9DC-E910CD3FE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7DA7C4-2F75-49A4-A4FA-DC1E94422C86}">
  <ds:schemaRefs>
    <ds:schemaRef ds:uri="http://schemas.microsoft.com/sharepoint/v3/contenttype/forms"/>
  </ds:schemaRefs>
</ds:datastoreItem>
</file>

<file path=customXml/itemProps2.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62</TotalTime>
  <Words>634</Words>
  <Application>Microsoft Office PowerPoint</Application>
  <PresentationFormat>Široki zaslon</PresentationFormat>
  <Paragraphs>21</Paragraphs>
  <Slides>8</Slides>
  <Notes>8</Notes>
  <HiddenSlides>0</HiddenSlides>
  <MMClips>0</MMClips>
  <ScaleCrop>false</ScaleCrop>
  <HeadingPairs>
    <vt:vector size="6" baseType="variant">
      <vt:variant>
        <vt:lpstr>Korišteni fontovi</vt:lpstr>
      </vt:variant>
      <vt:variant>
        <vt:i4>8</vt:i4>
      </vt:variant>
      <vt:variant>
        <vt:lpstr>Tema</vt:lpstr>
      </vt:variant>
      <vt:variant>
        <vt:i4>2</vt:i4>
      </vt:variant>
      <vt:variant>
        <vt:lpstr>Naslovi slajdova</vt:lpstr>
      </vt:variant>
      <vt:variant>
        <vt:i4>8</vt:i4>
      </vt:variant>
    </vt:vector>
  </HeadingPairs>
  <TitlesOfParts>
    <vt:vector size="18" baseType="lpstr">
      <vt:lpstr>Arial</vt:lpstr>
      <vt:lpstr>Arial MT</vt:lpstr>
      <vt:lpstr>Calibri</vt:lpstr>
      <vt:lpstr>Montserrat</vt:lpstr>
      <vt:lpstr>Poppins</vt:lpstr>
      <vt:lpstr>Poppins SemiBold</vt:lpstr>
      <vt:lpstr>Titillium Web Bold</vt:lpstr>
      <vt:lpstr>Titillium Web SemiBold</vt:lpstr>
      <vt:lpstr>Tema sustava Office</vt:lpstr>
      <vt:lpstr>1_Office Theme</vt:lpstr>
      <vt:lpstr>Circular Economy in Digital Systems Module 1 Wrap-Up:  Circular Economy Foundations</vt:lpstr>
      <vt:lpstr>PowerPoint prezentacija</vt:lpstr>
      <vt:lpstr>PowerPoint prezentacija</vt:lpstr>
      <vt:lpstr>PowerPoint prezentacija</vt:lpstr>
      <vt:lpstr>PowerPoint prezentacija</vt:lpstr>
      <vt:lpstr>PowerPoint prezentacija</vt:lpstr>
      <vt:lpstr>Circular economy starts with design, not end-of-life.  Next: Module 2 – Circular Economy Data &amp; Metrics</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Ivana Bošnjak</dc:creator>
  <cp:lastModifiedBy>Ivana Bošnjak</cp:lastModifiedBy>
  <cp:revision>3</cp:revision>
  <dcterms:created xsi:type="dcterms:W3CDTF">2026-04-07T15:51:27Z</dcterms:created>
  <dcterms:modified xsi:type="dcterms:W3CDTF">2026-04-08T08:10:01Z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