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126" y="84"/>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21/04/2026</a:t>
            </a:fld>
            <a:endParaRPr lang="en-IE"/>
          </a:p>
        </p:txBody>
      </p:sp>
      <p:sp>
        <p:nvSpPr>
          <p:cNvPr id="4" name="Slide Image Placehold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47AD338B-D125-F54B-4418-263403F83376}" type="slidenum">
              <a:r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BC2FEC5E-24F0-E6E9-3D81-86DAB5CF3083}" type="slidenum">
              <a:rPr/>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65AC155C-FFD1-4045-F6E4-150F91688F9B}" type="slidenum">
              <a:rP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en-US"/>
          </a:p>
        </p:txBody>
      </p:sp>
      <p:sp>
        <p:nvSpPr>
          <p:cNvPr id="4" name="Slide Number Placeholder 3"/>
          <p:cNvSpPr>
            <a:spLocks noGrp="1"/>
          </p:cNvSpPr>
          <p:nvPr>
            <p:ph type="sldNum" sz="quarter" idx="10"/>
          </p:nvPr>
        </p:nvSpPr>
        <p:spPr bwMode="auto"/>
        <p:txBody>
          <a:bodyPr/>
          <a:lstStyle/>
          <a:p>
            <a:pPr>
              <a:defRPr/>
            </a:pPr>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5"/>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Titillium Web Bold"/>
              </a:rPr>
              <a:t>Meet the speaker</a:t>
            </a:r>
            <a:endParaRPr lang="en-IE" sz="2400">
              <a:solidFill>
                <a:schemeClr val="accent5"/>
              </a:solidFill>
              <a:latin typeface="Titillium Web Bold"/>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1_Speaker slide">
    <p:bg>
      <p:bgPr>
        <a:gradFill>
          <a:gsLst>
            <a:gs pos="0">
              <a:srgbClr val="19226D"/>
            </a:gs>
            <a:gs pos="100000">
              <a:srgbClr val="283A97"/>
            </a:gs>
          </a:gsLst>
          <a:lin ang="0" scaled="0"/>
        </a:gradFill>
        <a:effectLst/>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Titillium Web Bold"/>
              </a:rPr>
              <a:t>Meet the speaker</a:t>
            </a:r>
            <a:endParaRPr lang="en-IE" sz="2400">
              <a:solidFill>
                <a:schemeClr val="accent4"/>
              </a:solidFill>
              <a:latin typeface="Titillium Web Bold"/>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Insert profile image 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amet consectur</a:t>
            </a: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Titillium Web Bold"/>
              </a:rPr>
              <a:t>“</a:t>
            </a:r>
            <a:endParaRPr lang="en-IE" sz="16600">
              <a:solidFill>
                <a:schemeClr val="accent2"/>
              </a:solidFill>
              <a:latin typeface="Titillium Web Bold"/>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amet, consetetur sadipscing elitr, sed diam nonumy eirmod tempor invidunt ut labore et dolore magna aliquyam erat, sed diam voluptua.</a:t>
            </a:r>
            <a:br>
              <a:rPr lang="en-US"/>
            </a:b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amet, consetetur sadipscing elitr, sed diam nonumy eirmod tempor invidunt ut labore et dolore magna aliquyam erat, sed diam voluptua. Lorem ipsum dolor sit amet, consetetur sadipscing elitr, sed diam nonumy eirmod tempor invidunt ut labore et dolore magna aliquyam erat, sed diam voluptua.</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insert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this slide is a great way to display a statistic.</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preserve="1"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preserve="1"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preserve="1"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preserve="1"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PhAnim="0" preserve="1"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PhAnim="0" preserve="1"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PhAnim="0" preserve="1"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PhAnim="0" preserve="1"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Poppins"/>
                <a:ea typeface="Arial"/>
                <a:cs typeface="Arial"/>
              </a:rPr>
              <a:t>Disclaimer</a:t>
            </a:r>
            <a:r>
              <a:rPr lang="en-IE" sz="800">
                <a:solidFill>
                  <a:schemeClr val="bg2">
                    <a:lumMod val="50000"/>
                    <a:lumOff val="50000"/>
                  </a:schemeClr>
                </a:solidFill>
                <a:latin typeface="Poppins"/>
                <a:ea typeface="Arial"/>
                <a:cs typeface="Arial"/>
              </a:rPr>
              <a:t> </a:t>
            </a:r>
            <a:br>
              <a:rPr lang="en-IE" sz="800">
                <a:solidFill>
                  <a:schemeClr val="bg2">
                    <a:lumMod val="50000"/>
                    <a:lumOff val="50000"/>
                  </a:schemeClr>
                </a:solidFill>
                <a:latin typeface="Poppins"/>
                <a:ea typeface="Arial"/>
                <a:cs typeface="Arial"/>
              </a:rPr>
            </a:br>
            <a:br>
              <a:rPr lang="en-IE" sz="800">
                <a:solidFill>
                  <a:schemeClr val="bg2">
                    <a:lumMod val="50000"/>
                    <a:lumOff val="50000"/>
                  </a:schemeClr>
                </a:solidFill>
                <a:latin typeface="Poppins"/>
                <a:ea typeface="Arial"/>
                <a:cs typeface="Arial"/>
              </a:rPr>
            </a:br>
            <a:r>
              <a:rPr lang="en-IE" sz="800">
                <a:solidFill>
                  <a:schemeClr val="bg2">
                    <a:lumMod val="50000"/>
                    <a:lumOff val="50000"/>
                  </a:schemeClr>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 logo 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PhAnim="0" preserve="1"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Poppins"/>
                <a:ea typeface="Arial"/>
                <a:cs typeface="Arial"/>
              </a:rPr>
              <a:t>Disclaimer</a:t>
            </a:r>
            <a:r>
              <a:rPr lang="en-IE" sz="800">
                <a:solidFill>
                  <a:schemeClr val="bg1"/>
                </a:solidFill>
                <a:latin typeface="Poppins"/>
                <a:ea typeface="Arial"/>
                <a:cs typeface="Arial"/>
              </a:rPr>
              <a:t> </a:t>
            </a:r>
            <a:br>
              <a:rPr lang="en-IE" sz="800">
                <a:solidFill>
                  <a:schemeClr val="bg1"/>
                </a:solidFill>
                <a:latin typeface="Poppins"/>
                <a:ea typeface="Arial"/>
                <a:cs typeface="Arial"/>
              </a:rPr>
            </a:br>
            <a:br>
              <a:rPr lang="en-IE" sz="800">
                <a:solidFill>
                  <a:schemeClr val="bg1"/>
                </a:solidFill>
                <a:latin typeface="Poppins"/>
                <a:ea typeface="Arial"/>
                <a:cs typeface="Arial"/>
              </a:rPr>
            </a:br>
            <a:r>
              <a:rPr lang="en-IE" sz="800">
                <a:solidFill>
                  <a:schemeClr val="bg1"/>
                </a:solidFill>
                <a:latin typeface="Poppins"/>
                <a:ea typeface="Arial"/>
                <a:cs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amet</a:t>
            </a:r>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PhAnim="0" preserve="1"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Titillium Web Bold"/>
                <a:ea typeface="Open Sans Light"/>
                <a:cs typeface="Open Sans Light"/>
              </a:rPr>
              <a:t>Agenda</a:t>
            </a:r>
            <a:endParaRPr lang="en-US" sz="3600">
              <a:solidFill>
                <a:prstClr val="white"/>
              </a:solidFill>
              <a:latin typeface="Titillium Web Bold"/>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 ipsum dolor sit amet, consetetur sadipscing elitr, sed diam nonumy eirmod tempor invidunt ut labore et dolore magna aliquyam erat, sed diam voluptua.</a:t>
            </a:r>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 ipsum dolor sit amet, consetetur sadipscing elitr, sed diam nonumy eirmod tempor invidunt ut labore et dolore magna aliquyam erat, sed diam voluptua.</a:t>
            </a:r>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image" Target="../media/image12.png"/><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image" Target="../media/image11.png"/><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8" Type="http://schemas.openxmlformats.org/officeDocument/2006/relationships/slideLayout" Target="../slideLayouts/slideLayout12.xml"/><Relationship Id="rId3"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Dienstag, 21.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Dienstag, 21. April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hdr="0" ftr="0" dt="0"/>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notesSlide" Target="../notesSlides/notesSlide14.xml"/><Relationship Id="rId1" Type="http://schemas.openxmlformats.org/officeDocument/2006/relationships/slideLayout" Target="../slideLayouts/slideLayout31.xml"/><Relationship Id="rId5" Type="http://schemas.openxmlformats.org/officeDocument/2006/relationships/image" Target="../media/image43.svg"/><Relationship Id="rId4" Type="http://schemas.openxmlformats.org/officeDocument/2006/relationships/image" Target="../media/image4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47.svg"/><Relationship Id="rId5" Type="http://schemas.openxmlformats.org/officeDocument/2006/relationships/image" Target="../media/image46.svg"/><Relationship Id="rId4" Type="http://schemas.openxmlformats.org/officeDocument/2006/relationships/image" Target="../media/image45.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31.xml"/><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3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30.svg"/><Relationship Id="rId5" Type="http://schemas.openxmlformats.org/officeDocument/2006/relationships/image" Target="../media/image29.svg"/><Relationship Id="rId4" Type="http://schemas.openxmlformats.org/officeDocument/2006/relationships/image" Target="../media/image28.svg"/></Relationships>
</file>

<file path=ppt/slides/_rels/slide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6.xml"/><Relationship Id="rId1" Type="http://schemas.openxmlformats.org/officeDocument/2006/relationships/slideLayout" Target="../slideLayouts/slideLayout31.xml"/><Relationship Id="rId5" Type="http://schemas.openxmlformats.org/officeDocument/2006/relationships/image" Target="../media/image33.svg"/><Relationship Id="rId4" Type="http://schemas.openxmlformats.org/officeDocument/2006/relationships/image" Target="../media/image32.sv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rmAutofit fontScale="90000"/>
          </a:bodyPr>
          <a:lstStyle/>
          <a:p>
            <a:pPr>
              <a:defRPr/>
            </a:pPr>
            <a:r>
              <a:rPr lang="en-US"/>
              <a:t>MODULE 1 · CYBERSECURITY FUNDAMENTALS</a:t>
            </a:r>
            <a:endParaRPr/>
          </a:p>
          <a:p>
            <a:pPr>
              <a:defRPr/>
            </a:pPr>
            <a:endParaRPr lang="en-US"/>
          </a:p>
        </p:txBody>
      </p:sp>
      <p:sp>
        <p:nvSpPr>
          <p:cNvPr id="4" name="Text Placeholder 3"/>
          <p:cNvSpPr>
            <a:spLocks noGrp="1"/>
          </p:cNvSpPr>
          <p:nvPr>
            <p:ph type="body" sz="quarter" idx="10"/>
          </p:nvPr>
        </p:nvSpPr>
        <p:spPr bwMode="auto">
          <a:xfrm>
            <a:off x="6411141" y="4368336"/>
            <a:ext cx="5137937" cy="1384764"/>
          </a:xfrm>
        </p:spPr>
        <p:txBody>
          <a:bodyPr vert="horz" lIns="91440" tIns="45720" rIns="91440" bIns="45720" rtlCol="0" anchor="t">
            <a:normAutofit/>
          </a:bodyPr>
          <a:lstStyle/>
          <a:p>
            <a:pPr>
              <a:defRPr/>
            </a:pPr>
            <a:r>
              <a:rPr lang="en-US">
                <a:cs typeface="Poppins"/>
              </a:rPr>
              <a:t>The CIA Triad</a:t>
            </a:r>
            <a:endParaRPr lang="en-US"/>
          </a:p>
        </p:txBody>
      </p:sp>
      <p:pic>
        <p:nvPicPr>
          <p:cNvPr id="6" name="Online Image Placeholder 5" descr="A blue and yellow logo&#10;&#10;AI-generated content may be incorrect."/>
          <p:cNvPicPr>
            <a:picLocks noGrp="1" noChangeAspect="1"/>
          </p:cNvPicPr>
          <p:nvPr>
            <p:ph type="clipArt" sz="quarter" idx="11"/>
          </p:nvPr>
        </p:nvPicPr>
        <p:blipFill>
          <a:blip r:embed="rId3"/>
          <a:stretch/>
        </p:blipFill>
        <p:spPr bwMode="auto">
          <a:xfrm>
            <a:off x="9128811" y="845431"/>
            <a:ext cx="2410932" cy="140719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98302"/>
            <a:ext cx="5316240" cy="664468"/>
          </a:xfrm>
          <a:prstGeom prst="rect">
            <a:avLst/>
          </a:prstGeom>
          <a:noFill/>
          <a:ln/>
        </p:spPr>
        <p:txBody>
          <a:bodyPr wrap="none" lIns="0" tIns="0" rIns="0" bIns="0" rtlCol="0" anchor="t"/>
          <a:lstStyle/>
          <a:p>
            <a:pPr>
              <a:lnSpc>
                <a:spcPts val="5208"/>
              </a:lnSpc>
              <a:defRPr/>
            </a:pPr>
            <a:r>
              <a:rPr lang="en-US" sz="4150" b="1">
                <a:solidFill>
                  <a:srgbClr val="000000"/>
                </a:solidFill>
                <a:latin typeface="Titillium Web Bold"/>
                <a:ea typeface="Titillium Web Bold"/>
                <a:cs typeface="Titillium Web Bold"/>
              </a:rPr>
              <a:t>Integrity</a:t>
            </a:r>
            <a:endParaRPr lang="en-US" sz="4150"/>
          </a:p>
        </p:txBody>
      </p:sp>
      <p:sp>
        <p:nvSpPr>
          <p:cNvPr id="3" name="Text 1"/>
          <p:cNvSpPr/>
          <p:nvPr/>
        </p:nvSpPr>
        <p:spPr bwMode="auto">
          <a:xfrm>
            <a:off x="661492" y="1745456"/>
            <a:ext cx="10869018" cy="713283"/>
          </a:xfrm>
          <a:prstGeom prst="rect">
            <a:avLst/>
          </a:prstGeom>
          <a:noFill/>
          <a:ln/>
        </p:spPr>
        <p:txBody>
          <a:bodyPr wrap="square" lIns="0" tIns="0" rIns="0" bIns="0" rtlCol="0" anchor="t"/>
          <a:lstStyle/>
          <a:p>
            <a:pPr marL="285739" indent="-285739">
              <a:lnSpc>
                <a:spcPts val="2542"/>
              </a:lnSpc>
              <a:buSzPct val="100000"/>
              <a:buChar char="•"/>
              <a:defRPr/>
            </a:pPr>
            <a:r>
              <a:rPr lang="en-US" sz="1650">
                <a:solidFill>
                  <a:srgbClr val="000000"/>
                </a:solidFill>
                <a:latin typeface="Poppins"/>
                <a:ea typeface="Poppins"/>
                <a:cs typeface="Poppins"/>
              </a:rPr>
              <a:t>The health service ensures that information in transit is not modified by outsiders.</a:t>
            </a:r>
            <a:endParaRPr lang="en-US" sz="1650"/>
          </a:p>
          <a:p>
            <a:pPr marL="285739" indent="-285739">
              <a:lnSpc>
                <a:spcPts val="2542"/>
              </a:lnSpc>
              <a:buSzPct val="100000"/>
              <a:buChar char="•"/>
              <a:defRPr/>
            </a:pPr>
            <a:r>
              <a:rPr lang="en-US" sz="1650">
                <a:solidFill>
                  <a:srgbClr val="000000"/>
                </a:solidFill>
                <a:latin typeface="Poppins"/>
                <a:ea typeface="Poppins"/>
                <a:cs typeface="Poppins"/>
              </a:rPr>
              <a:t>Protects against (active) modification attacks.</a:t>
            </a:r>
            <a:endParaRPr lang="en-US" sz="1650"/>
          </a:p>
        </p:txBody>
      </p:sp>
      <p:pic>
        <p:nvPicPr>
          <p:cNvPr id="4" name="Image 0" descr="preencoded.png"/>
          <p:cNvPicPr>
            <a:picLocks noChangeAspect="1"/>
          </p:cNvPicPr>
          <p:nvPr/>
        </p:nvPicPr>
        <p:blipFill>
          <a:blip r:embed="rId3"/>
          <a:stretch/>
        </p:blipFill>
        <p:spPr bwMode="auto">
          <a:xfrm>
            <a:off x="2295509" y="2980476"/>
            <a:ext cx="7364446" cy="2624104"/>
          </a:xfrm>
          <a:prstGeom prst="rect">
            <a:avLst/>
          </a:prstGeom>
        </p:spPr>
      </p:pic>
      <p:sp>
        <p:nvSpPr>
          <p:cNvPr id="5" name="Online Image Placeholder 4"/>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61492" y="615706"/>
            <a:ext cx="1455242" cy="279202"/>
          </a:xfrm>
          <a:prstGeom prst="roundRect">
            <a:avLst>
              <a:gd name="adj" fmla="val 19904"/>
            </a:avLst>
          </a:prstGeom>
          <a:solidFill>
            <a:srgbClr val="CCDDFF"/>
          </a:solidFill>
          <a:ln/>
        </p:spPr>
        <p:txBody>
          <a:bodyPr/>
          <a:lstStyle/>
          <a:p>
            <a:pPr>
              <a:defRPr/>
            </a:pPr>
            <a:endParaRPr lang="en-US" sz="1500"/>
          </a:p>
        </p:txBody>
      </p:sp>
      <p:sp>
        <p:nvSpPr>
          <p:cNvPr id="3" name="Text 1"/>
          <p:cNvSpPr/>
          <p:nvPr/>
        </p:nvSpPr>
        <p:spPr bwMode="auto">
          <a:xfrm>
            <a:off x="760711" y="665316"/>
            <a:ext cx="1256804"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06 · CIA PRINCIPLE 3</a:t>
            </a:r>
            <a:endParaRPr lang="en-US" sz="1050"/>
          </a:p>
        </p:txBody>
      </p:sp>
      <p:sp>
        <p:nvSpPr>
          <p:cNvPr id="4" name="Text 2"/>
          <p:cNvSpPr/>
          <p:nvPr/>
        </p:nvSpPr>
        <p:spPr bwMode="auto">
          <a:xfrm>
            <a:off x="661492" y="1080194"/>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Availability</a:t>
            </a:r>
            <a:endParaRPr lang="en-US" sz="3250"/>
          </a:p>
        </p:txBody>
      </p:sp>
      <p:sp>
        <p:nvSpPr>
          <p:cNvPr id="5" name="Shape 3"/>
          <p:cNvSpPr/>
          <p:nvPr/>
        </p:nvSpPr>
        <p:spPr bwMode="auto">
          <a:xfrm>
            <a:off x="542429" y="1770559"/>
            <a:ext cx="5470922" cy="4332684"/>
          </a:xfrm>
          <a:prstGeom prst="roundRect">
            <a:avLst>
              <a:gd name="adj" fmla="val 2749"/>
            </a:avLst>
          </a:prstGeom>
          <a:solidFill>
            <a:srgbClr val="00A86B"/>
          </a:solidFill>
          <a:ln/>
        </p:spPr>
        <p:txBody>
          <a:bodyPr/>
          <a:lstStyle/>
          <a:p>
            <a:pPr>
              <a:defRPr/>
            </a:pPr>
            <a:endParaRPr lang="en-US" sz="1500"/>
          </a:p>
        </p:txBody>
      </p:sp>
      <p:sp>
        <p:nvSpPr>
          <p:cNvPr id="6" name="Text 4"/>
          <p:cNvSpPr/>
          <p:nvPr/>
        </p:nvSpPr>
        <p:spPr bwMode="auto">
          <a:xfrm>
            <a:off x="707728" y="1886248"/>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Definition</a:t>
            </a:r>
            <a:endParaRPr lang="en-US" sz="1650"/>
          </a:p>
        </p:txBody>
      </p:sp>
      <p:sp>
        <p:nvSpPr>
          <p:cNvPr id="7" name="Text 5"/>
          <p:cNvSpPr/>
          <p:nvPr/>
        </p:nvSpPr>
        <p:spPr bwMode="auto">
          <a:xfrm>
            <a:off x="707728" y="2260402"/>
            <a:ext cx="5140325" cy="449858"/>
          </a:xfrm>
          <a:prstGeom prst="rect">
            <a:avLst/>
          </a:prstGeom>
          <a:noFill/>
          <a:ln/>
        </p:spPr>
        <p:txBody>
          <a:bodyPr wrap="square" lIns="0" tIns="0" rIns="0" bIns="0" rtlCol="0" anchor="t"/>
          <a:lstStyle/>
          <a:p>
            <a:pPr>
              <a:lnSpc>
                <a:spcPts val="1750"/>
              </a:lnSpc>
              <a:defRPr/>
            </a:pPr>
            <a:r>
              <a:rPr lang="en-US" sz="1300">
                <a:solidFill>
                  <a:srgbClr val="000000"/>
                </a:solidFill>
                <a:latin typeface="Poppins"/>
                <a:ea typeface="Poppins"/>
                <a:cs typeface="Poppins"/>
              </a:rPr>
              <a:t>Systems and data are accessible when needed by authorised users.</a:t>
            </a:r>
            <a:endParaRPr lang="en-US" sz="1300"/>
          </a:p>
        </p:txBody>
      </p:sp>
      <p:sp>
        <p:nvSpPr>
          <p:cNvPr id="8" name="Text 6"/>
          <p:cNvSpPr/>
          <p:nvPr/>
        </p:nvSpPr>
        <p:spPr bwMode="auto">
          <a:xfrm>
            <a:off x="707728" y="2825948"/>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Controls</a:t>
            </a:r>
            <a:endParaRPr lang="en-US" sz="1650"/>
          </a:p>
        </p:txBody>
      </p:sp>
      <p:sp>
        <p:nvSpPr>
          <p:cNvPr id="9" name="Text 7"/>
          <p:cNvSpPr/>
          <p:nvPr/>
        </p:nvSpPr>
        <p:spPr bwMode="auto">
          <a:xfrm>
            <a:off x="707728" y="3200103"/>
            <a:ext cx="5140325" cy="1021159"/>
          </a:xfrm>
          <a:prstGeom prst="rect">
            <a:avLst/>
          </a:prstGeom>
          <a:noFill/>
          <a:ln/>
        </p:spPr>
        <p:txBody>
          <a:bodyPr wrap="square" lIns="0" tIns="0" rIns="0" bIns="0" rtlCol="0" anchor="t"/>
          <a:lstStyle/>
          <a:p>
            <a:pPr marL="285739" indent="-285739">
              <a:lnSpc>
                <a:spcPts val="1750"/>
              </a:lnSpc>
              <a:buSzPct val="100000"/>
              <a:buChar char="•"/>
              <a:defRPr/>
            </a:pPr>
            <a:r>
              <a:rPr lang="en-US" sz="1300">
                <a:solidFill>
                  <a:srgbClr val="000000"/>
                </a:solidFill>
                <a:latin typeface="Poppins"/>
                <a:ea typeface="Poppins"/>
                <a:cs typeface="Poppins"/>
              </a:rPr>
              <a:t>Redundancy &amp; failover systems</a:t>
            </a:r>
            <a:endParaRPr lang="en-US" sz="1300"/>
          </a:p>
          <a:p>
            <a:pPr marL="285739" indent="-285739">
              <a:lnSpc>
                <a:spcPts val="1750"/>
              </a:lnSpc>
              <a:buSzPct val="100000"/>
              <a:buChar char="•"/>
              <a:defRPr/>
            </a:pPr>
            <a:r>
              <a:rPr lang="en-US" sz="1300">
                <a:solidFill>
                  <a:srgbClr val="000000"/>
                </a:solidFill>
                <a:latin typeface="Poppins"/>
                <a:ea typeface="Poppins"/>
                <a:cs typeface="Poppins"/>
              </a:rPr>
              <a:t>DDoS protection</a:t>
            </a:r>
            <a:endParaRPr lang="en-US" sz="1300"/>
          </a:p>
          <a:p>
            <a:pPr marL="285739" indent="-285739">
              <a:lnSpc>
                <a:spcPts val="1750"/>
              </a:lnSpc>
              <a:buSzPct val="100000"/>
              <a:buChar char="•"/>
              <a:defRPr/>
            </a:pPr>
            <a:r>
              <a:rPr lang="en-US" sz="1300">
                <a:solidFill>
                  <a:srgbClr val="000000"/>
                </a:solidFill>
                <a:latin typeface="Poppins"/>
                <a:ea typeface="Poppins"/>
                <a:cs typeface="Poppins"/>
              </a:rPr>
              <a:t>Disaster recovery &amp; BCP</a:t>
            </a:r>
            <a:endParaRPr lang="en-US" sz="1300"/>
          </a:p>
          <a:p>
            <a:pPr marL="285739" indent="-285739">
              <a:lnSpc>
                <a:spcPts val="1750"/>
              </a:lnSpc>
              <a:buSzPct val="100000"/>
              <a:buChar char="•"/>
              <a:defRPr/>
            </a:pPr>
            <a:r>
              <a:rPr lang="en-US" sz="1300">
                <a:solidFill>
                  <a:srgbClr val="000000"/>
                </a:solidFill>
                <a:latin typeface="Poppins"/>
                <a:ea typeface="Poppins"/>
                <a:cs typeface="Poppins"/>
              </a:rPr>
              <a:t>Uptime monitoring &amp; SLAs</a:t>
            </a:r>
            <a:endParaRPr lang="en-US" sz="1300"/>
          </a:p>
        </p:txBody>
      </p:sp>
      <p:pic>
        <p:nvPicPr>
          <p:cNvPr id="10" name="Image 0" descr="preencoded.png"/>
          <p:cNvPicPr>
            <a:picLocks noChangeAspect="1"/>
          </p:cNvPicPr>
          <p:nvPr/>
        </p:nvPicPr>
        <p:blipFill>
          <a:blip r:embed="rId3"/>
          <a:stretch/>
        </p:blipFill>
        <p:spPr bwMode="auto">
          <a:xfrm>
            <a:off x="6304062" y="1900734"/>
            <a:ext cx="3662958" cy="3662958"/>
          </a:xfrm>
          <a:prstGeom prst="rect">
            <a:avLst/>
          </a:prstGeom>
        </p:spPr>
      </p:pic>
      <p:sp>
        <p:nvSpPr>
          <p:cNvPr id="11" name="Shape 8"/>
          <p:cNvSpPr/>
          <p:nvPr/>
        </p:nvSpPr>
        <p:spPr bwMode="auto">
          <a:xfrm>
            <a:off x="6304062" y="5693866"/>
            <a:ext cx="2067421" cy="279202"/>
          </a:xfrm>
          <a:prstGeom prst="roundRect">
            <a:avLst>
              <a:gd name="adj" fmla="val 19904"/>
            </a:avLst>
          </a:prstGeom>
          <a:solidFill>
            <a:srgbClr val="CCDDFF"/>
          </a:solidFill>
          <a:ln/>
        </p:spPr>
        <p:txBody>
          <a:bodyPr/>
          <a:lstStyle/>
          <a:p>
            <a:pPr>
              <a:defRPr/>
            </a:pPr>
            <a:endParaRPr lang="en-US" sz="1500"/>
          </a:p>
        </p:txBody>
      </p:sp>
      <p:sp>
        <p:nvSpPr>
          <p:cNvPr id="12" name="Text 9"/>
          <p:cNvSpPr/>
          <p:nvPr/>
        </p:nvSpPr>
        <p:spPr bwMode="auto">
          <a:xfrm>
            <a:off x="6403281" y="5743476"/>
            <a:ext cx="1868983"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 Is it there when needed?</a:t>
            </a:r>
            <a:endParaRPr lang="en-US" sz="1050"/>
          </a:p>
        </p:txBody>
      </p:sp>
      <p:sp>
        <p:nvSpPr>
          <p:cNvPr id="13" name="Online Image Placeholder 1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751582"/>
            <a:ext cx="5020866" cy="627558"/>
          </a:xfrm>
          <a:prstGeom prst="rect">
            <a:avLst/>
          </a:prstGeom>
          <a:noFill/>
          <a:ln/>
        </p:spPr>
        <p:txBody>
          <a:bodyPr wrap="none" lIns="0" tIns="0" rIns="0" bIns="0" rtlCol="0" anchor="t"/>
          <a:lstStyle/>
          <a:p>
            <a:pPr>
              <a:lnSpc>
                <a:spcPts val="4916"/>
              </a:lnSpc>
              <a:defRPr/>
            </a:pPr>
            <a:r>
              <a:rPr lang="en-US" sz="3900" b="1">
                <a:solidFill>
                  <a:srgbClr val="000000"/>
                </a:solidFill>
                <a:latin typeface="Titillium Web Bold"/>
                <a:ea typeface="Titillium Web Bold"/>
                <a:cs typeface="Titillium Web Bold"/>
              </a:rPr>
              <a:t>Availability</a:t>
            </a:r>
            <a:endParaRPr lang="en-US" sz="3900"/>
          </a:p>
        </p:txBody>
      </p:sp>
      <p:sp>
        <p:nvSpPr>
          <p:cNvPr id="3" name="Text 1"/>
          <p:cNvSpPr/>
          <p:nvPr/>
        </p:nvSpPr>
        <p:spPr bwMode="auto">
          <a:xfrm>
            <a:off x="661492" y="1720553"/>
            <a:ext cx="10869018" cy="951210"/>
          </a:xfrm>
          <a:prstGeom prst="rect">
            <a:avLst/>
          </a:prstGeom>
          <a:noFill/>
          <a:ln/>
        </p:spPr>
        <p:txBody>
          <a:bodyPr wrap="square" lIns="0" tIns="0" rIns="0" bIns="0" rtlCol="0" anchor="t"/>
          <a:lstStyle/>
          <a:p>
            <a:pPr marL="285739" indent="-285739">
              <a:lnSpc>
                <a:spcPts val="2333"/>
              </a:lnSpc>
              <a:buSzPct val="100000"/>
              <a:buChar char="•"/>
              <a:defRPr/>
            </a:pPr>
            <a:r>
              <a:rPr lang="en-US" sz="1550">
                <a:solidFill>
                  <a:srgbClr val="000000"/>
                </a:solidFill>
                <a:latin typeface="Poppins"/>
                <a:ea typeface="Poppins"/>
                <a:cs typeface="Poppins"/>
              </a:rPr>
              <a:t>The availability service guarantees the operation of a service and its accessibility and usability by authorized users.</a:t>
            </a:r>
            <a:endParaRPr lang="en-US" sz="1550"/>
          </a:p>
          <a:p>
            <a:pPr marL="285739" indent="-285739">
              <a:lnSpc>
                <a:spcPts val="2333"/>
              </a:lnSpc>
              <a:buSzPct val="100000"/>
              <a:buChar char="•"/>
              <a:defRPr/>
            </a:pPr>
            <a:r>
              <a:rPr lang="en-US" sz="1550">
                <a:solidFill>
                  <a:srgbClr val="000000"/>
                </a:solidFill>
                <a:latin typeface="Poppins"/>
                <a:ea typeface="Poppins"/>
                <a:cs typeface="Poppins"/>
              </a:rPr>
              <a:t>Protects against denial of service (active) attacks.</a:t>
            </a:r>
            <a:endParaRPr lang="en-US" sz="1550"/>
          </a:p>
        </p:txBody>
      </p:sp>
      <p:pic>
        <p:nvPicPr>
          <p:cNvPr id="4" name="Image 0" descr="preencoded.png"/>
          <p:cNvPicPr>
            <a:picLocks noChangeAspect="1"/>
          </p:cNvPicPr>
          <p:nvPr/>
        </p:nvPicPr>
        <p:blipFill>
          <a:blip r:embed="rId3"/>
          <a:stretch/>
        </p:blipFill>
        <p:spPr bwMode="auto">
          <a:xfrm>
            <a:off x="2490952" y="3263468"/>
            <a:ext cx="6393936" cy="1567137"/>
          </a:xfrm>
          <a:prstGeom prst="rect">
            <a:avLst/>
          </a:prstGeom>
        </p:spPr>
      </p:pic>
      <p:sp>
        <p:nvSpPr>
          <p:cNvPr id="5" name="Text 2"/>
          <p:cNvSpPr/>
          <p:nvPr/>
        </p:nvSpPr>
        <p:spPr bwMode="auto">
          <a:xfrm>
            <a:off x="661492" y="5320109"/>
            <a:ext cx="10869018" cy="297160"/>
          </a:xfrm>
          <a:prstGeom prst="rect">
            <a:avLst/>
          </a:prstGeom>
          <a:noFill/>
          <a:ln/>
        </p:spPr>
        <p:txBody>
          <a:bodyPr wrap="none" lIns="0" tIns="0" rIns="0" bIns="0" rtlCol="0" anchor="t"/>
          <a:lstStyle/>
          <a:p>
            <a:pPr>
              <a:lnSpc>
                <a:spcPts val="2333"/>
              </a:lnSpc>
              <a:defRPr/>
            </a:pPr>
            <a:endParaRPr lang="en-US" sz="1550"/>
          </a:p>
        </p:txBody>
      </p:sp>
      <p:sp>
        <p:nvSpPr>
          <p:cNvPr id="6" name="Text 3"/>
          <p:cNvSpPr/>
          <p:nvPr/>
        </p:nvSpPr>
        <p:spPr bwMode="auto">
          <a:xfrm>
            <a:off x="661492" y="5809258"/>
            <a:ext cx="10869018" cy="297160"/>
          </a:xfrm>
          <a:prstGeom prst="rect">
            <a:avLst/>
          </a:prstGeom>
          <a:noFill/>
          <a:ln/>
        </p:spPr>
        <p:txBody>
          <a:bodyPr wrap="none" lIns="0" tIns="0" rIns="0" bIns="0" rtlCol="0" anchor="t"/>
          <a:lstStyle/>
          <a:p>
            <a:pPr>
              <a:lnSpc>
                <a:spcPts val="2333"/>
              </a:lnSpc>
              <a:defRPr/>
            </a:pPr>
            <a:endParaRPr lang="en-US" sz="1550"/>
          </a:p>
        </p:txBody>
      </p:sp>
      <p:sp>
        <p:nvSpPr>
          <p:cNvPr id="7" name="Online Image Placeholder 6"/>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65461"/>
            <a:ext cx="4725492" cy="590649"/>
          </a:xfrm>
          <a:prstGeom prst="rect">
            <a:avLst/>
          </a:prstGeom>
          <a:noFill/>
          <a:ln/>
        </p:spPr>
        <p:txBody>
          <a:bodyPr wrap="none" lIns="0" tIns="0" rIns="0" bIns="0" rtlCol="0" anchor="t"/>
          <a:lstStyle/>
          <a:p>
            <a:pPr>
              <a:lnSpc>
                <a:spcPts val="4625"/>
              </a:lnSpc>
              <a:defRPr/>
            </a:pPr>
            <a:r>
              <a:rPr lang="en-US" sz="3700" b="1">
                <a:solidFill>
                  <a:srgbClr val="000000"/>
                </a:solidFill>
                <a:latin typeface="Titillium Web Bold"/>
                <a:ea typeface="Titillium Web Bold"/>
                <a:cs typeface="Titillium Web Bold"/>
              </a:rPr>
              <a:t>+ Authentication</a:t>
            </a:r>
            <a:endParaRPr lang="en-US" sz="3700">
              <a:cs typeface="Poppins"/>
            </a:endParaRPr>
          </a:p>
        </p:txBody>
      </p:sp>
      <p:sp>
        <p:nvSpPr>
          <p:cNvPr id="3" name="Text 1"/>
          <p:cNvSpPr/>
          <p:nvPr/>
        </p:nvSpPr>
        <p:spPr bwMode="auto">
          <a:xfrm>
            <a:off x="661492" y="1558529"/>
            <a:ext cx="10869018" cy="922238"/>
          </a:xfrm>
          <a:prstGeom prst="rect">
            <a:avLst/>
          </a:prstGeom>
          <a:noFill/>
          <a:ln/>
        </p:spPr>
        <p:txBody>
          <a:bodyPr wrap="square" lIns="0" tIns="0" rIns="0" bIns="0" rtlCol="0" anchor="t"/>
          <a:lstStyle/>
          <a:p>
            <a:pPr marL="285739" indent="-285739">
              <a:lnSpc>
                <a:spcPts val="2125"/>
              </a:lnSpc>
              <a:buSzPct val="100000"/>
              <a:buChar char="•"/>
              <a:defRPr/>
            </a:pPr>
            <a:r>
              <a:rPr lang="en-US" sz="1450">
                <a:solidFill>
                  <a:srgbClr val="000000"/>
                </a:solidFill>
                <a:latin typeface="Poppins"/>
                <a:ea typeface="Poppins"/>
                <a:cs typeface="Poppins"/>
              </a:rPr>
              <a:t>The authentication service guarantees the identity of the interlocutors and/or the origin of the data flow.</a:t>
            </a:r>
            <a:endParaRPr lang="en-US" sz="1450"/>
          </a:p>
          <a:p>
            <a:pPr marL="285739" indent="-285739">
              <a:lnSpc>
                <a:spcPts val="2125"/>
              </a:lnSpc>
              <a:buSzPct val="100000"/>
              <a:buChar char="•"/>
              <a:defRPr/>
            </a:pPr>
            <a:r>
              <a:rPr lang="en-US" sz="1450">
                <a:solidFill>
                  <a:srgbClr val="000000"/>
                </a:solidFill>
                <a:latin typeface="Poppins"/>
                <a:ea typeface="Poppins"/>
                <a:cs typeface="Poppins"/>
              </a:rPr>
              <a:t>Protects against </a:t>
            </a:r>
            <a:r>
              <a:rPr lang="en-US" sz="1450" i="1">
                <a:solidFill>
                  <a:srgbClr val="000000"/>
                </a:solidFill>
                <a:latin typeface="Poppins"/>
                <a:ea typeface="Poppins"/>
                <a:cs typeface="Poppins"/>
              </a:rPr>
              <a:t>masquerade attacks</a:t>
            </a:r>
            <a:endParaRPr lang="en-US" sz="1450"/>
          </a:p>
          <a:p>
            <a:pPr marL="285739" indent="-285739">
              <a:lnSpc>
                <a:spcPts val="2125"/>
              </a:lnSpc>
              <a:buSzPct val="100000"/>
              <a:buChar char="•"/>
              <a:defRPr/>
            </a:pPr>
            <a:r>
              <a:rPr lang="en-US" sz="1450">
                <a:solidFill>
                  <a:srgbClr val="000000"/>
                </a:solidFill>
                <a:latin typeface="Poppins"/>
                <a:ea typeface="Poppins"/>
                <a:cs typeface="Poppins"/>
              </a:rPr>
              <a:t>Authentication and integrity are closely linked and together protect against "man in the middle" attacks.</a:t>
            </a:r>
            <a:endParaRPr lang="en-US" sz="1450"/>
          </a:p>
        </p:txBody>
      </p:sp>
      <p:pic>
        <p:nvPicPr>
          <p:cNvPr id="4" name="Image 0" descr="preencoded.png"/>
          <p:cNvPicPr>
            <a:picLocks noChangeAspect="1"/>
          </p:cNvPicPr>
          <p:nvPr/>
        </p:nvPicPr>
        <p:blipFill>
          <a:blip r:embed="rId3"/>
          <a:stretch/>
        </p:blipFill>
        <p:spPr bwMode="auto">
          <a:xfrm>
            <a:off x="2825257" y="2878075"/>
            <a:ext cx="6541486" cy="2331798"/>
          </a:xfrm>
          <a:prstGeom prst="rect">
            <a:avLst/>
          </a:prstGeom>
        </p:spPr>
      </p:pic>
      <p:sp>
        <p:nvSpPr>
          <p:cNvPr id="5" name="Text 2"/>
          <p:cNvSpPr/>
          <p:nvPr/>
        </p:nvSpPr>
        <p:spPr bwMode="auto">
          <a:xfrm>
            <a:off x="661492" y="5920382"/>
            <a:ext cx="10869018" cy="272157"/>
          </a:xfrm>
          <a:prstGeom prst="rect">
            <a:avLst/>
          </a:prstGeom>
          <a:noFill/>
          <a:ln/>
        </p:spPr>
        <p:txBody>
          <a:bodyPr wrap="none" lIns="0" tIns="0" rIns="0" bIns="0" rtlCol="0" anchor="t"/>
          <a:lstStyle/>
          <a:p>
            <a:pPr>
              <a:lnSpc>
                <a:spcPts val="2125"/>
              </a:lnSpc>
              <a:defRPr/>
            </a:pPr>
            <a:endParaRPr lang="en-US" sz="1450"/>
          </a:p>
        </p:txBody>
      </p:sp>
      <p:sp>
        <p:nvSpPr>
          <p:cNvPr id="6" name="Online Image Placeholder 5"/>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57225" y="652463"/>
            <a:ext cx="1268016" cy="276721"/>
          </a:xfrm>
          <a:prstGeom prst="roundRect">
            <a:avLst>
              <a:gd name="adj" fmla="val 19953"/>
            </a:avLst>
          </a:prstGeom>
          <a:solidFill>
            <a:srgbClr val="CCDDFF"/>
          </a:solidFill>
          <a:ln/>
        </p:spPr>
        <p:txBody>
          <a:bodyPr/>
          <a:lstStyle/>
          <a:p>
            <a:pPr>
              <a:defRPr/>
            </a:pPr>
            <a:endParaRPr lang="en-US" sz="1500"/>
          </a:p>
        </p:txBody>
      </p:sp>
      <p:sp>
        <p:nvSpPr>
          <p:cNvPr id="3" name="Text 1"/>
          <p:cNvSpPr/>
          <p:nvPr/>
        </p:nvSpPr>
        <p:spPr bwMode="auto">
          <a:xfrm>
            <a:off x="755748" y="701675"/>
            <a:ext cx="1070968" cy="178296"/>
          </a:xfrm>
          <a:prstGeom prst="rect">
            <a:avLst/>
          </a:prstGeom>
          <a:noFill/>
          <a:ln/>
        </p:spPr>
        <p:txBody>
          <a:bodyPr wrap="none" lIns="0" tIns="0" rIns="0" bIns="0" rtlCol="0" anchor="t"/>
          <a:lstStyle/>
          <a:p>
            <a:pPr>
              <a:lnSpc>
                <a:spcPts val="1375"/>
              </a:lnSpc>
              <a:defRPr/>
            </a:pPr>
            <a:r>
              <a:rPr lang="en-US" sz="1000">
                <a:solidFill>
                  <a:srgbClr val="000000"/>
                </a:solidFill>
                <a:latin typeface="Poppins"/>
                <a:ea typeface="Poppins"/>
                <a:cs typeface="Poppins"/>
              </a:rPr>
              <a:t>07 · APPLICATION</a:t>
            </a:r>
            <a:endParaRPr lang="en-US" sz="1000"/>
          </a:p>
        </p:txBody>
      </p:sp>
      <p:sp>
        <p:nvSpPr>
          <p:cNvPr id="4" name="Text 2"/>
          <p:cNvSpPr/>
          <p:nvPr/>
        </p:nvSpPr>
        <p:spPr bwMode="auto">
          <a:xfrm>
            <a:off x="657225" y="974824"/>
            <a:ext cx="6051451" cy="513557"/>
          </a:xfrm>
          <a:prstGeom prst="rect">
            <a:avLst/>
          </a:prstGeom>
          <a:noFill/>
          <a:ln/>
        </p:spPr>
        <p:txBody>
          <a:bodyPr wrap="none" lIns="0" tIns="0" rIns="0" bIns="0" rtlCol="0" anchor="t"/>
          <a:lstStyle/>
          <a:p>
            <a:pPr>
              <a:lnSpc>
                <a:spcPts val="4042"/>
              </a:lnSpc>
              <a:defRPr/>
            </a:pPr>
            <a:r>
              <a:rPr lang="en-US" sz="3200" b="1">
                <a:solidFill>
                  <a:srgbClr val="000000"/>
                </a:solidFill>
                <a:latin typeface="Titillium Web Bold"/>
                <a:ea typeface="Titillium Web Bold"/>
                <a:cs typeface="Titillium Web Bold"/>
              </a:rPr>
              <a:t>CIA in Sustainable Digital Systems</a:t>
            </a:r>
            <a:endParaRPr lang="en-US" sz="3200"/>
          </a:p>
        </p:txBody>
      </p:sp>
      <p:sp>
        <p:nvSpPr>
          <p:cNvPr id="5" name="Shape 3"/>
          <p:cNvSpPr/>
          <p:nvPr/>
        </p:nvSpPr>
        <p:spPr bwMode="auto">
          <a:xfrm>
            <a:off x="538957" y="1659733"/>
            <a:ext cx="5474891" cy="4417218"/>
          </a:xfrm>
          <a:prstGeom prst="roundRect">
            <a:avLst>
              <a:gd name="adj" fmla="val 2603"/>
            </a:avLst>
          </a:prstGeom>
          <a:solidFill>
            <a:srgbClr val="00A86B"/>
          </a:solidFill>
          <a:ln/>
        </p:spPr>
        <p:txBody>
          <a:bodyPr/>
          <a:lstStyle/>
          <a:p>
            <a:pPr>
              <a:defRPr/>
            </a:pPr>
            <a:endParaRPr lang="en-US" sz="1500"/>
          </a:p>
        </p:txBody>
      </p:sp>
      <p:sp>
        <p:nvSpPr>
          <p:cNvPr id="6" name="Text 4"/>
          <p:cNvSpPr/>
          <p:nvPr/>
        </p:nvSpPr>
        <p:spPr bwMode="auto">
          <a:xfrm>
            <a:off x="703263" y="1773932"/>
            <a:ext cx="2054126" cy="256679"/>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Why Higher Stakes?</a:t>
            </a:r>
            <a:endParaRPr lang="en-US" sz="1600"/>
          </a:p>
        </p:txBody>
      </p:sp>
      <p:sp>
        <p:nvSpPr>
          <p:cNvPr id="7" name="Text 5"/>
          <p:cNvSpPr/>
          <p:nvPr/>
        </p:nvSpPr>
        <p:spPr bwMode="auto">
          <a:xfrm>
            <a:off x="703263" y="2144812"/>
            <a:ext cx="5146278" cy="1011337"/>
          </a:xfrm>
          <a:prstGeom prst="rect">
            <a:avLst/>
          </a:prstGeom>
          <a:noFill/>
          <a:ln/>
        </p:spPr>
        <p:txBody>
          <a:bodyPr wrap="square" lIns="0" tIns="0" rIns="0" bIns="0" rtlCol="0" anchor="t"/>
          <a:lstStyle/>
          <a:p>
            <a:pPr marL="285739" indent="-285739">
              <a:lnSpc>
                <a:spcPts val="1750"/>
              </a:lnSpc>
              <a:buSzPct val="100000"/>
              <a:buChar char="•"/>
              <a:defRPr/>
            </a:pPr>
            <a:r>
              <a:rPr lang="en-US" sz="1300">
                <a:solidFill>
                  <a:srgbClr val="000000"/>
                </a:solidFill>
                <a:latin typeface="Poppins"/>
                <a:ea typeface="Poppins"/>
                <a:cs typeface="Poppins"/>
              </a:rPr>
              <a:t>IT/OT convergence expands the attack surface</a:t>
            </a:r>
            <a:endParaRPr lang="en-US" sz="1300"/>
          </a:p>
          <a:p>
            <a:pPr marL="285739" indent="-285739">
              <a:lnSpc>
                <a:spcPts val="1750"/>
              </a:lnSpc>
              <a:buSzPct val="100000"/>
              <a:buChar char="•"/>
              <a:defRPr/>
            </a:pPr>
            <a:r>
              <a:rPr lang="en-US" sz="1300">
                <a:solidFill>
                  <a:srgbClr val="000000"/>
                </a:solidFill>
                <a:latin typeface="Poppins"/>
                <a:ea typeface="Poppins"/>
                <a:cs typeface="Poppins"/>
              </a:rPr>
              <a:t>Real-time operations leave no margin for downtime</a:t>
            </a:r>
            <a:endParaRPr lang="en-US" sz="1300"/>
          </a:p>
          <a:p>
            <a:pPr marL="285739" indent="-285739">
              <a:lnSpc>
                <a:spcPts val="1750"/>
              </a:lnSpc>
              <a:buSzPct val="100000"/>
              <a:buChar char="•"/>
              <a:defRPr/>
            </a:pPr>
            <a:r>
              <a:rPr lang="en-US" sz="1300">
                <a:solidFill>
                  <a:srgbClr val="000000"/>
                </a:solidFill>
                <a:latin typeface="Poppins"/>
                <a:ea typeface="Poppins"/>
                <a:cs typeface="Poppins"/>
              </a:rPr>
              <a:t>Regulatory pressure (NIS2, GDPR, EU Taxonomy)</a:t>
            </a:r>
            <a:endParaRPr lang="en-US" sz="1300"/>
          </a:p>
          <a:p>
            <a:pPr marL="285739" indent="-285739">
              <a:lnSpc>
                <a:spcPts val="1750"/>
              </a:lnSpc>
              <a:buSzPct val="100000"/>
              <a:buChar char="•"/>
              <a:defRPr/>
            </a:pPr>
            <a:r>
              <a:rPr lang="en-US" sz="1300">
                <a:solidFill>
                  <a:srgbClr val="000000"/>
                </a:solidFill>
                <a:latin typeface="Poppins"/>
                <a:ea typeface="Poppins"/>
                <a:cs typeface="Poppins"/>
              </a:rPr>
              <a:t>Physical consequences from cyber incidents</a:t>
            </a:r>
            <a:endParaRPr lang="en-US" sz="1300"/>
          </a:p>
        </p:txBody>
      </p:sp>
      <p:sp>
        <p:nvSpPr>
          <p:cNvPr id="8" name="Text 6"/>
          <p:cNvSpPr/>
          <p:nvPr/>
        </p:nvSpPr>
        <p:spPr bwMode="auto">
          <a:xfrm>
            <a:off x="6302772" y="1748867"/>
            <a:ext cx="4826402" cy="256679"/>
          </a:xfrm>
          <a:prstGeom prst="rect">
            <a:avLst/>
          </a:prstGeom>
          <a:noFill/>
          <a:ln/>
        </p:spPr>
        <p:txBody>
          <a:bodyPr wrap="none" lIns="0" tIns="0" rIns="0" bIns="0" rtlCol="0" anchor="t"/>
          <a:lstStyle/>
          <a:p>
            <a:pPr algn="ctr">
              <a:lnSpc>
                <a:spcPts val="2000"/>
              </a:lnSpc>
              <a:defRPr/>
            </a:pPr>
            <a:r>
              <a:rPr lang="en-US" sz="1600" b="1">
                <a:solidFill>
                  <a:srgbClr val="000000"/>
                </a:solidFill>
                <a:latin typeface="Titillium Web Bold"/>
                <a:ea typeface="Titillium Web Bold"/>
                <a:cs typeface="Titillium Web Bold"/>
              </a:rPr>
              <a:t>Three Domains at Risk</a:t>
            </a:r>
            <a:endParaRPr lang="en-US" sz="1600"/>
          </a:p>
        </p:txBody>
      </p:sp>
      <p:pic>
        <p:nvPicPr>
          <p:cNvPr id="9"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7721093" y="2031173"/>
            <a:ext cx="410766" cy="410766"/>
          </a:xfrm>
          <a:prstGeom prst="rect">
            <a:avLst/>
          </a:prstGeom>
        </p:spPr>
      </p:pic>
      <p:grpSp>
        <p:nvGrpSpPr>
          <p:cNvPr id="19" name="Group 18"/>
          <p:cNvGrpSpPr/>
          <p:nvPr/>
        </p:nvGrpSpPr>
        <p:grpSpPr bwMode="auto">
          <a:xfrm>
            <a:off x="6302772" y="2990743"/>
            <a:ext cx="5238353" cy="600074"/>
            <a:chOff x="6302772" y="2712641"/>
            <a:chExt cx="5238353" cy="600074"/>
          </a:xfrm>
        </p:grpSpPr>
        <p:sp>
          <p:nvSpPr>
            <p:cNvPr id="10" name="Text 7"/>
            <p:cNvSpPr/>
            <p:nvPr/>
          </p:nvSpPr>
          <p:spPr bwMode="auto">
            <a:xfrm>
              <a:off x="6302772" y="2712641"/>
              <a:ext cx="2054126" cy="263029"/>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Energy Systems</a:t>
              </a:r>
              <a:endParaRPr lang="en-US" sz="1600"/>
            </a:p>
          </p:txBody>
        </p:sp>
        <p:sp>
          <p:nvSpPr>
            <p:cNvPr id="11" name="Text 8"/>
            <p:cNvSpPr/>
            <p:nvPr/>
          </p:nvSpPr>
          <p:spPr bwMode="auto">
            <a:xfrm>
              <a:off x="6302772" y="3089870"/>
              <a:ext cx="5238353" cy="222845"/>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Grid stability, smart metering, 24/7 uptime critical</a:t>
              </a:r>
              <a:endParaRPr lang="en-US" sz="1300"/>
            </a:p>
          </p:txBody>
        </p:sp>
      </p:grpSp>
      <p:pic>
        <p:nvPicPr>
          <p:cNvPr id="12"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8510903" y="2033903"/>
            <a:ext cx="410766" cy="410766"/>
          </a:xfrm>
          <a:prstGeom prst="rect">
            <a:avLst/>
          </a:prstGeom>
        </p:spPr>
      </p:pic>
      <p:grpSp>
        <p:nvGrpSpPr>
          <p:cNvPr id="20" name="Group 19"/>
          <p:cNvGrpSpPr/>
          <p:nvPr/>
        </p:nvGrpSpPr>
        <p:grpSpPr bwMode="auto">
          <a:xfrm>
            <a:off x="6302772" y="4233809"/>
            <a:ext cx="5238353" cy="600075"/>
            <a:chOff x="6302772" y="4094758"/>
            <a:chExt cx="5238353" cy="600075"/>
          </a:xfrm>
        </p:grpSpPr>
        <p:sp>
          <p:nvSpPr>
            <p:cNvPr id="13" name="Text 9"/>
            <p:cNvSpPr/>
            <p:nvPr/>
          </p:nvSpPr>
          <p:spPr bwMode="auto">
            <a:xfrm>
              <a:off x="6302772" y="4094758"/>
              <a:ext cx="2054126" cy="263029"/>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IoT / OT</a:t>
              </a:r>
              <a:endParaRPr lang="en-US" sz="1600"/>
            </a:p>
          </p:txBody>
        </p:sp>
        <p:sp>
          <p:nvSpPr>
            <p:cNvPr id="14" name="Text 10"/>
            <p:cNvSpPr/>
            <p:nvPr/>
          </p:nvSpPr>
          <p:spPr bwMode="auto">
            <a:xfrm>
              <a:off x="6302772" y="4471988"/>
              <a:ext cx="5238353" cy="222845"/>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Sensor integrity, control systems, physical-cyber risk</a:t>
              </a:r>
              <a:endParaRPr lang="en-US" sz="1300"/>
            </a:p>
          </p:txBody>
        </p:sp>
      </p:grpSp>
      <p:pic>
        <p:nvPicPr>
          <p:cNvPr id="15"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9523195" y="2036633"/>
            <a:ext cx="410766" cy="410766"/>
          </a:xfrm>
          <a:prstGeom prst="rect">
            <a:avLst/>
          </a:prstGeom>
        </p:spPr>
      </p:pic>
      <p:grpSp>
        <p:nvGrpSpPr>
          <p:cNvPr id="21" name="Group 20"/>
          <p:cNvGrpSpPr/>
          <p:nvPr/>
        </p:nvGrpSpPr>
        <p:grpSpPr bwMode="auto">
          <a:xfrm>
            <a:off x="6302772" y="5476875"/>
            <a:ext cx="5238353" cy="600074"/>
            <a:chOff x="6302772" y="5476875"/>
            <a:chExt cx="5238353" cy="600074"/>
          </a:xfrm>
        </p:grpSpPr>
        <p:sp>
          <p:nvSpPr>
            <p:cNvPr id="16" name="Text 11"/>
            <p:cNvSpPr/>
            <p:nvPr/>
          </p:nvSpPr>
          <p:spPr bwMode="auto">
            <a:xfrm>
              <a:off x="6302772" y="5476875"/>
              <a:ext cx="2054126" cy="263029"/>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ESG Platforms</a:t>
              </a:r>
              <a:endParaRPr lang="en-US" sz="1600"/>
            </a:p>
          </p:txBody>
        </p:sp>
        <p:sp>
          <p:nvSpPr>
            <p:cNvPr id="17" name="Text 12"/>
            <p:cNvSpPr/>
            <p:nvPr/>
          </p:nvSpPr>
          <p:spPr bwMode="auto">
            <a:xfrm>
              <a:off x="6302772" y="5854105"/>
              <a:ext cx="5238353" cy="222845"/>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Data accuracy, compliance reporting, regulatory exposure</a:t>
              </a:r>
              <a:endParaRPr lang="en-US" sz="1300"/>
            </a:p>
          </p:txBody>
        </p:sp>
      </p:grpSp>
      <p:sp>
        <p:nvSpPr>
          <p:cNvPr id="18" name="Online Image Placeholder 17"/>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33682" y="613582"/>
            <a:ext cx="1541165" cy="304602"/>
          </a:xfrm>
          <a:prstGeom prst="roundRect">
            <a:avLst>
              <a:gd name="adj" fmla="val 19548"/>
            </a:avLst>
          </a:prstGeom>
          <a:solidFill>
            <a:srgbClr val="CCDDFF"/>
          </a:solidFill>
          <a:ln/>
        </p:spPr>
        <p:txBody>
          <a:bodyPr/>
          <a:lstStyle/>
          <a:p>
            <a:pPr>
              <a:defRPr/>
            </a:pPr>
            <a:endParaRPr lang="en-US" sz="1500"/>
          </a:p>
        </p:txBody>
      </p:sp>
      <p:sp>
        <p:nvSpPr>
          <p:cNvPr id="3" name="Text 1"/>
          <p:cNvSpPr/>
          <p:nvPr/>
        </p:nvSpPr>
        <p:spPr bwMode="auto">
          <a:xfrm>
            <a:off x="739944" y="666664"/>
            <a:ext cx="1328638" cy="198438"/>
          </a:xfrm>
          <a:prstGeom prst="rect">
            <a:avLst/>
          </a:prstGeom>
          <a:noFill/>
          <a:ln/>
        </p:spPr>
        <p:txBody>
          <a:bodyPr wrap="none" lIns="0" tIns="0" rIns="0" bIns="0" rtlCol="0" anchor="t"/>
          <a:lstStyle/>
          <a:p>
            <a:pPr>
              <a:lnSpc>
                <a:spcPts val="1542"/>
              </a:lnSpc>
              <a:defRPr/>
            </a:pPr>
            <a:r>
              <a:rPr lang="en-US" sz="1100">
                <a:solidFill>
                  <a:srgbClr val="000000"/>
                </a:solidFill>
                <a:latin typeface="Poppins"/>
                <a:ea typeface="Poppins"/>
                <a:cs typeface="Poppins"/>
              </a:rPr>
              <a:t>08 · DECISION TOOL</a:t>
            </a:r>
            <a:endParaRPr lang="en-US" sz="1100"/>
          </a:p>
        </p:txBody>
      </p:sp>
      <p:sp>
        <p:nvSpPr>
          <p:cNvPr id="4" name="Text 2"/>
          <p:cNvSpPr/>
          <p:nvPr/>
        </p:nvSpPr>
        <p:spPr bwMode="auto">
          <a:xfrm>
            <a:off x="661492" y="1149251"/>
            <a:ext cx="4561185" cy="553740"/>
          </a:xfrm>
          <a:prstGeom prst="rect">
            <a:avLst/>
          </a:prstGeom>
          <a:noFill/>
          <a:ln/>
        </p:spPr>
        <p:txBody>
          <a:bodyPr wrap="none" lIns="0" tIns="0" rIns="0" bIns="0" rtlCol="0" anchor="t"/>
          <a:lstStyle/>
          <a:p>
            <a:pPr>
              <a:lnSpc>
                <a:spcPts val="4333"/>
              </a:lnSpc>
              <a:defRPr/>
            </a:pPr>
            <a:r>
              <a:rPr lang="en-US" sz="3450" b="1">
                <a:solidFill>
                  <a:srgbClr val="000000"/>
                </a:solidFill>
                <a:latin typeface="Titillium Web Bold"/>
                <a:ea typeface="Titillium Web Bold"/>
                <a:cs typeface="Titillium Web Bold"/>
              </a:rPr>
              <a:t>From Theory to Practice</a:t>
            </a:r>
            <a:endParaRPr lang="en-US" sz="3450"/>
          </a:p>
        </p:txBody>
      </p:sp>
      <p:sp>
        <p:nvSpPr>
          <p:cNvPr id="5" name="Shape 3"/>
          <p:cNvSpPr/>
          <p:nvPr/>
        </p:nvSpPr>
        <p:spPr bwMode="auto">
          <a:xfrm>
            <a:off x="533995" y="1902321"/>
            <a:ext cx="5473403" cy="4164013"/>
          </a:xfrm>
          <a:prstGeom prst="roundRect">
            <a:avLst>
              <a:gd name="adj" fmla="val 3064"/>
            </a:avLst>
          </a:prstGeom>
          <a:solidFill>
            <a:srgbClr val="00A86B"/>
          </a:solidFill>
          <a:ln/>
        </p:spPr>
        <p:txBody>
          <a:bodyPr/>
          <a:lstStyle/>
          <a:p>
            <a:pPr>
              <a:defRPr/>
            </a:pPr>
            <a:endParaRPr lang="en-US" sz="1500"/>
          </a:p>
        </p:txBody>
      </p:sp>
      <p:sp>
        <p:nvSpPr>
          <p:cNvPr id="6" name="Text 4"/>
          <p:cNvSpPr/>
          <p:nvPr/>
        </p:nvSpPr>
        <p:spPr bwMode="auto">
          <a:xfrm>
            <a:off x="711201" y="2035176"/>
            <a:ext cx="3060798" cy="27691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Three Questions for Every Asset</a:t>
            </a:r>
            <a:endParaRPr lang="en-US" sz="1700"/>
          </a:p>
        </p:txBody>
      </p:sp>
      <p:sp>
        <p:nvSpPr>
          <p:cNvPr id="7" name="Text 5"/>
          <p:cNvSpPr/>
          <p:nvPr/>
        </p:nvSpPr>
        <p:spPr bwMode="auto">
          <a:xfrm>
            <a:off x="711200" y="2461519"/>
            <a:ext cx="177205" cy="221456"/>
          </a:xfrm>
          <a:prstGeom prst="rect">
            <a:avLst/>
          </a:prstGeom>
          <a:noFill/>
          <a:ln/>
        </p:spPr>
        <p:txBody>
          <a:bodyPr wrap="none" lIns="0" tIns="0" rIns="0" bIns="0" rtlCol="0" anchor="t"/>
          <a:lstStyle/>
          <a:p>
            <a:pPr>
              <a:lnSpc>
                <a:spcPts val="1917"/>
              </a:lnSpc>
              <a:defRPr/>
            </a:pPr>
            <a:r>
              <a:rPr lang="en-US" sz="1400">
                <a:solidFill>
                  <a:srgbClr val="000000"/>
                </a:solidFill>
                <a:latin typeface="Titillium Web Light"/>
                <a:ea typeface="Titillium Web Light"/>
                <a:cs typeface="Titillium Web Light"/>
              </a:rPr>
              <a:t>01</a:t>
            </a:r>
            <a:endParaRPr lang="en-US" sz="1400"/>
          </a:p>
        </p:txBody>
      </p:sp>
      <p:sp>
        <p:nvSpPr>
          <p:cNvPr id="8" name="Shape 6"/>
          <p:cNvSpPr/>
          <p:nvPr/>
        </p:nvSpPr>
        <p:spPr bwMode="auto">
          <a:xfrm>
            <a:off x="711200" y="2743597"/>
            <a:ext cx="5118993" cy="19050"/>
          </a:xfrm>
          <a:prstGeom prst="rect">
            <a:avLst/>
          </a:prstGeom>
          <a:solidFill>
            <a:srgbClr val="003399"/>
          </a:solidFill>
          <a:ln/>
        </p:spPr>
        <p:txBody>
          <a:bodyPr/>
          <a:lstStyle/>
          <a:p>
            <a:pPr>
              <a:defRPr/>
            </a:pPr>
            <a:endParaRPr lang="en-US" sz="1500"/>
          </a:p>
        </p:txBody>
      </p:sp>
      <p:sp>
        <p:nvSpPr>
          <p:cNvPr id="9" name="Text 7"/>
          <p:cNvSpPr/>
          <p:nvPr/>
        </p:nvSpPr>
        <p:spPr bwMode="auto">
          <a:xfrm>
            <a:off x="711200" y="2870299"/>
            <a:ext cx="5118993"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 Who should access this? → Confidentiality</a:t>
            </a:r>
            <a:endParaRPr lang="en-US" sz="1400"/>
          </a:p>
        </p:txBody>
      </p:sp>
      <p:sp>
        <p:nvSpPr>
          <p:cNvPr id="10" name="Text 8"/>
          <p:cNvSpPr/>
          <p:nvPr/>
        </p:nvSpPr>
        <p:spPr bwMode="auto">
          <a:xfrm>
            <a:off x="711200" y="3384055"/>
            <a:ext cx="177205" cy="221456"/>
          </a:xfrm>
          <a:prstGeom prst="rect">
            <a:avLst/>
          </a:prstGeom>
          <a:noFill/>
          <a:ln/>
        </p:spPr>
        <p:txBody>
          <a:bodyPr wrap="none" lIns="0" tIns="0" rIns="0" bIns="0" rtlCol="0" anchor="t"/>
          <a:lstStyle/>
          <a:p>
            <a:pPr>
              <a:lnSpc>
                <a:spcPts val="1917"/>
              </a:lnSpc>
              <a:defRPr/>
            </a:pPr>
            <a:r>
              <a:rPr lang="en-US" sz="1400">
                <a:solidFill>
                  <a:srgbClr val="000000"/>
                </a:solidFill>
                <a:latin typeface="Titillium Web Light"/>
                <a:ea typeface="Titillium Web Light"/>
                <a:cs typeface="Titillium Web Light"/>
              </a:rPr>
              <a:t>02</a:t>
            </a:r>
            <a:endParaRPr lang="en-US" sz="1400"/>
          </a:p>
        </p:txBody>
      </p:sp>
      <p:sp>
        <p:nvSpPr>
          <p:cNvPr id="11" name="Shape 9"/>
          <p:cNvSpPr/>
          <p:nvPr/>
        </p:nvSpPr>
        <p:spPr bwMode="auto">
          <a:xfrm>
            <a:off x="711200" y="3666133"/>
            <a:ext cx="5118993" cy="19050"/>
          </a:xfrm>
          <a:prstGeom prst="rect">
            <a:avLst/>
          </a:prstGeom>
          <a:solidFill>
            <a:srgbClr val="003399"/>
          </a:solidFill>
          <a:ln/>
        </p:spPr>
        <p:txBody>
          <a:bodyPr/>
          <a:lstStyle/>
          <a:p>
            <a:pPr>
              <a:defRPr/>
            </a:pPr>
            <a:endParaRPr lang="en-US" sz="1500"/>
          </a:p>
        </p:txBody>
      </p:sp>
      <p:sp>
        <p:nvSpPr>
          <p:cNvPr id="12" name="Text 10"/>
          <p:cNvSpPr/>
          <p:nvPr/>
        </p:nvSpPr>
        <p:spPr bwMode="auto">
          <a:xfrm>
            <a:off x="711200" y="3792834"/>
            <a:ext cx="5118993"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 Could this be altered? → Integrity</a:t>
            </a:r>
            <a:endParaRPr lang="en-US" sz="1400"/>
          </a:p>
        </p:txBody>
      </p:sp>
      <p:sp>
        <p:nvSpPr>
          <p:cNvPr id="13" name="Text 11"/>
          <p:cNvSpPr/>
          <p:nvPr/>
        </p:nvSpPr>
        <p:spPr bwMode="auto">
          <a:xfrm>
            <a:off x="711200" y="4306590"/>
            <a:ext cx="177205" cy="221456"/>
          </a:xfrm>
          <a:prstGeom prst="rect">
            <a:avLst/>
          </a:prstGeom>
          <a:noFill/>
          <a:ln/>
        </p:spPr>
        <p:txBody>
          <a:bodyPr wrap="none" lIns="0" tIns="0" rIns="0" bIns="0" rtlCol="0" anchor="t"/>
          <a:lstStyle/>
          <a:p>
            <a:pPr>
              <a:lnSpc>
                <a:spcPts val="1917"/>
              </a:lnSpc>
              <a:defRPr/>
            </a:pPr>
            <a:r>
              <a:rPr lang="en-US" sz="1400">
                <a:solidFill>
                  <a:srgbClr val="000000"/>
                </a:solidFill>
                <a:latin typeface="Titillium Web Light"/>
                <a:ea typeface="Titillium Web Light"/>
                <a:cs typeface="Titillium Web Light"/>
              </a:rPr>
              <a:t>03</a:t>
            </a:r>
            <a:endParaRPr lang="en-US" sz="1400"/>
          </a:p>
        </p:txBody>
      </p:sp>
      <p:sp>
        <p:nvSpPr>
          <p:cNvPr id="14" name="Shape 12"/>
          <p:cNvSpPr/>
          <p:nvPr/>
        </p:nvSpPr>
        <p:spPr bwMode="auto">
          <a:xfrm>
            <a:off x="711200" y="4588669"/>
            <a:ext cx="5118993" cy="19050"/>
          </a:xfrm>
          <a:prstGeom prst="rect">
            <a:avLst/>
          </a:prstGeom>
          <a:solidFill>
            <a:srgbClr val="003399"/>
          </a:solidFill>
          <a:ln/>
        </p:spPr>
        <p:txBody>
          <a:bodyPr/>
          <a:lstStyle/>
          <a:p>
            <a:pPr>
              <a:defRPr/>
            </a:pPr>
            <a:endParaRPr lang="en-US" sz="1500"/>
          </a:p>
        </p:txBody>
      </p:sp>
      <p:sp>
        <p:nvSpPr>
          <p:cNvPr id="15" name="Text 13"/>
          <p:cNvSpPr/>
          <p:nvPr/>
        </p:nvSpPr>
        <p:spPr bwMode="auto">
          <a:xfrm>
            <a:off x="711200" y="4715371"/>
            <a:ext cx="5118993"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 What if this goes offline? → Availability</a:t>
            </a:r>
            <a:endParaRPr lang="en-US" sz="1400"/>
          </a:p>
        </p:txBody>
      </p:sp>
      <p:sp>
        <p:nvSpPr>
          <p:cNvPr id="16" name="Text 14"/>
          <p:cNvSpPr/>
          <p:nvPr/>
        </p:nvSpPr>
        <p:spPr bwMode="auto">
          <a:xfrm>
            <a:off x="6318449" y="2035176"/>
            <a:ext cx="2215058" cy="27691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Output</a:t>
            </a:r>
            <a:endParaRPr lang="en-US" sz="1700"/>
          </a:p>
        </p:txBody>
      </p:sp>
      <p:sp>
        <p:nvSpPr>
          <p:cNvPr id="18" name="Text 15"/>
          <p:cNvSpPr/>
          <p:nvPr/>
        </p:nvSpPr>
        <p:spPr bwMode="auto">
          <a:xfrm>
            <a:off x="6982918" y="2638722"/>
            <a:ext cx="4000038"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 Confidentiality → Prioritised access controls</a:t>
            </a:r>
            <a:endParaRPr lang="en-US" sz="1400"/>
          </a:p>
        </p:txBody>
      </p:sp>
      <p:sp>
        <p:nvSpPr>
          <p:cNvPr id="20" name="Text 16"/>
          <p:cNvSpPr/>
          <p:nvPr/>
        </p:nvSpPr>
        <p:spPr bwMode="auto">
          <a:xfrm>
            <a:off x="7248724" y="3834805"/>
            <a:ext cx="3766560"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 Integrity → Verified data &amp; audit trails</a:t>
            </a:r>
            <a:endParaRPr lang="en-US" sz="1400"/>
          </a:p>
        </p:txBody>
      </p:sp>
      <p:sp>
        <p:nvSpPr>
          <p:cNvPr id="22" name="Text 17"/>
          <p:cNvSpPr/>
          <p:nvPr/>
        </p:nvSpPr>
        <p:spPr bwMode="auto">
          <a:xfrm>
            <a:off x="7514531" y="5030887"/>
            <a:ext cx="3533084" cy="496094"/>
          </a:xfrm>
          <a:prstGeom prst="rect">
            <a:avLst/>
          </a:prstGeom>
          <a:noFill/>
          <a:ln/>
        </p:spPr>
        <p:txBody>
          <a:bodyPr wrap="square" lIns="0" tIns="0" rIns="0" bIns="0" rtlCol="0" anchor="t"/>
          <a:lstStyle/>
          <a:p>
            <a:pPr>
              <a:lnSpc>
                <a:spcPts val="1917"/>
              </a:lnSpc>
              <a:defRPr/>
            </a:pPr>
            <a:r>
              <a:rPr lang="en-US" sz="1400">
                <a:solidFill>
                  <a:srgbClr val="000000"/>
                </a:solidFill>
                <a:latin typeface="Poppins"/>
                <a:ea typeface="Poppins"/>
                <a:cs typeface="Poppins"/>
              </a:rPr>
              <a:t>⚙️ Availability → Redundancy &amp; recovery plans</a:t>
            </a:r>
            <a:endParaRPr lang="en-US" sz="1400"/>
          </a:p>
        </p:txBody>
      </p:sp>
      <p:sp>
        <p:nvSpPr>
          <p:cNvPr id="23" name="Online Image Placeholder 22"/>
          <p:cNvSpPr>
            <a:spLocks noGrp="1"/>
          </p:cNvSpPr>
          <p:nvPr>
            <p:ph type="clipArt" sz="quarter" idx="10"/>
          </p:nvPr>
        </p:nvSpPr>
        <p:spPr bwMode="auto"/>
        <p:txBody>
          <a:bodyPr/>
          <a:lstStyle/>
          <a:p>
            <a:pPr>
              <a:defRPr/>
            </a:pPr>
            <a:endParaRPr lang="en-US"/>
          </a:p>
        </p:txBody>
      </p:sp>
      <p:sp>
        <p:nvSpPr>
          <p:cNvPr id="25" name="Arrow: Down 24"/>
          <p:cNvSpPr/>
          <p:nvPr/>
        </p:nvSpPr>
        <p:spPr bwMode="auto">
          <a:xfrm>
            <a:off x="6245796" y="2482062"/>
            <a:ext cx="606136" cy="1021772"/>
          </a:xfrm>
          <a:prstGeom prst="downArrow">
            <a:avLst>
              <a:gd name="adj1" fmla="val 50000"/>
              <a:gd name="adj2" fmla="val 50000"/>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6" name="Arrow: Down 25"/>
          <p:cNvSpPr/>
          <p:nvPr/>
        </p:nvSpPr>
        <p:spPr bwMode="auto">
          <a:xfrm>
            <a:off x="6512774" y="3666777"/>
            <a:ext cx="606136" cy="1021772"/>
          </a:xfrm>
          <a:prstGeom prst="downArrow">
            <a:avLst>
              <a:gd name="adj1" fmla="val 50000"/>
              <a:gd name="adj2" fmla="val 50000"/>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27" name="Arrow: Down 26"/>
          <p:cNvSpPr/>
          <p:nvPr/>
        </p:nvSpPr>
        <p:spPr bwMode="auto">
          <a:xfrm>
            <a:off x="6818686" y="4840368"/>
            <a:ext cx="606136" cy="1021772"/>
          </a:xfrm>
          <a:prstGeom prst="downArrow">
            <a:avLst>
              <a:gd name="adj1" fmla="val 50000"/>
              <a:gd name="adj2" fmla="val 50000"/>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61492" y="685899"/>
            <a:ext cx="1467247" cy="279202"/>
          </a:xfrm>
          <a:prstGeom prst="roundRect">
            <a:avLst>
              <a:gd name="adj" fmla="val 19904"/>
            </a:avLst>
          </a:prstGeom>
          <a:solidFill>
            <a:srgbClr val="CCDDFF"/>
          </a:solidFill>
          <a:ln/>
        </p:spPr>
        <p:txBody>
          <a:bodyPr/>
          <a:lstStyle/>
          <a:p>
            <a:pPr>
              <a:defRPr/>
            </a:pPr>
            <a:endParaRPr lang="en-US" sz="1500"/>
          </a:p>
        </p:txBody>
      </p:sp>
      <p:sp>
        <p:nvSpPr>
          <p:cNvPr id="3" name="Text 1"/>
          <p:cNvSpPr/>
          <p:nvPr/>
        </p:nvSpPr>
        <p:spPr bwMode="auto">
          <a:xfrm>
            <a:off x="760711" y="735509"/>
            <a:ext cx="1268809"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09 · ASSET MAPPING</a:t>
            </a:r>
            <a:endParaRPr lang="en-US" sz="1050"/>
          </a:p>
        </p:txBody>
      </p:sp>
      <p:sp>
        <p:nvSpPr>
          <p:cNvPr id="4" name="Text 2"/>
          <p:cNvSpPr/>
          <p:nvPr/>
        </p:nvSpPr>
        <p:spPr bwMode="auto">
          <a:xfrm>
            <a:off x="661492" y="1011337"/>
            <a:ext cx="6234410"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Asset Mapping: Practical Examples</a:t>
            </a:r>
            <a:endParaRPr lang="en-US" sz="3250"/>
          </a:p>
        </p:txBody>
      </p:sp>
      <p:sp>
        <p:nvSpPr>
          <p:cNvPr id="5" name="Shape 3"/>
          <p:cNvSpPr/>
          <p:nvPr/>
        </p:nvSpPr>
        <p:spPr bwMode="auto">
          <a:xfrm>
            <a:off x="542429" y="1707263"/>
            <a:ext cx="5504294" cy="4376294"/>
          </a:xfrm>
          <a:prstGeom prst="roundRect">
            <a:avLst>
              <a:gd name="adj" fmla="val 2664"/>
            </a:avLst>
          </a:prstGeom>
          <a:solidFill>
            <a:srgbClr val="00A86B"/>
          </a:solidFill>
          <a:ln/>
        </p:spPr>
        <p:txBody>
          <a:bodyPr/>
          <a:lstStyle/>
          <a:p>
            <a:pPr>
              <a:defRPr/>
            </a:pPr>
            <a:endParaRPr lang="en-US" sz="1500"/>
          </a:p>
        </p:txBody>
      </p:sp>
      <p:sp>
        <p:nvSpPr>
          <p:cNvPr id="6" name="Text 4"/>
          <p:cNvSpPr/>
          <p:nvPr/>
        </p:nvSpPr>
        <p:spPr bwMode="auto">
          <a:xfrm>
            <a:off x="707728" y="1817389"/>
            <a:ext cx="3230364"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Different Assets, Different Priorities</a:t>
            </a:r>
            <a:endParaRPr lang="en-US" sz="1650"/>
          </a:p>
        </p:txBody>
      </p:sp>
      <p:sp>
        <p:nvSpPr>
          <p:cNvPr id="7" name="Text 5"/>
          <p:cNvSpPr/>
          <p:nvPr/>
        </p:nvSpPr>
        <p:spPr bwMode="auto">
          <a:xfrm>
            <a:off x="707728" y="2191544"/>
            <a:ext cx="5140325" cy="449858"/>
          </a:xfrm>
          <a:prstGeom prst="rect">
            <a:avLst/>
          </a:prstGeom>
          <a:noFill/>
          <a:ln/>
        </p:spPr>
        <p:txBody>
          <a:bodyPr wrap="square" lIns="0" tIns="0" rIns="0" bIns="0" rtlCol="0" anchor="t"/>
          <a:lstStyle/>
          <a:p>
            <a:pPr>
              <a:lnSpc>
                <a:spcPts val="1750"/>
              </a:lnSpc>
              <a:defRPr/>
            </a:pPr>
            <a:r>
              <a:rPr lang="en-US" sz="1300">
                <a:solidFill>
                  <a:srgbClr val="000000"/>
                </a:solidFill>
                <a:latin typeface="Poppins"/>
                <a:ea typeface="Poppins"/>
                <a:cs typeface="Poppins"/>
              </a:rPr>
              <a:t>CIA priorities vary by asset type. Map them to focus your controls.</a:t>
            </a:r>
            <a:endParaRPr lang="en-US" sz="1300"/>
          </a:p>
        </p:txBody>
      </p:sp>
      <p:sp>
        <p:nvSpPr>
          <p:cNvPr id="24" name="Text 22"/>
          <p:cNvSpPr/>
          <p:nvPr/>
        </p:nvSpPr>
        <p:spPr bwMode="auto">
          <a:xfrm>
            <a:off x="6304062" y="1817389"/>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Insight</a:t>
            </a:r>
            <a:endParaRPr lang="en-US" sz="1650"/>
          </a:p>
        </p:txBody>
      </p:sp>
      <p:sp>
        <p:nvSpPr>
          <p:cNvPr id="25" name="Shape 23"/>
          <p:cNvSpPr/>
          <p:nvPr/>
        </p:nvSpPr>
        <p:spPr bwMode="auto">
          <a:xfrm>
            <a:off x="6304062" y="2288679"/>
            <a:ext cx="1450082" cy="206672"/>
          </a:xfrm>
          <a:prstGeom prst="roundRect">
            <a:avLst>
              <a:gd name="adj" fmla="val 33612"/>
            </a:avLst>
          </a:prstGeom>
          <a:solidFill>
            <a:srgbClr val="CCDDFF"/>
          </a:solidFill>
          <a:ln w="7620">
            <a:solidFill>
              <a:srgbClr val="B2C3E5"/>
            </a:solidFill>
            <a:prstDash val="solid"/>
          </a:ln>
        </p:spPr>
        <p:txBody>
          <a:bodyPr/>
          <a:lstStyle/>
          <a:p>
            <a:pPr>
              <a:defRPr/>
            </a:pPr>
            <a:endParaRPr lang="en-US" sz="1500"/>
          </a:p>
        </p:txBody>
      </p:sp>
      <p:sp>
        <p:nvSpPr>
          <p:cNvPr id="26" name="Shape 24"/>
          <p:cNvSpPr/>
          <p:nvPr/>
        </p:nvSpPr>
        <p:spPr bwMode="auto">
          <a:xfrm>
            <a:off x="6304062" y="2288679"/>
            <a:ext cx="14486" cy="206672"/>
          </a:xfrm>
          <a:prstGeom prst="roundRect">
            <a:avLst>
              <a:gd name="adj" fmla="val 479545"/>
            </a:avLst>
          </a:prstGeom>
          <a:solidFill>
            <a:srgbClr val="003399"/>
          </a:solidFill>
          <a:ln/>
        </p:spPr>
        <p:txBody>
          <a:bodyPr/>
          <a:lstStyle/>
          <a:p>
            <a:pPr>
              <a:defRPr/>
            </a:pPr>
            <a:endParaRPr lang="en-US" sz="1500"/>
          </a:p>
        </p:txBody>
      </p:sp>
      <p:sp>
        <p:nvSpPr>
          <p:cNvPr id="27" name="Text 25"/>
          <p:cNvSpPr/>
          <p:nvPr/>
        </p:nvSpPr>
        <p:spPr bwMode="auto">
          <a:xfrm>
            <a:off x="7878168" y="2288679"/>
            <a:ext cx="206672" cy="206672"/>
          </a:xfrm>
          <a:prstGeom prst="rect">
            <a:avLst/>
          </a:prstGeom>
          <a:noFill/>
          <a:ln/>
        </p:spPr>
        <p:txBody>
          <a:bodyPr wrap="none" lIns="0" tIns="0" rIns="0" bIns="0" rtlCol="0" anchor="t"/>
          <a:lstStyle/>
          <a:p>
            <a:pPr>
              <a:lnSpc>
                <a:spcPts val="1625"/>
              </a:lnSpc>
              <a:defRPr/>
            </a:pPr>
            <a:r>
              <a:rPr lang="en-US" sz="1650" b="1">
                <a:solidFill>
                  <a:srgbClr val="000000"/>
                </a:solidFill>
                <a:latin typeface="Titillium Web Bold"/>
                <a:ea typeface="Titillium Web Bold"/>
                <a:cs typeface="Titillium Web Bold"/>
              </a:rPr>
              <a:t>1</a:t>
            </a:r>
            <a:endParaRPr lang="en-US" sz="1650"/>
          </a:p>
        </p:txBody>
      </p:sp>
      <p:sp>
        <p:nvSpPr>
          <p:cNvPr id="28" name="Text 26"/>
          <p:cNvSpPr/>
          <p:nvPr/>
        </p:nvSpPr>
        <p:spPr bwMode="auto">
          <a:xfrm>
            <a:off x="6304062" y="2664818"/>
            <a:ext cx="2067421"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Confidentiality</a:t>
            </a:r>
            <a:endParaRPr lang="en-US" sz="1650"/>
          </a:p>
        </p:txBody>
      </p:sp>
      <p:sp>
        <p:nvSpPr>
          <p:cNvPr id="29" name="Text 27"/>
          <p:cNvSpPr/>
          <p:nvPr/>
        </p:nvSpPr>
        <p:spPr bwMode="auto">
          <a:xfrm>
            <a:off x="6304062" y="3045321"/>
            <a:ext cx="2544068"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OT Credentials</a:t>
            </a:r>
            <a:endParaRPr lang="en-US" sz="1300"/>
          </a:p>
        </p:txBody>
      </p:sp>
      <p:sp>
        <p:nvSpPr>
          <p:cNvPr id="30" name="Shape 28"/>
          <p:cNvSpPr/>
          <p:nvPr/>
        </p:nvSpPr>
        <p:spPr bwMode="auto">
          <a:xfrm>
            <a:off x="8992791" y="2288679"/>
            <a:ext cx="1450082" cy="206672"/>
          </a:xfrm>
          <a:prstGeom prst="roundRect">
            <a:avLst>
              <a:gd name="adj" fmla="val 33612"/>
            </a:avLst>
          </a:prstGeom>
          <a:solidFill>
            <a:srgbClr val="CCDDFF"/>
          </a:solidFill>
          <a:ln w="7620">
            <a:solidFill>
              <a:srgbClr val="B2C3E5"/>
            </a:solidFill>
            <a:prstDash val="solid"/>
          </a:ln>
        </p:spPr>
        <p:txBody>
          <a:bodyPr/>
          <a:lstStyle/>
          <a:p>
            <a:pPr>
              <a:defRPr/>
            </a:pPr>
            <a:endParaRPr lang="en-US" sz="1500"/>
          </a:p>
        </p:txBody>
      </p:sp>
      <p:sp>
        <p:nvSpPr>
          <p:cNvPr id="31" name="Shape 29"/>
          <p:cNvSpPr/>
          <p:nvPr/>
        </p:nvSpPr>
        <p:spPr bwMode="auto">
          <a:xfrm>
            <a:off x="8992791" y="2288679"/>
            <a:ext cx="28972" cy="206672"/>
          </a:xfrm>
          <a:prstGeom prst="roundRect">
            <a:avLst>
              <a:gd name="adj" fmla="val 239772"/>
            </a:avLst>
          </a:prstGeom>
          <a:solidFill>
            <a:srgbClr val="003399"/>
          </a:solidFill>
          <a:ln/>
        </p:spPr>
        <p:txBody>
          <a:bodyPr/>
          <a:lstStyle/>
          <a:p>
            <a:pPr>
              <a:defRPr/>
            </a:pPr>
            <a:endParaRPr lang="en-US" sz="1500"/>
          </a:p>
        </p:txBody>
      </p:sp>
      <p:sp>
        <p:nvSpPr>
          <p:cNvPr id="32" name="Text 30"/>
          <p:cNvSpPr/>
          <p:nvPr/>
        </p:nvSpPr>
        <p:spPr bwMode="auto">
          <a:xfrm>
            <a:off x="10566896" y="2288679"/>
            <a:ext cx="206672" cy="206672"/>
          </a:xfrm>
          <a:prstGeom prst="rect">
            <a:avLst/>
          </a:prstGeom>
          <a:noFill/>
          <a:ln/>
        </p:spPr>
        <p:txBody>
          <a:bodyPr wrap="none" lIns="0" tIns="0" rIns="0" bIns="0" rtlCol="0" anchor="t"/>
          <a:lstStyle/>
          <a:p>
            <a:pPr>
              <a:lnSpc>
                <a:spcPts val="1625"/>
              </a:lnSpc>
              <a:defRPr/>
            </a:pPr>
            <a:r>
              <a:rPr lang="en-US" sz="1650" b="1">
                <a:solidFill>
                  <a:srgbClr val="000000"/>
                </a:solidFill>
                <a:latin typeface="Titillium Web Bold"/>
                <a:ea typeface="Titillium Web Bold"/>
                <a:cs typeface="Titillium Web Bold"/>
              </a:rPr>
              <a:t>2</a:t>
            </a:r>
            <a:endParaRPr lang="en-US" sz="1650"/>
          </a:p>
        </p:txBody>
      </p:sp>
      <p:sp>
        <p:nvSpPr>
          <p:cNvPr id="33" name="Text 31"/>
          <p:cNvSpPr/>
          <p:nvPr/>
        </p:nvSpPr>
        <p:spPr bwMode="auto">
          <a:xfrm>
            <a:off x="8992791" y="2664818"/>
            <a:ext cx="2067421"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Integrity</a:t>
            </a:r>
            <a:endParaRPr lang="en-US" sz="1650"/>
          </a:p>
        </p:txBody>
      </p:sp>
      <p:sp>
        <p:nvSpPr>
          <p:cNvPr id="34" name="Text 32"/>
          <p:cNvSpPr/>
          <p:nvPr/>
        </p:nvSpPr>
        <p:spPr bwMode="auto">
          <a:xfrm>
            <a:off x="8992791" y="3045321"/>
            <a:ext cx="2544068"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ESG Data &amp; IoT Sensors</a:t>
            </a:r>
            <a:endParaRPr lang="en-US" sz="1300"/>
          </a:p>
        </p:txBody>
      </p:sp>
      <p:sp>
        <p:nvSpPr>
          <p:cNvPr id="35" name="Shape 33"/>
          <p:cNvSpPr/>
          <p:nvPr/>
        </p:nvSpPr>
        <p:spPr bwMode="auto">
          <a:xfrm>
            <a:off x="6304062" y="3584377"/>
            <a:ext cx="1450082" cy="206672"/>
          </a:xfrm>
          <a:prstGeom prst="roundRect">
            <a:avLst>
              <a:gd name="adj" fmla="val 33612"/>
            </a:avLst>
          </a:prstGeom>
          <a:solidFill>
            <a:srgbClr val="CCDDFF"/>
          </a:solidFill>
          <a:ln w="7620">
            <a:solidFill>
              <a:srgbClr val="B2C3E5"/>
            </a:solidFill>
            <a:prstDash val="solid"/>
          </a:ln>
        </p:spPr>
        <p:txBody>
          <a:bodyPr/>
          <a:lstStyle/>
          <a:p>
            <a:pPr>
              <a:defRPr/>
            </a:pPr>
            <a:endParaRPr lang="en-US" sz="1500"/>
          </a:p>
        </p:txBody>
      </p:sp>
      <p:sp>
        <p:nvSpPr>
          <p:cNvPr id="36" name="Shape 34"/>
          <p:cNvSpPr/>
          <p:nvPr/>
        </p:nvSpPr>
        <p:spPr bwMode="auto">
          <a:xfrm>
            <a:off x="6304062" y="3584377"/>
            <a:ext cx="14486" cy="206672"/>
          </a:xfrm>
          <a:prstGeom prst="roundRect">
            <a:avLst>
              <a:gd name="adj" fmla="val 479545"/>
            </a:avLst>
          </a:prstGeom>
          <a:solidFill>
            <a:srgbClr val="003399"/>
          </a:solidFill>
          <a:ln/>
        </p:spPr>
        <p:txBody>
          <a:bodyPr/>
          <a:lstStyle/>
          <a:p>
            <a:pPr>
              <a:defRPr/>
            </a:pPr>
            <a:endParaRPr lang="en-US" sz="1500"/>
          </a:p>
        </p:txBody>
      </p:sp>
      <p:sp>
        <p:nvSpPr>
          <p:cNvPr id="37" name="Text 35"/>
          <p:cNvSpPr/>
          <p:nvPr/>
        </p:nvSpPr>
        <p:spPr bwMode="auto">
          <a:xfrm>
            <a:off x="7878168" y="3584377"/>
            <a:ext cx="206672" cy="206672"/>
          </a:xfrm>
          <a:prstGeom prst="rect">
            <a:avLst/>
          </a:prstGeom>
          <a:noFill/>
          <a:ln/>
        </p:spPr>
        <p:txBody>
          <a:bodyPr wrap="none" lIns="0" tIns="0" rIns="0" bIns="0" rtlCol="0" anchor="t"/>
          <a:lstStyle/>
          <a:p>
            <a:pPr>
              <a:lnSpc>
                <a:spcPts val="1625"/>
              </a:lnSpc>
              <a:defRPr/>
            </a:pPr>
            <a:r>
              <a:rPr lang="en-US" sz="1650" b="1">
                <a:solidFill>
                  <a:srgbClr val="000000"/>
                </a:solidFill>
                <a:latin typeface="Titillium Web Bold"/>
                <a:ea typeface="Titillium Web Bold"/>
                <a:cs typeface="Titillium Web Bold"/>
              </a:rPr>
              <a:t>1</a:t>
            </a:r>
            <a:endParaRPr lang="en-US" sz="1650"/>
          </a:p>
        </p:txBody>
      </p:sp>
      <p:sp>
        <p:nvSpPr>
          <p:cNvPr id="38" name="Text 36"/>
          <p:cNvSpPr/>
          <p:nvPr/>
        </p:nvSpPr>
        <p:spPr bwMode="auto">
          <a:xfrm>
            <a:off x="6304062" y="3960515"/>
            <a:ext cx="2067421"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Availability</a:t>
            </a:r>
            <a:endParaRPr lang="en-US" sz="1650"/>
          </a:p>
        </p:txBody>
      </p:sp>
      <p:sp>
        <p:nvSpPr>
          <p:cNvPr id="39" name="Text 37"/>
          <p:cNvSpPr/>
          <p:nvPr/>
        </p:nvSpPr>
        <p:spPr bwMode="auto">
          <a:xfrm>
            <a:off x="6304062" y="4341020"/>
            <a:ext cx="2544068"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Energy Dashboard</a:t>
            </a:r>
            <a:endParaRPr lang="en-US" sz="1300"/>
          </a:p>
        </p:txBody>
      </p:sp>
      <p:sp>
        <p:nvSpPr>
          <p:cNvPr id="40" name="Text 38"/>
          <p:cNvSpPr/>
          <p:nvPr/>
        </p:nvSpPr>
        <p:spPr bwMode="auto">
          <a:xfrm>
            <a:off x="6301816" y="5385816"/>
            <a:ext cx="4984750" cy="224929"/>
          </a:xfrm>
          <a:prstGeom prst="rect">
            <a:avLst/>
          </a:prstGeom>
          <a:noFill/>
          <a:ln/>
        </p:spPr>
        <p:txBody>
          <a:bodyPr wrap="none" lIns="0" tIns="0" rIns="0" bIns="0" rtlCol="0" anchor="t"/>
          <a:lstStyle/>
          <a:p>
            <a:pPr>
              <a:lnSpc>
                <a:spcPts val="1750"/>
              </a:lnSpc>
              <a:defRPr/>
            </a:pPr>
            <a:r>
              <a:rPr lang="en-US" sz="1250">
                <a:solidFill>
                  <a:srgbClr val="283A97"/>
                </a:solidFill>
                <a:latin typeface="Poppins"/>
                <a:ea typeface="Poppins"/>
                <a:cs typeface="Poppins"/>
              </a:rPr>
              <a:t>PRIORITISE BY CONSEQUENCE — NOT BY CONVENTION</a:t>
            </a:r>
            <a:endParaRPr lang="en-US" sz="1250">
              <a:solidFill>
                <a:srgbClr val="283A97"/>
              </a:solidFill>
              <a:latin typeface="Poppins"/>
              <a:cs typeface="Poppins"/>
            </a:endParaRPr>
          </a:p>
        </p:txBody>
      </p:sp>
      <p:sp>
        <p:nvSpPr>
          <p:cNvPr id="42" name="Online Image Placeholder 41"/>
          <p:cNvSpPr>
            <a:spLocks noGrp="1"/>
          </p:cNvSpPr>
          <p:nvPr>
            <p:ph type="clipArt" sz="quarter" idx="10"/>
          </p:nvPr>
        </p:nvSpPr>
        <p:spPr bwMode="auto"/>
        <p:txBody>
          <a:bodyPr/>
          <a:lstStyle/>
          <a:p>
            <a:pPr>
              <a:defRPr/>
            </a:pPr>
            <a:endParaRPr lang="en-US"/>
          </a:p>
        </p:txBody>
      </p:sp>
      <p:graphicFrame>
        <p:nvGraphicFramePr>
          <p:cNvPr id="43" name="Table 42"/>
          <p:cNvGraphicFramePr>
            <a:graphicFrameLocks noGrp="1"/>
          </p:cNvGraphicFramePr>
          <p:nvPr/>
        </p:nvGraphicFramePr>
        <p:xfrm>
          <a:off x="734189" y="3048000"/>
          <a:ext cx="5082591" cy="2639450"/>
        </p:xfrm>
        <a:graphic>
          <a:graphicData uri="http://schemas.openxmlformats.org/drawingml/2006/table">
            <a:tbl>
              <a:tblPr firstRow="1" bandRow="1">
                <a:tableStyleId>{5C22544A-7EE6-4342-B048-85BDC9FD1C3A}</a:tableStyleId>
              </a:tblPr>
              <a:tblGrid>
                <a:gridCol w="1604318">
                  <a:extLst>
                    <a:ext uri="{9D8B030D-6E8A-4147-A177-3AD203B41FA5}">
                      <a16:colId xmlns:a16="http://schemas.microsoft.com/office/drawing/2014/main" val="20000"/>
                    </a:ext>
                  </a:extLst>
                </a:gridCol>
                <a:gridCol w="1496466">
                  <a:extLst>
                    <a:ext uri="{9D8B030D-6E8A-4147-A177-3AD203B41FA5}">
                      <a16:colId xmlns:a16="http://schemas.microsoft.com/office/drawing/2014/main" val="20001"/>
                    </a:ext>
                  </a:extLst>
                </a:gridCol>
                <a:gridCol w="1981807">
                  <a:extLst>
                    <a:ext uri="{9D8B030D-6E8A-4147-A177-3AD203B41FA5}">
                      <a16:colId xmlns:a16="http://schemas.microsoft.com/office/drawing/2014/main" val="20002"/>
                    </a:ext>
                  </a:extLst>
                </a:gridCol>
              </a:tblGrid>
              <a:tr h="688730">
                <a:tc>
                  <a:txBody>
                    <a:bodyPr/>
                    <a:lstStyle/>
                    <a:p>
                      <a:pPr algn="ctr">
                        <a:defRPr/>
                      </a:pPr>
                      <a:r>
                        <a:rPr lang="en-US" sz="1600"/>
                        <a:t>ASSET</a:t>
                      </a:r>
                      <a:endParaRPr/>
                    </a:p>
                  </a:txBody>
                  <a:tcPr anchor="ctr"/>
                </a:tc>
                <a:tc>
                  <a:txBody>
                    <a:bodyPr/>
                    <a:lstStyle/>
                    <a:p>
                      <a:pPr algn="ctr">
                        <a:defRPr/>
                      </a:pPr>
                      <a:r>
                        <a:rPr lang="en-US" sz="1600"/>
                        <a:t>TOP PRIORITY</a:t>
                      </a:r>
                      <a:endParaRPr/>
                    </a:p>
                  </a:txBody>
                  <a:tcPr anchor="ctr"/>
                </a:tc>
                <a:tc>
                  <a:txBody>
                    <a:bodyPr/>
                    <a:lstStyle/>
                    <a:p>
                      <a:pPr algn="ctr">
                        <a:defRPr/>
                      </a:pPr>
                      <a:r>
                        <a:rPr lang="en-US" sz="1600"/>
                        <a:t>KEY RISK</a:t>
                      </a:r>
                      <a:endParaRPr/>
                    </a:p>
                  </a:txBody>
                  <a:tcPr anchor="ctr"/>
                </a:tc>
                <a:extLst>
                  <a:ext uri="{0D108BD9-81ED-4DB2-BD59-A6C34878D82A}">
                    <a16:rowId xmlns:a16="http://schemas.microsoft.com/office/drawing/2014/main" val="10000"/>
                  </a:ext>
                </a:extLst>
              </a:tr>
              <a:tr h="370840">
                <a:tc>
                  <a:txBody>
                    <a:bodyPr/>
                    <a:lstStyle/>
                    <a:p>
                      <a:pPr>
                        <a:defRPr/>
                      </a:pPr>
                      <a:r>
                        <a:rPr lang="en-US" sz="1300" b="0" i="0" u="none" strike="noStrike">
                          <a:solidFill>
                            <a:srgbClr val="000000"/>
                          </a:solidFill>
                          <a:latin typeface="Poppins"/>
                          <a:ea typeface="Arial"/>
                          <a:cs typeface="Poppins"/>
                        </a:rPr>
                        <a:t>Energy Dashboard</a:t>
                      </a:r>
                      <a:endParaRPr/>
                    </a:p>
                  </a:txBody>
                  <a:tcPr anchor="ctr"/>
                </a:tc>
                <a:tc>
                  <a:txBody>
                    <a:bodyPr/>
                    <a:lstStyle/>
                    <a:p>
                      <a:pPr>
                        <a:defRPr/>
                      </a:pPr>
                      <a:r>
                        <a:rPr lang="en-US" sz="1300" b="0" i="0" u="none" strike="noStrike">
                          <a:solidFill>
                            <a:srgbClr val="000000"/>
                          </a:solidFill>
                          <a:latin typeface="Poppins"/>
                          <a:ea typeface="Arial"/>
                          <a:cs typeface="Poppins"/>
                        </a:rPr>
                        <a:t>Availability </a:t>
                      </a:r>
                      <a:endParaRPr/>
                    </a:p>
                  </a:txBody>
                  <a:tcPr anchor="ctr"/>
                </a:tc>
                <a:tc>
                  <a:txBody>
                    <a:bodyPr/>
                    <a:lstStyle/>
                    <a:p>
                      <a:pPr lvl="0" algn="l">
                        <a:lnSpc>
                          <a:spcPct val="100000"/>
                        </a:lnSpc>
                        <a:spcBef>
                          <a:spcPts val="0"/>
                        </a:spcBef>
                        <a:spcAft>
                          <a:spcPts val="0"/>
                        </a:spcAft>
                        <a:buNone/>
                        <a:defRPr/>
                      </a:pPr>
                      <a:r>
                        <a:rPr lang="en-US" sz="1300" b="0" i="0" u="none" strike="noStrike">
                          <a:solidFill>
                            <a:srgbClr val="000000"/>
                          </a:solidFill>
                          <a:latin typeface="Poppins"/>
                          <a:cs typeface="Poppins"/>
                        </a:rPr>
                        <a:t>Downtime = loss of control</a:t>
                      </a:r>
                      <a:endParaRPr/>
                    </a:p>
                  </a:txBody>
                  <a:tcPr/>
                </a:tc>
                <a:extLst>
                  <a:ext uri="{0D108BD9-81ED-4DB2-BD59-A6C34878D82A}">
                    <a16:rowId xmlns:a16="http://schemas.microsoft.com/office/drawing/2014/main" val="10001"/>
                  </a:ext>
                </a:extLst>
              </a:tr>
              <a:tr h="370840">
                <a:tc>
                  <a:txBody>
                    <a:bodyPr/>
                    <a:lstStyle/>
                    <a:p>
                      <a:pPr>
                        <a:defRPr/>
                      </a:pPr>
                      <a:r>
                        <a:rPr lang="en-US" sz="1300" b="0" i="0" u="none" strike="noStrike">
                          <a:solidFill>
                            <a:srgbClr val="000000"/>
                          </a:solidFill>
                          <a:latin typeface="Poppins"/>
                          <a:ea typeface="Arial"/>
                          <a:cs typeface="Poppins"/>
                        </a:rPr>
                        <a:t>ESG Report Data</a:t>
                      </a:r>
                      <a:endParaRPr/>
                    </a:p>
                  </a:txBody>
                  <a:tcPr anchor="ctr"/>
                </a:tc>
                <a:tc>
                  <a:txBody>
                    <a:bodyPr/>
                    <a:lstStyle/>
                    <a:p>
                      <a:pPr>
                        <a:defRPr/>
                      </a:pPr>
                      <a:r>
                        <a:rPr lang="en-US" sz="1300" b="0" i="0" u="none" strike="noStrike">
                          <a:solidFill>
                            <a:srgbClr val="000000"/>
                          </a:solidFill>
                          <a:latin typeface="Poppins"/>
                          <a:ea typeface="Arial"/>
                          <a:cs typeface="Poppins"/>
                        </a:rPr>
                        <a:t>Integrity</a:t>
                      </a:r>
                      <a:endParaRPr/>
                    </a:p>
                  </a:txBody>
                  <a:tcPr anchor="ctr"/>
                </a:tc>
                <a:tc>
                  <a:txBody>
                    <a:bodyPr/>
                    <a:lstStyle/>
                    <a:p>
                      <a:pPr lvl="0">
                        <a:buNone/>
                        <a:defRPr/>
                      </a:pPr>
                      <a:r>
                        <a:rPr lang="en-US" sz="1300" b="0" i="0" u="none" strike="noStrike">
                          <a:solidFill>
                            <a:srgbClr val="000000"/>
                          </a:solidFill>
                          <a:latin typeface="Poppins"/>
                          <a:cs typeface="Poppins"/>
                        </a:rPr>
                        <a:t>Tampered =regulatory breach</a:t>
                      </a:r>
                      <a:endParaRPr lang="en-US"/>
                    </a:p>
                  </a:txBody>
                  <a:tcPr/>
                </a:tc>
                <a:extLst>
                  <a:ext uri="{0D108BD9-81ED-4DB2-BD59-A6C34878D82A}">
                    <a16:rowId xmlns:a16="http://schemas.microsoft.com/office/drawing/2014/main" val="10002"/>
                  </a:ext>
                </a:extLst>
              </a:tr>
              <a:tr h="370840">
                <a:tc>
                  <a:txBody>
                    <a:bodyPr/>
                    <a:lstStyle/>
                    <a:p>
                      <a:pPr>
                        <a:defRPr/>
                      </a:pPr>
                      <a:r>
                        <a:rPr lang="en-US" sz="1300" b="0" i="0" u="none" strike="noStrike">
                          <a:solidFill>
                            <a:srgbClr val="000000"/>
                          </a:solidFill>
                          <a:latin typeface="Poppins"/>
                          <a:ea typeface="Arial"/>
                          <a:cs typeface="Poppins"/>
                        </a:rPr>
                        <a:t>OT Credentials</a:t>
                      </a:r>
                      <a:endParaRPr/>
                    </a:p>
                  </a:txBody>
                  <a:tcPr anchor="ctr"/>
                </a:tc>
                <a:tc>
                  <a:txBody>
                    <a:bodyPr/>
                    <a:lstStyle/>
                    <a:p>
                      <a:pPr>
                        <a:defRPr/>
                      </a:pPr>
                      <a:r>
                        <a:rPr lang="en-US" sz="1300" b="0" i="0" u="none" strike="noStrike">
                          <a:solidFill>
                            <a:srgbClr val="000000"/>
                          </a:solidFill>
                          <a:latin typeface="Poppins"/>
                          <a:ea typeface="Arial"/>
                          <a:cs typeface="Poppins"/>
                        </a:rPr>
                        <a:t>Confidentiality </a:t>
                      </a:r>
                      <a:endParaRPr/>
                    </a:p>
                  </a:txBody>
                  <a:tcPr anchor="ctr"/>
                </a:tc>
                <a:tc>
                  <a:txBody>
                    <a:bodyPr/>
                    <a:lstStyle/>
                    <a:p>
                      <a:pPr lvl="0" algn="l">
                        <a:lnSpc>
                          <a:spcPct val="100000"/>
                        </a:lnSpc>
                        <a:spcBef>
                          <a:spcPts val="0"/>
                        </a:spcBef>
                        <a:spcAft>
                          <a:spcPts val="0"/>
                        </a:spcAft>
                        <a:buNone/>
                        <a:defRPr/>
                      </a:pPr>
                      <a:r>
                        <a:rPr lang="en-US" sz="1300" b="0" i="0" u="none" strike="noStrike">
                          <a:solidFill>
                            <a:srgbClr val="000000"/>
                          </a:solidFill>
                          <a:latin typeface="Poppins"/>
                          <a:cs typeface="Poppins"/>
                        </a:rPr>
                        <a:t>Leak = system compromise</a:t>
                      </a:r>
                      <a:endParaRPr/>
                    </a:p>
                  </a:txBody>
                  <a:tcPr/>
                </a:tc>
                <a:extLst>
                  <a:ext uri="{0D108BD9-81ED-4DB2-BD59-A6C34878D82A}">
                    <a16:rowId xmlns:a16="http://schemas.microsoft.com/office/drawing/2014/main" val="10003"/>
                  </a:ext>
                </a:extLst>
              </a:tr>
              <a:tr h="370840">
                <a:tc>
                  <a:txBody>
                    <a:bodyPr/>
                    <a:lstStyle/>
                    <a:p>
                      <a:pPr>
                        <a:defRPr/>
                      </a:pPr>
                      <a:r>
                        <a:rPr lang="en-US" sz="1300" b="0" i="0" u="none" strike="noStrike">
                          <a:solidFill>
                            <a:srgbClr val="000000"/>
                          </a:solidFill>
                          <a:latin typeface="Poppins"/>
                          <a:ea typeface="Arial"/>
                          <a:cs typeface="Poppins"/>
                        </a:rPr>
                        <a:t>IoT Sensor Feed</a:t>
                      </a:r>
                      <a:endParaRPr/>
                    </a:p>
                  </a:txBody>
                  <a:tcPr anchor="ctr"/>
                </a:tc>
                <a:tc>
                  <a:txBody>
                    <a:bodyPr/>
                    <a:lstStyle/>
                    <a:p>
                      <a:pPr>
                        <a:defRPr/>
                      </a:pPr>
                      <a:r>
                        <a:rPr lang="en-US" sz="1300" b="0" i="0" u="none" strike="noStrike">
                          <a:solidFill>
                            <a:srgbClr val="000000"/>
                          </a:solidFill>
                          <a:latin typeface="Poppins"/>
                          <a:ea typeface="Arial"/>
                          <a:cs typeface="Poppins"/>
                        </a:rPr>
                        <a:t>Integrity</a:t>
                      </a:r>
                      <a:endParaRPr/>
                    </a:p>
                  </a:txBody>
                  <a:tcPr anchor="ctr"/>
                </a:tc>
                <a:tc>
                  <a:txBody>
                    <a:bodyPr/>
                    <a:lstStyle/>
                    <a:p>
                      <a:pPr lvl="0">
                        <a:buNone/>
                        <a:defRPr/>
                      </a:pPr>
                      <a:r>
                        <a:rPr lang="en-US" sz="1300" b="0" i="0" u="none" strike="noStrike">
                          <a:solidFill>
                            <a:srgbClr val="000000"/>
                          </a:solidFill>
                          <a:latin typeface="Poppins"/>
                          <a:cs typeface="Poppins"/>
                        </a:rPr>
                        <a:t>False data =wrong automation</a:t>
                      </a:r>
                      <a:endParaRPr lang="en-US"/>
                    </a:p>
                  </a:txBody>
                  <a:tcPr/>
                </a:tc>
                <a:extLst>
                  <a:ext uri="{0D108BD9-81ED-4DB2-BD59-A6C34878D82A}">
                    <a16:rowId xmlns:a16="http://schemas.microsoft.com/office/drawing/2014/main" val="10004"/>
                  </a:ext>
                </a:extLst>
              </a:tr>
            </a:tbl>
          </a:graphicData>
        </a:graphic>
      </p:graphicFrame>
      <p:sp>
        <p:nvSpPr>
          <p:cNvPr id="9" name="Shape 23"/>
          <p:cNvSpPr/>
          <p:nvPr/>
        </p:nvSpPr>
        <p:spPr bwMode="auto">
          <a:xfrm>
            <a:off x="6257267" y="5334399"/>
            <a:ext cx="4310484" cy="328426"/>
          </a:xfrm>
          <a:prstGeom prst="roundRect">
            <a:avLst>
              <a:gd name="adj" fmla="val 18765"/>
            </a:avLst>
          </a:prstGeom>
          <a:noFill/>
          <a:ln w="7620">
            <a:solidFill>
              <a:srgbClr val="003399"/>
            </a:solidFill>
            <a:prstDash val="solid"/>
          </a:ln>
        </p:spPr>
        <p:txBody>
          <a:bodyPr/>
          <a:lstStyle/>
          <a:p>
            <a:pPr>
              <a:defRPr/>
            </a:pPr>
            <a:endParaRPr lang="en-US" sz="150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594747" y="611813"/>
            <a:ext cx="1649016" cy="304602"/>
          </a:xfrm>
          <a:prstGeom prst="roundRect">
            <a:avLst>
              <a:gd name="adj" fmla="val 19548"/>
            </a:avLst>
          </a:prstGeom>
          <a:solidFill>
            <a:srgbClr val="CCDDFF"/>
          </a:solidFill>
          <a:ln/>
        </p:spPr>
        <p:txBody>
          <a:bodyPr/>
          <a:lstStyle/>
          <a:p>
            <a:pPr>
              <a:defRPr/>
            </a:pPr>
            <a:endParaRPr lang="en-US" sz="1500"/>
          </a:p>
        </p:txBody>
      </p:sp>
      <p:sp>
        <p:nvSpPr>
          <p:cNvPr id="3" name="Text 1"/>
          <p:cNvSpPr/>
          <p:nvPr/>
        </p:nvSpPr>
        <p:spPr bwMode="auto">
          <a:xfrm>
            <a:off x="701011" y="664894"/>
            <a:ext cx="1436489" cy="198438"/>
          </a:xfrm>
          <a:prstGeom prst="rect">
            <a:avLst/>
          </a:prstGeom>
          <a:noFill/>
          <a:ln/>
        </p:spPr>
        <p:txBody>
          <a:bodyPr wrap="none" lIns="0" tIns="0" rIns="0" bIns="0" rtlCol="0" anchor="t"/>
          <a:lstStyle/>
          <a:p>
            <a:pPr>
              <a:lnSpc>
                <a:spcPts val="1542"/>
              </a:lnSpc>
              <a:defRPr/>
            </a:pPr>
            <a:r>
              <a:rPr lang="en-US" sz="1100">
                <a:solidFill>
                  <a:srgbClr val="000000"/>
                </a:solidFill>
                <a:latin typeface="Poppins"/>
                <a:ea typeface="Poppins"/>
                <a:cs typeface="Poppins"/>
              </a:rPr>
              <a:t>10 · COMMON PITFALL</a:t>
            </a:r>
            <a:endParaRPr lang="en-US" sz="1100"/>
          </a:p>
        </p:txBody>
      </p:sp>
      <p:sp>
        <p:nvSpPr>
          <p:cNvPr id="4" name="Text 2"/>
          <p:cNvSpPr/>
          <p:nvPr/>
        </p:nvSpPr>
        <p:spPr bwMode="auto">
          <a:xfrm>
            <a:off x="661492" y="1130796"/>
            <a:ext cx="5216723" cy="553740"/>
          </a:xfrm>
          <a:prstGeom prst="rect">
            <a:avLst/>
          </a:prstGeom>
          <a:noFill/>
          <a:ln/>
        </p:spPr>
        <p:txBody>
          <a:bodyPr wrap="none" lIns="0" tIns="0" rIns="0" bIns="0" rtlCol="0" anchor="t"/>
          <a:lstStyle/>
          <a:p>
            <a:pPr>
              <a:lnSpc>
                <a:spcPts val="4333"/>
              </a:lnSpc>
              <a:defRPr/>
            </a:pPr>
            <a:r>
              <a:rPr lang="en-US" sz="3450" b="1">
                <a:solidFill>
                  <a:srgbClr val="000000"/>
                </a:solidFill>
                <a:latin typeface="Titillium Web Bold"/>
                <a:ea typeface="Titillium Web Bold"/>
                <a:cs typeface="Titillium Web Bold"/>
              </a:rPr>
              <a:t>The Most Common Mistake</a:t>
            </a:r>
            <a:endParaRPr lang="en-US" sz="3450"/>
          </a:p>
        </p:txBody>
      </p:sp>
      <p:sp>
        <p:nvSpPr>
          <p:cNvPr id="5" name="Shape 3"/>
          <p:cNvSpPr/>
          <p:nvPr/>
        </p:nvSpPr>
        <p:spPr bwMode="auto">
          <a:xfrm>
            <a:off x="533995" y="1883867"/>
            <a:ext cx="5473403" cy="4200922"/>
          </a:xfrm>
          <a:prstGeom prst="roundRect">
            <a:avLst>
              <a:gd name="adj" fmla="val 3037"/>
            </a:avLst>
          </a:prstGeom>
          <a:solidFill>
            <a:srgbClr val="00A86B"/>
          </a:solidFill>
          <a:ln/>
        </p:spPr>
        <p:txBody>
          <a:bodyPr/>
          <a:lstStyle/>
          <a:p>
            <a:pPr>
              <a:defRPr/>
            </a:pPr>
            <a:endParaRPr lang="en-US" sz="1500"/>
          </a:p>
        </p:txBody>
      </p:sp>
      <p:sp>
        <p:nvSpPr>
          <p:cNvPr id="6" name="Text 4"/>
          <p:cNvSpPr/>
          <p:nvPr/>
        </p:nvSpPr>
        <p:spPr bwMode="auto">
          <a:xfrm>
            <a:off x="711201" y="2016721"/>
            <a:ext cx="2326779" cy="28326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 The Wrong Approach</a:t>
            </a:r>
            <a:endParaRPr lang="en-US" sz="1700"/>
          </a:p>
        </p:txBody>
      </p:sp>
      <p:sp>
        <p:nvSpPr>
          <p:cNvPr id="7" name="Text 5"/>
          <p:cNvSpPr/>
          <p:nvPr/>
        </p:nvSpPr>
        <p:spPr bwMode="auto">
          <a:xfrm>
            <a:off x="711200" y="2432843"/>
            <a:ext cx="5118993" cy="1379538"/>
          </a:xfrm>
          <a:prstGeom prst="rect">
            <a:avLst/>
          </a:prstGeom>
          <a:noFill/>
          <a:ln/>
        </p:spPr>
        <p:txBody>
          <a:bodyPr wrap="square" lIns="0" tIns="0" rIns="0" bIns="0" rtlCol="0" anchor="t"/>
          <a:lstStyle/>
          <a:p>
            <a:pPr marL="285739" indent="-285739">
              <a:lnSpc>
                <a:spcPts val="1917"/>
              </a:lnSpc>
              <a:buSzPct val="100000"/>
              <a:buChar char="•"/>
              <a:defRPr/>
            </a:pPr>
            <a:r>
              <a:rPr lang="en-US" sz="1400">
                <a:solidFill>
                  <a:srgbClr val="000000"/>
                </a:solidFill>
                <a:latin typeface="Poppins"/>
                <a:ea typeface="Poppins"/>
                <a:cs typeface="Poppins"/>
              </a:rPr>
              <a:t>Treating CIA as a compliance checklist</a:t>
            </a:r>
            <a:endParaRPr lang="en-US" sz="1400"/>
          </a:p>
          <a:p>
            <a:pPr marL="285739" indent="-285739">
              <a:lnSpc>
                <a:spcPts val="1917"/>
              </a:lnSpc>
              <a:buSzPct val="100000"/>
              <a:buChar char="•"/>
              <a:defRPr/>
            </a:pPr>
            <a:r>
              <a:rPr lang="en-US" sz="1400">
                <a:solidFill>
                  <a:srgbClr val="000000"/>
                </a:solidFill>
                <a:latin typeface="Poppins"/>
                <a:ea typeface="Poppins"/>
                <a:cs typeface="Poppins"/>
              </a:rPr>
              <a:t>Applying equal weight to all three principles</a:t>
            </a:r>
            <a:endParaRPr lang="en-US" sz="1400"/>
          </a:p>
          <a:p>
            <a:pPr marL="285739" indent="-285739">
              <a:lnSpc>
                <a:spcPts val="1917"/>
              </a:lnSpc>
              <a:buSzPct val="100000"/>
              <a:buChar char="•"/>
              <a:defRPr/>
            </a:pPr>
            <a:r>
              <a:rPr lang="en-US" sz="1400">
                <a:solidFill>
                  <a:srgbClr val="000000"/>
                </a:solidFill>
                <a:latin typeface="Poppins"/>
                <a:ea typeface="Poppins"/>
                <a:cs typeface="Poppins"/>
              </a:rPr>
              <a:t>Focusing only on Confidentiality (the "security = encryption" trap)</a:t>
            </a:r>
            <a:endParaRPr lang="en-US" sz="1400"/>
          </a:p>
          <a:p>
            <a:pPr marL="285739" indent="-285739">
              <a:lnSpc>
                <a:spcPts val="1917"/>
              </a:lnSpc>
              <a:buSzPct val="100000"/>
              <a:buChar char="•"/>
              <a:defRPr/>
            </a:pPr>
            <a:r>
              <a:rPr lang="en-US" sz="1400">
                <a:solidFill>
                  <a:srgbClr val="000000"/>
                </a:solidFill>
                <a:latin typeface="Poppins"/>
                <a:ea typeface="Poppins"/>
                <a:cs typeface="Poppins"/>
              </a:rPr>
              <a:t>Ignoring Availability in OT/energy contexts</a:t>
            </a:r>
            <a:endParaRPr lang="en-US" sz="1400"/>
          </a:p>
        </p:txBody>
      </p:sp>
      <p:sp>
        <p:nvSpPr>
          <p:cNvPr id="8" name="Text 6"/>
          <p:cNvSpPr/>
          <p:nvPr/>
        </p:nvSpPr>
        <p:spPr bwMode="auto">
          <a:xfrm>
            <a:off x="6318449" y="2016721"/>
            <a:ext cx="2215058" cy="28326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 The Right Approach</a:t>
            </a:r>
            <a:endParaRPr lang="en-US" sz="1700"/>
          </a:p>
        </p:txBody>
      </p:sp>
      <p:sp>
        <p:nvSpPr>
          <p:cNvPr id="9" name="Shape 7"/>
          <p:cNvSpPr/>
          <p:nvPr/>
        </p:nvSpPr>
        <p:spPr bwMode="auto">
          <a:xfrm>
            <a:off x="6318449" y="2449414"/>
            <a:ext cx="2542778" cy="1581646"/>
          </a:xfrm>
          <a:prstGeom prst="roundRect">
            <a:avLst>
              <a:gd name="adj" fmla="val 5781"/>
            </a:avLst>
          </a:prstGeom>
          <a:solidFill>
            <a:srgbClr val="FFFFFF"/>
          </a:solidFill>
          <a:ln w="22860">
            <a:solidFill>
              <a:srgbClr val="B2C3E5"/>
            </a:solidFill>
            <a:prstDash val="solid"/>
          </a:ln>
        </p:spPr>
        <p:txBody>
          <a:bodyPr/>
          <a:lstStyle/>
          <a:p>
            <a:pPr>
              <a:defRPr/>
            </a:pPr>
            <a:endParaRPr lang="en-US" sz="1500"/>
          </a:p>
        </p:txBody>
      </p:sp>
      <p:sp>
        <p:nvSpPr>
          <p:cNvPr id="10" name="Shape 8"/>
          <p:cNvSpPr/>
          <p:nvPr/>
        </p:nvSpPr>
        <p:spPr bwMode="auto">
          <a:xfrm>
            <a:off x="6299398" y="2449414"/>
            <a:ext cx="76200" cy="1581646"/>
          </a:xfrm>
          <a:prstGeom prst="roundRect">
            <a:avLst>
              <a:gd name="adj" fmla="val 97674"/>
            </a:avLst>
          </a:prstGeom>
          <a:solidFill>
            <a:srgbClr val="003399"/>
          </a:solidFill>
          <a:ln/>
        </p:spPr>
        <p:txBody>
          <a:bodyPr/>
          <a:lstStyle/>
          <a:p>
            <a:pPr>
              <a:defRPr/>
            </a:pPr>
            <a:endParaRPr lang="en-US" sz="1500"/>
          </a:p>
        </p:txBody>
      </p:sp>
      <p:sp>
        <p:nvSpPr>
          <p:cNvPr id="11" name="Text 9"/>
          <p:cNvSpPr/>
          <p:nvPr/>
        </p:nvSpPr>
        <p:spPr bwMode="auto">
          <a:xfrm>
            <a:off x="6571854" y="2645669"/>
            <a:ext cx="2093119" cy="560189"/>
          </a:xfrm>
          <a:prstGeom prst="rect">
            <a:avLst/>
          </a:prstGeom>
          <a:noFill/>
          <a:ln/>
        </p:spPr>
        <p:txBody>
          <a:bodyPr wrap="square" lIns="0" tIns="0" rIns="0" bIns="0" rtlCol="0" anchor="t"/>
          <a:lstStyle/>
          <a:p>
            <a:pPr>
              <a:lnSpc>
                <a:spcPts val="2167"/>
              </a:lnSpc>
              <a:defRPr/>
            </a:pPr>
            <a:r>
              <a:rPr lang="en-US" sz="1700" b="1">
                <a:solidFill>
                  <a:srgbClr val="000000"/>
                </a:solidFill>
                <a:latin typeface="Titillium Web Bold"/>
                <a:ea typeface="Titillium Web Bold"/>
                <a:cs typeface="Titillium Web Bold"/>
              </a:rPr>
              <a:t>🧠 Risk-Thinking Model</a:t>
            </a:r>
            <a:endParaRPr lang="en-US" sz="1700"/>
          </a:p>
        </p:txBody>
      </p:sp>
      <p:sp>
        <p:nvSpPr>
          <p:cNvPr id="12" name="Text 10"/>
          <p:cNvSpPr/>
          <p:nvPr/>
        </p:nvSpPr>
        <p:spPr bwMode="auto">
          <a:xfrm>
            <a:off x="6571854" y="3338711"/>
            <a:ext cx="2093119" cy="496094"/>
          </a:xfrm>
          <a:prstGeom prst="rect">
            <a:avLst/>
          </a:prstGeom>
          <a:noFill/>
          <a:ln/>
        </p:spPr>
        <p:txBody>
          <a:bodyPr wrap="square" lIns="0" tIns="0" rIns="0" bIns="0" rtlCol="0" anchor="t"/>
          <a:lstStyle/>
          <a:p>
            <a:pPr>
              <a:lnSpc>
                <a:spcPts val="1917"/>
              </a:lnSpc>
              <a:defRPr/>
            </a:pPr>
            <a:r>
              <a:rPr lang="en-US" sz="1400">
                <a:solidFill>
                  <a:srgbClr val="000000"/>
                </a:solidFill>
                <a:latin typeface="Poppins"/>
                <a:ea typeface="Poppins"/>
                <a:cs typeface="Poppins"/>
              </a:rPr>
              <a:t>not a compliance checklist</a:t>
            </a:r>
            <a:endParaRPr lang="en-US" sz="1400"/>
          </a:p>
        </p:txBody>
      </p:sp>
      <p:sp>
        <p:nvSpPr>
          <p:cNvPr id="13" name="Shape 11"/>
          <p:cNvSpPr/>
          <p:nvPr/>
        </p:nvSpPr>
        <p:spPr bwMode="auto">
          <a:xfrm>
            <a:off x="8994081" y="2449414"/>
            <a:ext cx="2542778" cy="1581646"/>
          </a:xfrm>
          <a:prstGeom prst="roundRect">
            <a:avLst>
              <a:gd name="adj" fmla="val 5781"/>
            </a:avLst>
          </a:prstGeom>
          <a:solidFill>
            <a:srgbClr val="FFFFFF"/>
          </a:solidFill>
          <a:ln w="22860">
            <a:solidFill>
              <a:srgbClr val="B2C3E5"/>
            </a:solidFill>
            <a:prstDash val="solid"/>
          </a:ln>
        </p:spPr>
        <p:txBody>
          <a:bodyPr/>
          <a:lstStyle/>
          <a:p>
            <a:pPr>
              <a:defRPr/>
            </a:pPr>
            <a:endParaRPr lang="en-US" sz="1500"/>
          </a:p>
        </p:txBody>
      </p:sp>
      <p:sp>
        <p:nvSpPr>
          <p:cNvPr id="14" name="Shape 12"/>
          <p:cNvSpPr/>
          <p:nvPr/>
        </p:nvSpPr>
        <p:spPr bwMode="auto">
          <a:xfrm>
            <a:off x="8975031" y="2449414"/>
            <a:ext cx="76200" cy="1581646"/>
          </a:xfrm>
          <a:prstGeom prst="roundRect">
            <a:avLst>
              <a:gd name="adj" fmla="val 97674"/>
            </a:avLst>
          </a:prstGeom>
          <a:solidFill>
            <a:srgbClr val="003399"/>
          </a:solidFill>
          <a:ln/>
        </p:spPr>
        <p:txBody>
          <a:bodyPr/>
          <a:lstStyle/>
          <a:p>
            <a:pPr>
              <a:defRPr/>
            </a:pPr>
            <a:endParaRPr lang="en-US" sz="1500"/>
          </a:p>
        </p:txBody>
      </p:sp>
      <p:sp>
        <p:nvSpPr>
          <p:cNvPr id="15" name="Text 13"/>
          <p:cNvSpPr/>
          <p:nvPr/>
        </p:nvSpPr>
        <p:spPr bwMode="auto">
          <a:xfrm>
            <a:off x="9247486" y="2645669"/>
            <a:ext cx="2093119" cy="560189"/>
          </a:xfrm>
          <a:prstGeom prst="rect">
            <a:avLst/>
          </a:prstGeom>
          <a:noFill/>
          <a:ln/>
        </p:spPr>
        <p:txBody>
          <a:bodyPr wrap="square" lIns="0" tIns="0" rIns="0" bIns="0" rtlCol="0" anchor="t"/>
          <a:lstStyle/>
          <a:p>
            <a:pPr>
              <a:lnSpc>
                <a:spcPts val="2167"/>
              </a:lnSpc>
              <a:defRPr/>
            </a:pPr>
            <a:r>
              <a:rPr lang="en-US" sz="1700" b="1">
                <a:solidFill>
                  <a:srgbClr val="000000"/>
                </a:solidFill>
                <a:latin typeface="Titillium Web Bold"/>
                <a:ea typeface="Titillium Web Bold"/>
                <a:cs typeface="Titillium Web Bold"/>
              </a:rPr>
              <a:t>⚖️ Weight by Criticality</a:t>
            </a:r>
            <a:endParaRPr lang="en-US" sz="1700"/>
          </a:p>
        </p:txBody>
      </p:sp>
      <p:sp>
        <p:nvSpPr>
          <p:cNvPr id="16" name="Text 14"/>
          <p:cNvSpPr/>
          <p:nvPr/>
        </p:nvSpPr>
        <p:spPr bwMode="auto">
          <a:xfrm>
            <a:off x="9247486" y="3338711"/>
            <a:ext cx="2093119"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not equal for all assets</a:t>
            </a:r>
            <a:endParaRPr lang="en-US" sz="1400"/>
          </a:p>
        </p:txBody>
      </p:sp>
      <p:sp>
        <p:nvSpPr>
          <p:cNvPr id="17" name="Shape 15"/>
          <p:cNvSpPr/>
          <p:nvPr/>
        </p:nvSpPr>
        <p:spPr bwMode="auto">
          <a:xfrm>
            <a:off x="6318449" y="4163913"/>
            <a:ext cx="2542778" cy="1304727"/>
          </a:xfrm>
          <a:prstGeom prst="roundRect">
            <a:avLst>
              <a:gd name="adj" fmla="val 7008"/>
            </a:avLst>
          </a:prstGeom>
          <a:solidFill>
            <a:srgbClr val="FFFFFF"/>
          </a:solidFill>
          <a:ln w="22860">
            <a:solidFill>
              <a:srgbClr val="B2C3E5"/>
            </a:solidFill>
            <a:prstDash val="solid"/>
          </a:ln>
        </p:spPr>
        <p:txBody>
          <a:bodyPr/>
          <a:lstStyle/>
          <a:p>
            <a:pPr>
              <a:defRPr/>
            </a:pPr>
            <a:endParaRPr lang="en-US" sz="1500"/>
          </a:p>
        </p:txBody>
      </p:sp>
      <p:sp>
        <p:nvSpPr>
          <p:cNvPr id="18" name="Shape 16"/>
          <p:cNvSpPr/>
          <p:nvPr/>
        </p:nvSpPr>
        <p:spPr bwMode="auto">
          <a:xfrm>
            <a:off x="6299398" y="4163913"/>
            <a:ext cx="76200" cy="1304727"/>
          </a:xfrm>
          <a:prstGeom prst="roundRect">
            <a:avLst>
              <a:gd name="adj" fmla="val 97674"/>
            </a:avLst>
          </a:prstGeom>
          <a:solidFill>
            <a:srgbClr val="003399"/>
          </a:solidFill>
          <a:ln/>
        </p:spPr>
        <p:txBody>
          <a:bodyPr/>
          <a:lstStyle/>
          <a:p>
            <a:pPr>
              <a:defRPr/>
            </a:pPr>
            <a:endParaRPr lang="en-US" sz="1500"/>
          </a:p>
        </p:txBody>
      </p:sp>
      <p:sp>
        <p:nvSpPr>
          <p:cNvPr id="19" name="Text 17"/>
          <p:cNvSpPr/>
          <p:nvPr/>
        </p:nvSpPr>
        <p:spPr bwMode="auto">
          <a:xfrm>
            <a:off x="6571854" y="4360169"/>
            <a:ext cx="2093119" cy="28326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 Energy First</a:t>
            </a:r>
            <a:endParaRPr lang="en-US" sz="1700"/>
          </a:p>
        </p:txBody>
      </p:sp>
      <p:sp>
        <p:nvSpPr>
          <p:cNvPr id="20" name="Text 18"/>
          <p:cNvSpPr/>
          <p:nvPr/>
        </p:nvSpPr>
        <p:spPr bwMode="auto">
          <a:xfrm>
            <a:off x="6571854" y="4776292"/>
            <a:ext cx="2093119" cy="496094"/>
          </a:xfrm>
          <a:prstGeom prst="rect">
            <a:avLst/>
          </a:prstGeom>
          <a:noFill/>
          <a:ln/>
        </p:spPr>
        <p:txBody>
          <a:bodyPr wrap="square" lIns="0" tIns="0" rIns="0" bIns="0" rtlCol="0" anchor="t"/>
          <a:lstStyle/>
          <a:p>
            <a:pPr>
              <a:lnSpc>
                <a:spcPts val="1917"/>
              </a:lnSpc>
              <a:defRPr/>
            </a:pPr>
            <a:r>
              <a:rPr lang="en-US" sz="1400">
                <a:solidFill>
                  <a:srgbClr val="000000"/>
                </a:solidFill>
                <a:latin typeface="Poppins"/>
                <a:ea typeface="Poppins"/>
                <a:cs typeface="Poppins"/>
              </a:rPr>
              <a:t>Availability takes priority</a:t>
            </a:r>
            <a:endParaRPr lang="en-US" sz="1400"/>
          </a:p>
        </p:txBody>
      </p:sp>
      <p:sp>
        <p:nvSpPr>
          <p:cNvPr id="21" name="Shape 19"/>
          <p:cNvSpPr/>
          <p:nvPr/>
        </p:nvSpPr>
        <p:spPr bwMode="auto">
          <a:xfrm>
            <a:off x="8994081" y="4163913"/>
            <a:ext cx="2542778" cy="1304727"/>
          </a:xfrm>
          <a:prstGeom prst="roundRect">
            <a:avLst>
              <a:gd name="adj" fmla="val 7008"/>
            </a:avLst>
          </a:prstGeom>
          <a:solidFill>
            <a:srgbClr val="FFFFFF"/>
          </a:solidFill>
          <a:ln w="22860">
            <a:solidFill>
              <a:srgbClr val="B2C3E5"/>
            </a:solidFill>
            <a:prstDash val="solid"/>
          </a:ln>
        </p:spPr>
        <p:txBody>
          <a:bodyPr/>
          <a:lstStyle/>
          <a:p>
            <a:pPr>
              <a:defRPr/>
            </a:pPr>
            <a:endParaRPr lang="en-US" sz="1500"/>
          </a:p>
        </p:txBody>
      </p:sp>
      <p:sp>
        <p:nvSpPr>
          <p:cNvPr id="22" name="Shape 20"/>
          <p:cNvSpPr/>
          <p:nvPr/>
        </p:nvSpPr>
        <p:spPr bwMode="auto">
          <a:xfrm>
            <a:off x="8975031" y="4163913"/>
            <a:ext cx="76200" cy="1304727"/>
          </a:xfrm>
          <a:prstGeom prst="roundRect">
            <a:avLst>
              <a:gd name="adj" fmla="val 97674"/>
            </a:avLst>
          </a:prstGeom>
          <a:solidFill>
            <a:srgbClr val="003399"/>
          </a:solidFill>
          <a:ln/>
        </p:spPr>
        <p:txBody>
          <a:bodyPr/>
          <a:lstStyle/>
          <a:p>
            <a:pPr>
              <a:defRPr/>
            </a:pPr>
            <a:endParaRPr lang="en-US" sz="1500"/>
          </a:p>
        </p:txBody>
      </p:sp>
      <p:sp>
        <p:nvSpPr>
          <p:cNvPr id="23" name="Text 21"/>
          <p:cNvSpPr/>
          <p:nvPr/>
        </p:nvSpPr>
        <p:spPr bwMode="auto">
          <a:xfrm>
            <a:off x="9247486" y="4360169"/>
            <a:ext cx="2093119" cy="283269"/>
          </a:xfrm>
          <a:prstGeom prst="rect">
            <a:avLst/>
          </a:prstGeom>
          <a:noFill/>
          <a:ln/>
        </p:spPr>
        <p:txBody>
          <a:bodyPr wrap="none" lIns="0" tIns="0" rIns="0" bIns="0" rtlCol="0" anchor="t"/>
          <a:lstStyle/>
          <a:p>
            <a:pPr>
              <a:lnSpc>
                <a:spcPts val="2167"/>
              </a:lnSpc>
              <a:defRPr/>
            </a:pPr>
            <a:r>
              <a:rPr lang="en-US" sz="1700" b="1">
                <a:solidFill>
                  <a:srgbClr val="000000"/>
                </a:solidFill>
                <a:latin typeface="Titillium Web Bold"/>
                <a:ea typeface="Titillium Web Bold"/>
                <a:cs typeface="Titillium Web Bold"/>
              </a:rPr>
              <a:t>🌿 ESG First</a:t>
            </a:r>
            <a:endParaRPr lang="en-US" sz="1700"/>
          </a:p>
        </p:txBody>
      </p:sp>
      <p:sp>
        <p:nvSpPr>
          <p:cNvPr id="24" name="Text 22"/>
          <p:cNvSpPr/>
          <p:nvPr/>
        </p:nvSpPr>
        <p:spPr bwMode="auto">
          <a:xfrm>
            <a:off x="9247486" y="4776292"/>
            <a:ext cx="2093119" cy="248047"/>
          </a:xfrm>
          <a:prstGeom prst="rect">
            <a:avLst/>
          </a:prstGeom>
          <a:noFill/>
          <a:ln/>
        </p:spPr>
        <p:txBody>
          <a:bodyPr wrap="none" lIns="0" tIns="0" rIns="0" bIns="0" rtlCol="0" anchor="t"/>
          <a:lstStyle/>
          <a:p>
            <a:pPr>
              <a:lnSpc>
                <a:spcPts val="1917"/>
              </a:lnSpc>
              <a:defRPr/>
            </a:pPr>
            <a:r>
              <a:rPr lang="en-US" sz="1400">
                <a:solidFill>
                  <a:srgbClr val="000000"/>
                </a:solidFill>
                <a:latin typeface="Poppins"/>
                <a:ea typeface="Poppins"/>
                <a:cs typeface="Poppins"/>
              </a:rPr>
              <a:t>Integrity is paramount</a:t>
            </a:r>
            <a:endParaRPr lang="en-US" sz="1400"/>
          </a:p>
        </p:txBody>
      </p:sp>
      <p:sp>
        <p:nvSpPr>
          <p:cNvPr id="25" name="Shape 23"/>
          <p:cNvSpPr/>
          <p:nvPr/>
        </p:nvSpPr>
        <p:spPr bwMode="auto">
          <a:xfrm>
            <a:off x="6318449" y="5618063"/>
            <a:ext cx="2380456" cy="317302"/>
          </a:xfrm>
          <a:prstGeom prst="roundRect">
            <a:avLst>
              <a:gd name="adj" fmla="val 18765"/>
            </a:avLst>
          </a:prstGeom>
          <a:noFill/>
          <a:ln w="7620">
            <a:solidFill>
              <a:srgbClr val="003399"/>
            </a:solidFill>
            <a:prstDash val="solid"/>
          </a:ln>
        </p:spPr>
        <p:txBody>
          <a:bodyPr/>
          <a:lstStyle/>
          <a:p>
            <a:pPr>
              <a:defRPr/>
            </a:pPr>
            <a:endParaRPr lang="en-US" sz="1500"/>
          </a:p>
        </p:txBody>
      </p:sp>
      <p:sp>
        <p:nvSpPr>
          <p:cNvPr id="26" name="Text 24"/>
          <p:cNvSpPr/>
          <p:nvPr/>
        </p:nvSpPr>
        <p:spPr bwMode="auto">
          <a:xfrm>
            <a:off x="6431062" y="5677495"/>
            <a:ext cx="2155230" cy="198438"/>
          </a:xfrm>
          <a:prstGeom prst="rect">
            <a:avLst/>
          </a:prstGeom>
          <a:noFill/>
          <a:ln/>
        </p:spPr>
        <p:txBody>
          <a:bodyPr wrap="none" lIns="0" tIns="0" rIns="0" bIns="0" rtlCol="0" anchor="t"/>
          <a:lstStyle/>
          <a:p>
            <a:pPr>
              <a:lnSpc>
                <a:spcPts val="1542"/>
              </a:lnSpc>
              <a:defRPr/>
            </a:pPr>
            <a:r>
              <a:rPr lang="en-US" sz="1050">
                <a:solidFill>
                  <a:srgbClr val="003399"/>
                </a:solidFill>
                <a:latin typeface="Poppins"/>
                <a:ea typeface="Poppins"/>
                <a:cs typeface="Poppins"/>
              </a:rPr>
              <a:t>CONTEXT DETERMINES PRIORITY</a:t>
            </a:r>
            <a:endParaRPr lang="en-US" sz="1050">
              <a:latin typeface="Poppins"/>
              <a:cs typeface="Poppins"/>
            </a:endParaRPr>
          </a:p>
        </p:txBody>
      </p:sp>
      <p:sp>
        <p:nvSpPr>
          <p:cNvPr id="27" name="Online Image Placeholder 26"/>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501107" y="612744"/>
            <a:ext cx="1004318" cy="253890"/>
          </a:xfrm>
          <a:prstGeom prst="roundRect">
            <a:avLst>
              <a:gd name="adj" fmla="val 21659"/>
            </a:avLst>
          </a:prstGeom>
          <a:solidFill>
            <a:srgbClr val="CCDDFF"/>
          </a:solidFill>
          <a:ln/>
        </p:spPr>
        <p:txBody>
          <a:bodyPr/>
          <a:lstStyle/>
          <a:p>
            <a:pPr>
              <a:defRPr/>
            </a:pPr>
            <a:endParaRPr lang="en-US" sz="1000"/>
          </a:p>
        </p:txBody>
      </p:sp>
      <p:sp>
        <p:nvSpPr>
          <p:cNvPr id="3" name="Text 1"/>
          <p:cNvSpPr/>
          <p:nvPr/>
        </p:nvSpPr>
        <p:spPr bwMode="auto">
          <a:xfrm>
            <a:off x="565151" y="707430"/>
            <a:ext cx="530324" cy="109637"/>
          </a:xfrm>
          <a:prstGeom prst="rect">
            <a:avLst/>
          </a:prstGeom>
          <a:noFill/>
          <a:ln/>
        </p:spPr>
        <p:txBody>
          <a:bodyPr wrap="none" lIns="0" tIns="0" rIns="0" bIns="0" rtlCol="0" anchor="t"/>
          <a:lstStyle/>
          <a:p>
            <a:pPr>
              <a:lnSpc>
                <a:spcPts val="833"/>
              </a:lnSpc>
              <a:defRPr/>
            </a:pPr>
            <a:r>
              <a:rPr lang="en-US" sz="1000">
                <a:solidFill>
                  <a:srgbClr val="000000"/>
                </a:solidFill>
                <a:latin typeface="Poppins"/>
                <a:ea typeface="Poppins"/>
                <a:cs typeface="Poppins"/>
              </a:rPr>
              <a:t>11 · EXERCISE</a:t>
            </a:r>
            <a:endParaRPr lang="en-US" sz="1000"/>
          </a:p>
        </p:txBody>
      </p:sp>
      <p:sp>
        <p:nvSpPr>
          <p:cNvPr id="4" name="Text 2"/>
          <p:cNvSpPr/>
          <p:nvPr/>
        </p:nvSpPr>
        <p:spPr bwMode="auto">
          <a:xfrm>
            <a:off x="496095" y="874018"/>
            <a:ext cx="2879626" cy="359867"/>
          </a:xfrm>
          <a:prstGeom prst="rect">
            <a:avLst/>
          </a:prstGeom>
          <a:noFill/>
          <a:ln/>
        </p:spPr>
        <p:txBody>
          <a:bodyPr wrap="none" lIns="0" tIns="0" rIns="0" bIns="0" rtlCol="0" anchor="t"/>
          <a:lstStyle/>
          <a:p>
            <a:pPr>
              <a:lnSpc>
                <a:spcPts val="2833"/>
              </a:lnSpc>
              <a:defRPr/>
            </a:pPr>
            <a:r>
              <a:rPr lang="en-US" sz="2250" b="1">
                <a:solidFill>
                  <a:srgbClr val="000000"/>
                </a:solidFill>
                <a:latin typeface="Titillium Web Bold"/>
                <a:ea typeface="Titillium Web Bold"/>
                <a:cs typeface="Titillium Web Bold"/>
              </a:rPr>
              <a:t>Interactive Exercise</a:t>
            </a:r>
            <a:endParaRPr lang="en-US" sz="2250"/>
          </a:p>
        </p:txBody>
      </p:sp>
      <p:sp>
        <p:nvSpPr>
          <p:cNvPr id="5" name="Shape 3"/>
          <p:cNvSpPr/>
          <p:nvPr/>
        </p:nvSpPr>
        <p:spPr bwMode="auto">
          <a:xfrm>
            <a:off x="496094" y="1277916"/>
            <a:ext cx="2414326" cy="253890"/>
          </a:xfrm>
          <a:prstGeom prst="roundRect">
            <a:avLst>
              <a:gd name="adj" fmla="val 21659"/>
            </a:avLst>
          </a:prstGeom>
          <a:solidFill>
            <a:srgbClr val="CCDDFF"/>
          </a:solidFill>
          <a:ln/>
        </p:spPr>
        <p:txBody>
          <a:bodyPr/>
          <a:lstStyle/>
          <a:p>
            <a:pPr>
              <a:defRPr/>
            </a:pPr>
            <a:endParaRPr lang="en-US" sz="1500"/>
          </a:p>
        </p:txBody>
      </p:sp>
      <p:sp>
        <p:nvSpPr>
          <p:cNvPr id="6" name="Text 4"/>
          <p:cNvSpPr/>
          <p:nvPr/>
        </p:nvSpPr>
        <p:spPr bwMode="auto">
          <a:xfrm>
            <a:off x="565150" y="1352550"/>
            <a:ext cx="1348780" cy="109637"/>
          </a:xfrm>
          <a:prstGeom prst="rect">
            <a:avLst/>
          </a:prstGeom>
          <a:noFill/>
          <a:ln/>
        </p:spPr>
        <p:txBody>
          <a:bodyPr wrap="none" lIns="0" tIns="0" rIns="0" bIns="0" rtlCol="0" anchor="t"/>
          <a:lstStyle/>
          <a:p>
            <a:pPr>
              <a:lnSpc>
                <a:spcPts val="833"/>
              </a:lnSpc>
              <a:defRPr/>
            </a:pPr>
            <a:r>
              <a:rPr lang="en-US" sz="1200">
                <a:solidFill>
                  <a:srgbClr val="000000"/>
                </a:solidFill>
                <a:latin typeface="Poppins"/>
                <a:ea typeface="Poppins"/>
                <a:cs typeface="Poppins"/>
              </a:rPr>
              <a:t>🧠 Mini Exercise — 5 minutes</a:t>
            </a:r>
            <a:endParaRPr lang="en-US" sz="1200">
              <a:latin typeface="Poppins"/>
              <a:cs typeface="Poppins"/>
            </a:endParaRPr>
          </a:p>
        </p:txBody>
      </p:sp>
      <p:sp>
        <p:nvSpPr>
          <p:cNvPr id="7" name="Shape 5"/>
          <p:cNvSpPr/>
          <p:nvPr/>
        </p:nvSpPr>
        <p:spPr bwMode="auto">
          <a:xfrm>
            <a:off x="448239" y="1598425"/>
            <a:ext cx="5628821" cy="4336173"/>
          </a:xfrm>
          <a:prstGeom prst="roundRect">
            <a:avLst>
              <a:gd name="adj" fmla="val 1793"/>
            </a:avLst>
          </a:prstGeom>
          <a:solidFill>
            <a:srgbClr val="00A86B"/>
          </a:solidFill>
          <a:ln/>
        </p:spPr>
        <p:txBody>
          <a:bodyPr/>
          <a:lstStyle/>
          <a:p>
            <a:pPr>
              <a:defRPr/>
            </a:pPr>
            <a:endParaRPr lang="en-US" sz="1500"/>
          </a:p>
        </p:txBody>
      </p:sp>
      <p:sp>
        <p:nvSpPr>
          <p:cNvPr id="8" name="Text 6"/>
          <p:cNvSpPr/>
          <p:nvPr/>
        </p:nvSpPr>
        <p:spPr bwMode="auto">
          <a:xfrm>
            <a:off x="553307" y="1686061"/>
            <a:ext cx="3979298" cy="310225"/>
          </a:xfrm>
          <a:prstGeom prst="rect">
            <a:avLst/>
          </a:prstGeom>
          <a:noFill/>
          <a:ln/>
        </p:spPr>
        <p:txBody>
          <a:bodyPr wrap="none" lIns="0" tIns="0" rIns="0" bIns="0" rtlCol="0" anchor="t"/>
          <a:lstStyle/>
          <a:p>
            <a:pPr>
              <a:lnSpc>
                <a:spcPts val="1417"/>
              </a:lnSpc>
              <a:defRPr/>
            </a:pPr>
            <a:r>
              <a:rPr lang="en-US" sz="1700" b="1">
                <a:solidFill>
                  <a:srgbClr val="000000"/>
                </a:solidFill>
                <a:latin typeface="Titillium Web Bold"/>
                <a:ea typeface="Titillium Web Bold"/>
                <a:cs typeface="Titillium Web Bold"/>
              </a:rPr>
              <a:t>Scenario: Smart Building Energy System</a:t>
            </a:r>
            <a:endParaRPr lang="en-US" sz="1700">
              <a:latin typeface="Titillium Web Bold"/>
            </a:endParaRPr>
          </a:p>
        </p:txBody>
      </p:sp>
      <p:sp>
        <p:nvSpPr>
          <p:cNvPr id="9" name="Text 7"/>
          <p:cNvSpPr/>
          <p:nvPr/>
        </p:nvSpPr>
        <p:spPr bwMode="auto">
          <a:xfrm>
            <a:off x="538267" y="1937043"/>
            <a:ext cx="5395119" cy="274043"/>
          </a:xfrm>
          <a:prstGeom prst="rect">
            <a:avLst/>
          </a:prstGeom>
          <a:noFill/>
          <a:ln/>
        </p:spPr>
        <p:txBody>
          <a:bodyPr wrap="square" lIns="0" tIns="0" rIns="0" bIns="0" rtlCol="0" anchor="t"/>
          <a:lstStyle/>
          <a:p>
            <a:pPr>
              <a:defRPr/>
            </a:pPr>
            <a:r>
              <a:rPr lang="en-US" sz="1300">
                <a:solidFill>
                  <a:srgbClr val="000000"/>
                </a:solidFill>
                <a:latin typeface="Poppins"/>
                <a:cs typeface="Poppins"/>
              </a:rPr>
              <a:t>A commercial building uses IoT sensors, a central energy dashboard, and automated HVAC controls.</a:t>
            </a:r>
            <a:endParaRPr/>
          </a:p>
        </p:txBody>
      </p:sp>
      <p:sp>
        <p:nvSpPr>
          <p:cNvPr id="10" name="Text 8"/>
          <p:cNvSpPr/>
          <p:nvPr/>
        </p:nvSpPr>
        <p:spPr bwMode="auto">
          <a:xfrm>
            <a:off x="538267" y="2472682"/>
            <a:ext cx="1439763" cy="179882"/>
          </a:xfrm>
          <a:prstGeom prst="rect">
            <a:avLst/>
          </a:prstGeom>
          <a:noFill/>
          <a:ln/>
        </p:spPr>
        <p:txBody>
          <a:bodyPr wrap="none" lIns="0" tIns="0" rIns="0" bIns="0" rtlCol="0" anchor="t"/>
          <a:lstStyle/>
          <a:p>
            <a:pPr>
              <a:lnSpc>
                <a:spcPts val="1417"/>
              </a:lnSpc>
              <a:defRPr/>
            </a:pPr>
            <a:r>
              <a:rPr lang="en-US" sz="1700" b="1">
                <a:solidFill>
                  <a:srgbClr val="000000"/>
                </a:solidFill>
                <a:latin typeface="Titillium Web Bold"/>
                <a:ea typeface="Titillium Web Bold"/>
                <a:cs typeface="Titillium Web Bold"/>
              </a:rPr>
              <a:t>Your Task</a:t>
            </a:r>
            <a:endParaRPr lang="en-US" sz="1700">
              <a:latin typeface="Titillium Web Bold"/>
            </a:endParaRPr>
          </a:p>
        </p:txBody>
      </p:sp>
      <p:sp>
        <p:nvSpPr>
          <p:cNvPr id="11" name="Text 9"/>
          <p:cNvSpPr/>
          <p:nvPr/>
        </p:nvSpPr>
        <p:spPr bwMode="auto">
          <a:xfrm>
            <a:off x="553306" y="2693586"/>
            <a:ext cx="5395119" cy="607020"/>
          </a:xfrm>
          <a:prstGeom prst="rect">
            <a:avLst/>
          </a:prstGeom>
          <a:noFill/>
          <a:ln/>
        </p:spPr>
        <p:txBody>
          <a:bodyPr wrap="square" lIns="0" tIns="0" rIns="0" bIns="0" rtlCol="0" anchor="t"/>
          <a:lstStyle/>
          <a:p>
            <a:pPr marL="285115" indent="-285115">
              <a:buSzPct val="100000"/>
              <a:buChar char="•"/>
              <a:defRPr/>
            </a:pPr>
            <a:r>
              <a:rPr lang="en-US" sz="1300">
                <a:solidFill>
                  <a:srgbClr val="000000"/>
                </a:solidFill>
                <a:latin typeface="Poppins"/>
                <a:cs typeface="Poppins"/>
              </a:rPr>
              <a:t>Select one asset from the system</a:t>
            </a:r>
            <a:endParaRPr/>
          </a:p>
          <a:p>
            <a:pPr marL="285115" indent="-285115">
              <a:buSzPct val="100000"/>
              <a:buChar char="•"/>
              <a:defRPr/>
            </a:pPr>
            <a:r>
              <a:rPr lang="en-US" sz="1300">
                <a:solidFill>
                  <a:srgbClr val="000000"/>
                </a:solidFill>
                <a:latin typeface="Poppins"/>
                <a:cs typeface="Poppins"/>
              </a:rPr>
              <a:t>Identify its top CIA priority</a:t>
            </a:r>
            <a:endParaRPr/>
          </a:p>
          <a:p>
            <a:pPr marL="285115" indent="-285115">
              <a:buSzPct val="100000"/>
              <a:buChar char="•"/>
              <a:defRPr/>
            </a:pPr>
            <a:r>
              <a:rPr lang="en-US" sz="1300">
                <a:solidFill>
                  <a:srgbClr val="000000"/>
                </a:solidFill>
                <a:latin typeface="Poppins"/>
                <a:cs typeface="Poppins"/>
              </a:rPr>
              <a:t>Name one realistic threat</a:t>
            </a:r>
            <a:endParaRPr/>
          </a:p>
          <a:p>
            <a:pPr marL="285115" indent="-285115">
              <a:buSzPct val="100000"/>
              <a:buChar char="•"/>
              <a:defRPr/>
            </a:pPr>
            <a:r>
              <a:rPr lang="en-US" sz="1300">
                <a:solidFill>
                  <a:srgbClr val="000000"/>
                </a:solidFill>
                <a:latin typeface="Poppins"/>
                <a:cs typeface="Poppins"/>
              </a:rPr>
              <a:t>Propose one control measure</a:t>
            </a:r>
            <a:endParaRPr/>
          </a:p>
        </p:txBody>
      </p:sp>
      <p:sp>
        <p:nvSpPr>
          <p:cNvPr id="12" name="Text 10"/>
          <p:cNvSpPr/>
          <p:nvPr/>
        </p:nvSpPr>
        <p:spPr bwMode="auto">
          <a:xfrm>
            <a:off x="6242844" y="1615877"/>
            <a:ext cx="1439763" cy="179882"/>
          </a:xfrm>
          <a:prstGeom prst="rect">
            <a:avLst/>
          </a:prstGeom>
          <a:noFill/>
          <a:ln/>
        </p:spPr>
        <p:txBody>
          <a:bodyPr wrap="none" lIns="0" tIns="0" rIns="0" bIns="0" rtlCol="0" anchor="t"/>
          <a:lstStyle/>
          <a:p>
            <a:pPr>
              <a:lnSpc>
                <a:spcPts val="1417"/>
              </a:lnSpc>
              <a:defRPr/>
            </a:pPr>
            <a:r>
              <a:rPr lang="en-US" sz="1150" b="1">
                <a:solidFill>
                  <a:srgbClr val="000000"/>
                </a:solidFill>
                <a:latin typeface="Titillium Web Bold"/>
                <a:ea typeface="Titillium Web Bold"/>
                <a:cs typeface="Titillium Web Bold"/>
              </a:rPr>
              <a:t>Assets to Choose From</a:t>
            </a:r>
            <a:endParaRPr lang="en-US" sz="1150"/>
          </a:p>
        </p:txBody>
      </p:sp>
      <p:sp>
        <p:nvSpPr>
          <p:cNvPr id="13" name="Shape 11"/>
          <p:cNvSpPr/>
          <p:nvPr/>
        </p:nvSpPr>
        <p:spPr bwMode="auto">
          <a:xfrm>
            <a:off x="6242844" y="1858864"/>
            <a:ext cx="4717487" cy="813187"/>
          </a:xfrm>
          <a:prstGeom prst="roundRect">
            <a:avLst>
              <a:gd name="adj" fmla="val 4726"/>
            </a:avLst>
          </a:prstGeom>
          <a:solidFill>
            <a:srgbClr val="CCDDFF"/>
          </a:solidFill>
          <a:ln w="7620">
            <a:solidFill>
              <a:srgbClr val="B2C3E5"/>
            </a:solidFill>
            <a:prstDash val="solid"/>
          </a:ln>
        </p:spPr>
        <p:txBody>
          <a:bodyPr/>
          <a:lstStyle/>
          <a:p>
            <a:pPr>
              <a:defRPr/>
            </a:pPr>
            <a:endParaRPr lang="en-US" sz="1500"/>
          </a:p>
        </p:txBody>
      </p:sp>
      <p:sp>
        <p:nvSpPr>
          <p:cNvPr id="14" name="Shape 12"/>
          <p:cNvSpPr/>
          <p:nvPr/>
        </p:nvSpPr>
        <p:spPr bwMode="auto">
          <a:xfrm>
            <a:off x="6364288" y="1980307"/>
            <a:ext cx="345479" cy="345479"/>
          </a:xfrm>
          <a:prstGeom prst="roundRect">
            <a:avLst>
              <a:gd name="adj" fmla="val 22054064"/>
            </a:avLst>
          </a:prstGeom>
          <a:solidFill>
            <a:srgbClr val="003399"/>
          </a:solidFill>
          <a:ln/>
        </p:spPr>
        <p:txBody>
          <a:bodyPr/>
          <a:lstStyle/>
          <a:p>
            <a:pPr>
              <a:defRPr/>
            </a:pPr>
            <a:endParaRPr lang="en-US" sz="1500"/>
          </a:p>
        </p:txBody>
      </p:sp>
      <p:pic>
        <p:nvPicPr>
          <p:cNvPr id="15"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459240" y="2075260"/>
            <a:ext cx="155476" cy="155476"/>
          </a:xfrm>
          <a:prstGeom prst="rect">
            <a:avLst/>
          </a:prstGeom>
        </p:spPr>
      </p:pic>
      <p:sp>
        <p:nvSpPr>
          <p:cNvPr id="16" name="Text 13"/>
          <p:cNvSpPr/>
          <p:nvPr/>
        </p:nvSpPr>
        <p:spPr bwMode="auto">
          <a:xfrm>
            <a:off x="7066130" y="2020898"/>
            <a:ext cx="1439763" cy="186233"/>
          </a:xfrm>
          <a:prstGeom prst="rect">
            <a:avLst/>
          </a:prstGeom>
          <a:noFill/>
          <a:ln/>
        </p:spPr>
        <p:txBody>
          <a:bodyPr wrap="none" lIns="0" tIns="0" rIns="0" bIns="0" rtlCol="0" anchor="t"/>
          <a:lstStyle/>
          <a:p>
            <a:pPr>
              <a:lnSpc>
                <a:spcPts val="1417"/>
              </a:lnSpc>
              <a:defRPr/>
            </a:pPr>
            <a:r>
              <a:rPr lang="en-US" sz="1400" b="1">
                <a:solidFill>
                  <a:srgbClr val="000000"/>
                </a:solidFill>
                <a:latin typeface="Titillium Web Bold"/>
                <a:ea typeface="Titillium Web Bold"/>
                <a:cs typeface="Titillium Web Bold"/>
              </a:rPr>
              <a:t>📊 Energy Dashboard</a:t>
            </a:r>
            <a:endParaRPr lang="en-US" sz="1400">
              <a:latin typeface="Titillium Web Bold"/>
            </a:endParaRPr>
          </a:p>
        </p:txBody>
      </p:sp>
      <p:sp>
        <p:nvSpPr>
          <p:cNvPr id="17" name="Text 14"/>
          <p:cNvSpPr/>
          <p:nvPr/>
        </p:nvSpPr>
        <p:spPr bwMode="auto">
          <a:xfrm>
            <a:off x="7066130" y="2263191"/>
            <a:ext cx="5216525" cy="137021"/>
          </a:xfrm>
          <a:prstGeom prst="rect">
            <a:avLst/>
          </a:prstGeom>
          <a:noFill/>
          <a:ln/>
        </p:spPr>
        <p:txBody>
          <a:bodyPr wrap="none" lIns="0" tIns="0" rIns="0" bIns="0" rtlCol="0" anchor="t"/>
          <a:lstStyle/>
          <a:p>
            <a:pPr>
              <a:lnSpc>
                <a:spcPts val="1042"/>
              </a:lnSpc>
              <a:defRPr/>
            </a:pPr>
            <a:r>
              <a:rPr lang="en-US" sz="1200">
                <a:solidFill>
                  <a:srgbClr val="000000"/>
                </a:solidFill>
                <a:latin typeface="Poppins"/>
                <a:ea typeface="Poppins"/>
                <a:cs typeface="Poppins"/>
              </a:rPr>
              <a:t>Real-time building control &amp; monitoring</a:t>
            </a:r>
            <a:endParaRPr lang="en-US" sz="1200"/>
          </a:p>
        </p:txBody>
      </p:sp>
      <p:sp>
        <p:nvSpPr>
          <p:cNvPr id="18" name="Shape 15"/>
          <p:cNvSpPr/>
          <p:nvPr/>
        </p:nvSpPr>
        <p:spPr bwMode="auto">
          <a:xfrm>
            <a:off x="6242844" y="2938661"/>
            <a:ext cx="4717487" cy="813187"/>
          </a:xfrm>
          <a:prstGeom prst="roundRect">
            <a:avLst>
              <a:gd name="adj" fmla="val 4726"/>
            </a:avLst>
          </a:prstGeom>
          <a:solidFill>
            <a:srgbClr val="CCDDFF"/>
          </a:solidFill>
          <a:ln w="7620">
            <a:solidFill>
              <a:srgbClr val="B2C3E5"/>
            </a:solidFill>
            <a:prstDash val="solid"/>
          </a:ln>
        </p:spPr>
        <p:txBody>
          <a:bodyPr/>
          <a:lstStyle/>
          <a:p>
            <a:pPr>
              <a:defRPr/>
            </a:pPr>
            <a:endParaRPr lang="en-US" sz="1500"/>
          </a:p>
        </p:txBody>
      </p:sp>
      <p:sp>
        <p:nvSpPr>
          <p:cNvPr id="19" name="Shape 16"/>
          <p:cNvSpPr/>
          <p:nvPr/>
        </p:nvSpPr>
        <p:spPr bwMode="auto">
          <a:xfrm>
            <a:off x="6364288" y="3060105"/>
            <a:ext cx="345479" cy="345479"/>
          </a:xfrm>
          <a:prstGeom prst="roundRect">
            <a:avLst>
              <a:gd name="adj" fmla="val 22054064"/>
            </a:avLst>
          </a:prstGeom>
          <a:solidFill>
            <a:srgbClr val="003399"/>
          </a:solidFill>
          <a:ln/>
        </p:spPr>
        <p:txBody>
          <a:bodyPr/>
          <a:lstStyle/>
          <a:p>
            <a:pPr>
              <a:defRPr/>
            </a:pPr>
            <a:endParaRPr lang="en-US" sz="1500"/>
          </a:p>
        </p:txBody>
      </p:sp>
      <p:pic>
        <p:nvPicPr>
          <p:cNvPr id="20"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6459240" y="3155057"/>
            <a:ext cx="155476" cy="155476"/>
          </a:xfrm>
          <a:prstGeom prst="rect">
            <a:avLst/>
          </a:prstGeom>
        </p:spPr>
      </p:pic>
      <p:sp>
        <p:nvSpPr>
          <p:cNvPr id="21" name="Text 17"/>
          <p:cNvSpPr/>
          <p:nvPr/>
        </p:nvSpPr>
        <p:spPr bwMode="auto">
          <a:xfrm>
            <a:off x="7141327" y="3145815"/>
            <a:ext cx="1750814" cy="186233"/>
          </a:xfrm>
          <a:prstGeom prst="rect">
            <a:avLst/>
          </a:prstGeom>
          <a:noFill/>
          <a:ln/>
        </p:spPr>
        <p:txBody>
          <a:bodyPr wrap="none" lIns="0" tIns="0" rIns="0" bIns="0" rtlCol="0" anchor="t"/>
          <a:lstStyle/>
          <a:p>
            <a:pPr>
              <a:lnSpc>
                <a:spcPts val="1417"/>
              </a:lnSpc>
              <a:defRPr/>
            </a:pPr>
            <a:r>
              <a:rPr lang="en-US" sz="1400" b="1">
                <a:solidFill>
                  <a:srgbClr val="000000"/>
                </a:solidFill>
                <a:latin typeface="Titillium Web Bold"/>
                <a:ea typeface="Titillium Web Bold"/>
                <a:cs typeface="Poppins"/>
              </a:rPr>
              <a:t>🌡️ IoT Temperature Sensors</a:t>
            </a:r>
            <a:endParaRPr lang="en-US" sz="1400">
              <a:latin typeface="Titillium Web Bold"/>
              <a:cs typeface="Poppins"/>
            </a:endParaRPr>
          </a:p>
        </p:txBody>
      </p:sp>
      <p:sp>
        <p:nvSpPr>
          <p:cNvPr id="22" name="Text 18"/>
          <p:cNvSpPr/>
          <p:nvPr/>
        </p:nvSpPr>
        <p:spPr bwMode="auto">
          <a:xfrm>
            <a:off x="7141327" y="3388106"/>
            <a:ext cx="5216525" cy="137021"/>
          </a:xfrm>
          <a:prstGeom prst="rect">
            <a:avLst/>
          </a:prstGeom>
          <a:noFill/>
          <a:ln/>
        </p:spPr>
        <p:txBody>
          <a:bodyPr wrap="none" lIns="0" tIns="0" rIns="0" bIns="0" rtlCol="0" anchor="t"/>
          <a:lstStyle/>
          <a:p>
            <a:pPr>
              <a:lnSpc>
                <a:spcPts val="1042"/>
              </a:lnSpc>
              <a:defRPr/>
            </a:pPr>
            <a:r>
              <a:rPr lang="en-US" sz="1200">
                <a:solidFill>
                  <a:srgbClr val="000000"/>
                </a:solidFill>
                <a:latin typeface="Poppins"/>
                <a:ea typeface="Poppins"/>
                <a:cs typeface="Poppins"/>
              </a:rPr>
              <a:t>Environmental data collection</a:t>
            </a:r>
            <a:endParaRPr lang="en-US" sz="1200">
              <a:latin typeface="Poppins"/>
              <a:cs typeface="Poppins"/>
            </a:endParaRPr>
          </a:p>
        </p:txBody>
      </p:sp>
      <p:sp>
        <p:nvSpPr>
          <p:cNvPr id="23" name="Shape 19"/>
          <p:cNvSpPr/>
          <p:nvPr/>
        </p:nvSpPr>
        <p:spPr bwMode="auto">
          <a:xfrm>
            <a:off x="6242844" y="4018459"/>
            <a:ext cx="4717487" cy="813187"/>
          </a:xfrm>
          <a:prstGeom prst="roundRect">
            <a:avLst>
              <a:gd name="adj" fmla="val 4726"/>
            </a:avLst>
          </a:prstGeom>
          <a:solidFill>
            <a:srgbClr val="CCDDFF"/>
          </a:solidFill>
          <a:ln w="7620">
            <a:solidFill>
              <a:srgbClr val="B2C3E5"/>
            </a:solidFill>
            <a:prstDash val="solid"/>
          </a:ln>
        </p:spPr>
        <p:txBody>
          <a:bodyPr/>
          <a:lstStyle/>
          <a:p>
            <a:pPr>
              <a:defRPr/>
            </a:pPr>
            <a:endParaRPr lang="en-US" sz="1500"/>
          </a:p>
        </p:txBody>
      </p:sp>
      <p:sp>
        <p:nvSpPr>
          <p:cNvPr id="24" name="Shape 20"/>
          <p:cNvSpPr/>
          <p:nvPr/>
        </p:nvSpPr>
        <p:spPr bwMode="auto">
          <a:xfrm>
            <a:off x="6364288" y="4139903"/>
            <a:ext cx="345479" cy="345479"/>
          </a:xfrm>
          <a:prstGeom prst="roundRect">
            <a:avLst>
              <a:gd name="adj" fmla="val 22054064"/>
            </a:avLst>
          </a:prstGeom>
          <a:solidFill>
            <a:srgbClr val="003399"/>
          </a:solidFill>
          <a:ln/>
        </p:spPr>
        <p:txBody>
          <a:bodyPr/>
          <a:lstStyle/>
          <a:p>
            <a:pPr>
              <a:defRPr/>
            </a:pPr>
            <a:endParaRPr lang="en-US" sz="1500"/>
          </a:p>
        </p:txBody>
      </p:sp>
      <p:pic>
        <p:nvPicPr>
          <p:cNvPr id="25"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6459240" y="4234855"/>
            <a:ext cx="155476" cy="155476"/>
          </a:xfrm>
          <a:prstGeom prst="rect">
            <a:avLst/>
          </a:prstGeom>
        </p:spPr>
      </p:pic>
      <p:sp>
        <p:nvSpPr>
          <p:cNvPr id="26" name="Text 21"/>
          <p:cNvSpPr/>
          <p:nvPr/>
        </p:nvSpPr>
        <p:spPr bwMode="auto">
          <a:xfrm>
            <a:off x="7216525" y="4180494"/>
            <a:ext cx="1972866" cy="186233"/>
          </a:xfrm>
          <a:prstGeom prst="rect">
            <a:avLst/>
          </a:prstGeom>
          <a:noFill/>
          <a:ln/>
        </p:spPr>
        <p:txBody>
          <a:bodyPr wrap="none" lIns="0" tIns="0" rIns="0" bIns="0" rtlCol="0" anchor="t"/>
          <a:lstStyle/>
          <a:p>
            <a:pPr>
              <a:lnSpc>
                <a:spcPts val="1417"/>
              </a:lnSpc>
              <a:defRPr/>
            </a:pPr>
            <a:r>
              <a:rPr lang="en-US" sz="1400" b="1">
                <a:solidFill>
                  <a:srgbClr val="000000"/>
                </a:solidFill>
                <a:latin typeface="Titillium Web Bold"/>
                <a:ea typeface="Titillium Web Bold"/>
                <a:cs typeface="Titillium Web Bold"/>
              </a:rPr>
              <a:t>🔧 HVAC Automation Controller</a:t>
            </a:r>
            <a:endParaRPr lang="en-US" sz="1400">
              <a:latin typeface="Titillium Web Bold"/>
            </a:endParaRPr>
          </a:p>
        </p:txBody>
      </p:sp>
      <p:sp>
        <p:nvSpPr>
          <p:cNvPr id="27" name="Text 22"/>
          <p:cNvSpPr/>
          <p:nvPr/>
        </p:nvSpPr>
        <p:spPr bwMode="auto">
          <a:xfrm>
            <a:off x="7216525" y="4422786"/>
            <a:ext cx="5216525" cy="137021"/>
          </a:xfrm>
          <a:prstGeom prst="rect">
            <a:avLst/>
          </a:prstGeom>
          <a:noFill/>
          <a:ln/>
        </p:spPr>
        <p:txBody>
          <a:bodyPr wrap="none" lIns="0" tIns="0" rIns="0" bIns="0" rtlCol="0" anchor="t"/>
          <a:lstStyle/>
          <a:p>
            <a:pPr>
              <a:lnSpc>
                <a:spcPts val="1042"/>
              </a:lnSpc>
              <a:defRPr/>
            </a:pPr>
            <a:r>
              <a:rPr lang="en-US" sz="1200">
                <a:solidFill>
                  <a:srgbClr val="000000"/>
                </a:solidFill>
                <a:latin typeface="Poppins"/>
                <a:ea typeface="Poppins"/>
                <a:cs typeface="Poppins"/>
              </a:rPr>
              <a:t>Physical system actuation</a:t>
            </a:r>
            <a:endParaRPr lang="en-US" sz="1200">
              <a:latin typeface="Poppins"/>
              <a:cs typeface="Poppins"/>
            </a:endParaRPr>
          </a:p>
        </p:txBody>
      </p:sp>
      <p:sp>
        <p:nvSpPr>
          <p:cNvPr id="28" name="Shape 23"/>
          <p:cNvSpPr/>
          <p:nvPr/>
        </p:nvSpPr>
        <p:spPr bwMode="auto">
          <a:xfrm>
            <a:off x="6242844" y="5098257"/>
            <a:ext cx="4717487" cy="813187"/>
          </a:xfrm>
          <a:prstGeom prst="roundRect">
            <a:avLst>
              <a:gd name="adj" fmla="val 4726"/>
            </a:avLst>
          </a:prstGeom>
          <a:solidFill>
            <a:srgbClr val="CCDDFF"/>
          </a:solidFill>
          <a:ln w="7620">
            <a:solidFill>
              <a:srgbClr val="B2C3E5"/>
            </a:solidFill>
            <a:prstDash val="solid"/>
          </a:ln>
        </p:spPr>
        <p:txBody>
          <a:bodyPr/>
          <a:lstStyle/>
          <a:p>
            <a:pPr>
              <a:defRPr/>
            </a:pPr>
            <a:endParaRPr lang="en-US" sz="1500"/>
          </a:p>
        </p:txBody>
      </p:sp>
      <p:sp>
        <p:nvSpPr>
          <p:cNvPr id="29" name="Shape 24"/>
          <p:cNvSpPr/>
          <p:nvPr/>
        </p:nvSpPr>
        <p:spPr bwMode="auto">
          <a:xfrm>
            <a:off x="6364288" y="5219700"/>
            <a:ext cx="345479" cy="345479"/>
          </a:xfrm>
          <a:prstGeom prst="roundRect">
            <a:avLst>
              <a:gd name="adj" fmla="val 22054064"/>
            </a:avLst>
          </a:prstGeom>
          <a:solidFill>
            <a:srgbClr val="003399"/>
          </a:solidFill>
          <a:ln/>
        </p:spPr>
        <p:txBody>
          <a:bodyPr/>
          <a:lstStyle/>
          <a:p>
            <a:pPr>
              <a:defRPr/>
            </a:pPr>
            <a:endParaRPr lang="en-US" sz="1500"/>
          </a:p>
        </p:txBody>
      </p:sp>
      <p:pic>
        <p:nvPicPr>
          <p:cNvPr id="30"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6459240" y="5314653"/>
            <a:ext cx="155476" cy="155476"/>
          </a:xfrm>
          <a:prstGeom prst="rect">
            <a:avLst/>
          </a:prstGeom>
        </p:spPr>
      </p:pic>
      <p:sp>
        <p:nvSpPr>
          <p:cNvPr id="31" name="Text 25"/>
          <p:cNvSpPr/>
          <p:nvPr/>
        </p:nvSpPr>
        <p:spPr bwMode="auto">
          <a:xfrm>
            <a:off x="7291722" y="5245252"/>
            <a:ext cx="1855391" cy="186233"/>
          </a:xfrm>
          <a:prstGeom prst="rect">
            <a:avLst/>
          </a:prstGeom>
          <a:noFill/>
          <a:ln/>
        </p:spPr>
        <p:txBody>
          <a:bodyPr wrap="none" lIns="0" tIns="0" rIns="0" bIns="0" rtlCol="0" anchor="t"/>
          <a:lstStyle/>
          <a:p>
            <a:pPr>
              <a:lnSpc>
                <a:spcPts val="1417"/>
              </a:lnSpc>
              <a:defRPr/>
            </a:pPr>
            <a:r>
              <a:rPr lang="en-US" sz="1400" b="1">
                <a:solidFill>
                  <a:srgbClr val="000000"/>
                </a:solidFill>
                <a:latin typeface="Titillium Web Bold"/>
                <a:ea typeface="Titillium Web Bold"/>
                <a:cs typeface="Titillium Web Bold"/>
              </a:rPr>
              <a:t>📁 Consumption Data Archive</a:t>
            </a:r>
            <a:endParaRPr lang="en-US" sz="1400">
              <a:latin typeface="Titillium Web Bold"/>
            </a:endParaRPr>
          </a:p>
        </p:txBody>
      </p:sp>
      <p:sp>
        <p:nvSpPr>
          <p:cNvPr id="32" name="Text 26"/>
          <p:cNvSpPr/>
          <p:nvPr/>
        </p:nvSpPr>
        <p:spPr bwMode="auto">
          <a:xfrm>
            <a:off x="7291722" y="5487544"/>
            <a:ext cx="5216525" cy="137021"/>
          </a:xfrm>
          <a:prstGeom prst="rect">
            <a:avLst/>
          </a:prstGeom>
          <a:noFill/>
          <a:ln/>
        </p:spPr>
        <p:txBody>
          <a:bodyPr wrap="none" lIns="0" tIns="0" rIns="0" bIns="0" rtlCol="0" anchor="t"/>
          <a:lstStyle/>
          <a:p>
            <a:pPr>
              <a:lnSpc>
                <a:spcPts val="1042"/>
              </a:lnSpc>
              <a:defRPr/>
            </a:pPr>
            <a:r>
              <a:rPr lang="en-US" sz="1200">
                <a:solidFill>
                  <a:srgbClr val="000000"/>
                </a:solidFill>
                <a:latin typeface="Poppins"/>
                <a:ea typeface="Poppins"/>
                <a:cs typeface="Poppins"/>
              </a:rPr>
              <a:t>Historical compliance records</a:t>
            </a:r>
            <a:endParaRPr lang="en-US" sz="1200">
              <a:latin typeface="Poppins"/>
              <a:cs typeface="Poppins"/>
            </a:endParaRPr>
          </a:p>
        </p:txBody>
      </p:sp>
      <p:sp>
        <p:nvSpPr>
          <p:cNvPr id="33" name="Online Image Placeholder 3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561375" y="637891"/>
            <a:ext cx="1559421" cy="279202"/>
          </a:xfrm>
          <a:prstGeom prst="roundRect">
            <a:avLst>
              <a:gd name="adj" fmla="val 19904"/>
            </a:avLst>
          </a:prstGeom>
          <a:solidFill>
            <a:srgbClr val="CCDDFF"/>
          </a:solidFill>
          <a:ln/>
        </p:spPr>
        <p:txBody>
          <a:bodyPr/>
          <a:lstStyle/>
          <a:p>
            <a:pPr>
              <a:defRPr/>
            </a:pPr>
            <a:endParaRPr lang="en-US" sz="1500"/>
          </a:p>
        </p:txBody>
      </p:sp>
      <p:sp>
        <p:nvSpPr>
          <p:cNvPr id="3" name="Text 1"/>
          <p:cNvSpPr/>
          <p:nvPr/>
        </p:nvSpPr>
        <p:spPr bwMode="auto">
          <a:xfrm>
            <a:off x="660593" y="687500"/>
            <a:ext cx="1360983"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12 · GUIDED SOLUTION</a:t>
            </a:r>
            <a:endParaRPr lang="en-US" sz="1050"/>
          </a:p>
        </p:txBody>
      </p:sp>
      <p:sp>
        <p:nvSpPr>
          <p:cNvPr id="4" name="Text 2"/>
          <p:cNvSpPr/>
          <p:nvPr/>
        </p:nvSpPr>
        <p:spPr bwMode="auto">
          <a:xfrm>
            <a:off x="661492" y="1141313"/>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Sample Answer</a:t>
            </a:r>
            <a:endParaRPr lang="en-US" sz="3250"/>
          </a:p>
        </p:txBody>
      </p:sp>
      <p:sp>
        <p:nvSpPr>
          <p:cNvPr id="5" name="Shape 3"/>
          <p:cNvSpPr/>
          <p:nvPr/>
        </p:nvSpPr>
        <p:spPr bwMode="auto">
          <a:xfrm>
            <a:off x="661492" y="1831677"/>
            <a:ext cx="2353668" cy="291902"/>
          </a:xfrm>
          <a:prstGeom prst="roundRect">
            <a:avLst>
              <a:gd name="adj" fmla="val 19038"/>
            </a:avLst>
          </a:prstGeom>
          <a:noFill/>
          <a:ln w="7620">
            <a:solidFill>
              <a:srgbClr val="003399"/>
            </a:solidFill>
            <a:prstDash val="solid"/>
          </a:ln>
        </p:spPr>
        <p:txBody>
          <a:bodyPr/>
          <a:lstStyle/>
          <a:p>
            <a:pPr>
              <a:defRPr/>
            </a:pPr>
            <a:endParaRPr lang="en-US" sz="1500"/>
          </a:p>
        </p:txBody>
      </p:sp>
      <p:sp>
        <p:nvSpPr>
          <p:cNvPr id="6" name="Text 4"/>
          <p:cNvSpPr/>
          <p:nvPr/>
        </p:nvSpPr>
        <p:spPr bwMode="auto">
          <a:xfrm>
            <a:off x="767060" y="1887637"/>
            <a:ext cx="2142530"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a:t>
            </a:r>
            <a:r>
              <a:rPr lang="en-US" sz="1050">
                <a:solidFill>
                  <a:srgbClr val="003399"/>
                </a:solidFill>
                <a:latin typeface="Poppins"/>
                <a:ea typeface="Poppins"/>
                <a:cs typeface="Poppins"/>
              </a:rPr>
              <a:t> Example: Energy Dashboard</a:t>
            </a:r>
            <a:endParaRPr lang="en-US" sz="1050"/>
          </a:p>
        </p:txBody>
      </p:sp>
      <p:sp>
        <p:nvSpPr>
          <p:cNvPr id="7" name="Shape 5"/>
          <p:cNvSpPr/>
          <p:nvPr/>
        </p:nvSpPr>
        <p:spPr bwMode="auto">
          <a:xfrm>
            <a:off x="542429" y="2253755"/>
            <a:ext cx="5470922" cy="3788271"/>
          </a:xfrm>
          <a:prstGeom prst="roundRect">
            <a:avLst>
              <a:gd name="adj" fmla="val 3144"/>
            </a:avLst>
          </a:prstGeom>
          <a:solidFill>
            <a:srgbClr val="00A86B"/>
          </a:solidFill>
          <a:ln/>
        </p:spPr>
        <p:txBody>
          <a:bodyPr/>
          <a:lstStyle/>
          <a:p>
            <a:pPr>
              <a:defRPr/>
            </a:pPr>
            <a:endParaRPr lang="en-US" sz="1500"/>
          </a:p>
        </p:txBody>
      </p:sp>
      <p:sp>
        <p:nvSpPr>
          <p:cNvPr id="8" name="Text 6"/>
          <p:cNvSpPr/>
          <p:nvPr/>
        </p:nvSpPr>
        <p:spPr bwMode="auto">
          <a:xfrm>
            <a:off x="707728" y="2369443"/>
            <a:ext cx="2236490"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Asset: Energy Dashboard</a:t>
            </a:r>
            <a:endParaRPr lang="en-US" sz="1650"/>
          </a:p>
        </p:txBody>
      </p:sp>
      <p:sp>
        <p:nvSpPr>
          <p:cNvPr id="9" name="Text 7"/>
          <p:cNvSpPr/>
          <p:nvPr/>
        </p:nvSpPr>
        <p:spPr bwMode="auto">
          <a:xfrm>
            <a:off x="707728" y="2743597"/>
            <a:ext cx="5140325" cy="1021159"/>
          </a:xfrm>
          <a:prstGeom prst="rect">
            <a:avLst/>
          </a:prstGeom>
          <a:noFill/>
          <a:ln/>
        </p:spPr>
        <p:txBody>
          <a:bodyPr wrap="square" lIns="0" tIns="0" rIns="0" bIns="0" rtlCol="0" anchor="t"/>
          <a:lstStyle/>
          <a:p>
            <a:pPr marL="285739" indent="-285739">
              <a:lnSpc>
                <a:spcPts val="1750"/>
              </a:lnSpc>
              <a:buSzPct val="100000"/>
              <a:buChar char="•"/>
              <a:defRPr/>
            </a:pPr>
            <a:r>
              <a:rPr lang="en-US" sz="1300">
                <a:solidFill>
                  <a:srgbClr val="000000"/>
                </a:solidFill>
                <a:latin typeface="Poppins"/>
                <a:ea typeface="Poppins"/>
                <a:cs typeface="Poppins"/>
              </a:rPr>
              <a:t>Top CIA Priority: Availability</a:t>
            </a:r>
            <a:endParaRPr lang="en-US" sz="1300"/>
          </a:p>
          <a:p>
            <a:pPr marL="285739" indent="-285739">
              <a:lnSpc>
                <a:spcPts val="1750"/>
              </a:lnSpc>
              <a:buSzPct val="100000"/>
              <a:buChar char="•"/>
              <a:defRPr/>
            </a:pPr>
            <a:r>
              <a:rPr lang="en-US" sz="1300">
                <a:solidFill>
                  <a:srgbClr val="000000"/>
                </a:solidFill>
                <a:latin typeface="Poppins"/>
                <a:ea typeface="Poppins"/>
                <a:cs typeface="Poppins"/>
              </a:rPr>
              <a:t>Reason: Downtime = loss of real-time building control</a:t>
            </a:r>
            <a:endParaRPr lang="en-US" sz="1300"/>
          </a:p>
          <a:p>
            <a:pPr marL="285739" indent="-285739">
              <a:lnSpc>
                <a:spcPts val="1750"/>
              </a:lnSpc>
              <a:buSzPct val="100000"/>
              <a:buChar char="•"/>
              <a:defRPr/>
            </a:pPr>
            <a:r>
              <a:rPr lang="en-US" sz="1300">
                <a:solidFill>
                  <a:srgbClr val="000000"/>
                </a:solidFill>
                <a:latin typeface="Poppins"/>
                <a:ea typeface="Poppins"/>
                <a:cs typeface="Poppins"/>
              </a:rPr>
              <a:t>Threat: DDoS attack or network outage</a:t>
            </a:r>
            <a:endParaRPr lang="en-US" sz="1300"/>
          </a:p>
          <a:p>
            <a:pPr marL="285739" indent="-285739">
              <a:lnSpc>
                <a:spcPts val="1750"/>
              </a:lnSpc>
              <a:buSzPct val="100000"/>
              <a:buChar char="•"/>
              <a:defRPr/>
            </a:pPr>
            <a:r>
              <a:rPr lang="en-US" sz="1300">
                <a:solidFill>
                  <a:srgbClr val="000000"/>
                </a:solidFill>
                <a:latin typeface="Poppins"/>
                <a:ea typeface="Poppins"/>
                <a:cs typeface="Poppins"/>
              </a:rPr>
              <a:t>Control: Redundant connectivity + failover system</a:t>
            </a:r>
            <a:endParaRPr lang="en-US" sz="1300"/>
          </a:p>
        </p:txBody>
      </p:sp>
      <p:sp>
        <p:nvSpPr>
          <p:cNvPr id="10" name="Text 8"/>
          <p:cNvSpPr/>
          <p:nvPr/>
        </p:nvSpPr>
        <p:spPr bwMode="auto">
          <a:xfrm>
            <a:off x="6304062" y="2369443"/>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Secondary Priorities</a:t>
            </a:r>
            <a:endParaRPr lang="en-US" sz="1650"/>
          </a:p>
        </p:txBody>
      </p:sp>
      <p:sp>
        <p:nvSpPr>
          <p:cNvPr id="11" name="Shape 9"/>
          <p:cNvSpPr/>
          <p:nvPr/>
        </p:nvSpPr>
        <p:spPr bwMode="auto">
          <a:xfrm>
            <a:off x="6304062" y="2758083"/>
            <a:ext cx="4656269" cy="974130"/>
          </a:xfrm>
          <a:prstGeom prst="roundRect">
            <a:avLst>
              <a:gd name="adj" fmla="val 9387"/>
            </a:avLst>
          </a:prstGeom>
          <a:solidFill>
            <a:srgbClr val="FFFFFF"/>
          </a:solidFill>
          <a:ln w="22860">
            <a:solidFill>
              <a:srgbClr val="B2C3E5"/>
            </a:solidFill>
            <a:prstDash val="solid"/>
          </a:ln>
        </p:spPr>
        <p:txBody>
          <a:bodyPr/>
          <a:lstStyle/>
          <a:p>
            <a:pPr>
              <a:defRPr/>
            </a:pPr>
            <a:endParaRPr lang="en-US" sz="1500"/>
          </a:p>
        </p:txBody>
      </p:sp>
      <p:sp>
        <p:nvSpPr>
          <p:cNvPr id="12" name="Shape 10"/>
          <p:cNvSpPr/>
          <p:nvPr/>
        </p:nvSpPr>
        <p:spPr bwMode="auto">
          <a:xfrm>
            <a:off x="6285012" y="2758083"/>
            <a:ext cx="76200" cy="974130"/>
          </a:xfrm>
          <a:prstGeom prst="roundRect">
            <a:avLst>
              <a:gd name="adj" fmla="val 91163"/>
            </a:avLst>
          </a:prstGeom>
          <a:solidFill>
            <a:srgbClr val="003399"/>
          </a:solidFill>
          <a:ln/>
        </p:spPr>
        <p:txBody>
          <a:bodyPr/>
          <a:lstStyle/>
          <a:p>
            <a:pPr>
              <a:defRPr/>
            </a:pPr>
            <a:endParaRPr lang="en-US" sz="1500"/>
          </a:p>
        </p:txBody>
      </p:sp>
      <p:sp>
        <p:nvSpPr>
          <p:cNvPr id="13" name="Text 11"/>
          <p:cNvSpPr/>
          <p:nvPr/>
        </p:nvSpPr>
        <p:spPr bwMode="auto">
          <a:xfrm>
            <a:off x="6545560" y="2942432"/>
            <a:ext cx="2183805"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Availability (Primary)</a:t>
            </a:r>
            <a:endParaRPr lang="en-US" sz="1650"/>
          </a:p>
        </p:txBody>
      </p:sp>
      <p:sp>
        <p:nvSpPr>
          <p:cNvPr id="14" name="Text 12"/>
          <p:cNvSpPr/>
          <p:nvPr/>
        </p:nvSpPr>
        <p:spPr bwMode="auto">
          <a:xfrm>
            <a:off x="6545560" y="3322936"/>
            <a:ext cx="4806950"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Redundant connectivity + failover</a:t>
            </a:r>
            <a:endParaRPr lang="en-US" sz="1300"/>
          </a:p>
        </p:txBody>
      </p:sp>
      <p:sp>
        <p:nvSpPr>
          <p:cNvPr id="15" name="Shape 13"/>
          <p:cNvSpPr/>
          <p:nvPr/>
        </p:nvSpPr>
        <p:spPr bwMode="auto">
          <a:xfrm>
            <a:off x="6304062" y="3847902"/>
            <a:ext cx="4656269" cy="974130"/>
          </a:xfrm>
          <a:prstGeom prst="roundRect">
            <a:avLst>
              <a:gd name="adj" fmla="val 9387"/>
            </a:avLst>
          </a:prstGeom>
          <a:solidFill>
            <a:srgbClr val="FFFFFF"/>
          </a:solidFill>
          <a:ln w="22860">
            <a:solidFill>
              <a:srgbClr val="B2C3E5"/>
            </a:solidFill>
            <a:prstDash val="solid"/>
          </a:ln>
        </p:spPr>
        <p:txBody>
          <a:bodyPr/>
          <a:lstStyle/>
          <a:p>
            <a:pPr>
              <a:defRPr/>
            </a:pPr>
            <a:endParaRPr lang="en-US" sz="1500"/>
          </a:p>
        </p:txBody>
      </p:sp>
      <p:sp>
        <p:nvSpPr>
          <p:cNvPr id="16" name="Shape 14"/>
          <p:cNvSpPr/>
          <p:nvPr/>
        </p:nvSpPr>
        <p:spPr bwMode="auto">
          <a:xfrm>
            <a:off x="6285012" y="3847902"/>
            <a:ext cx="76200" cy="974130"/>
          </a:xfrm>
          <a:prstGeom prst="roundRect">
            <a:avLst>
              <a:gd name="adj" fmla="val 91163"/>
            </a:avLst>
          </a:prstGeom>
          <a:solidFill>
            <a:srgbClr val="003399"/>
          </a:solidFill>
          <a:ln/>
        </p:spPr>
        <p:txBody>
          <a:bodyPr/>
          <a:lstStyle/>
          <a:p>
            <a:pPr>
              <a:defRPr/>
            </a:pPr>
            <a:endParaRPr lang="en-US" sz="1500"/>
          </a:p>
        </p:txBody>
      </p:sp>
      <p:sp>
        <p:nvSpPr>
          <p:cNvPr id="17" name="Text 15"/>
          <p:cNvSpPr/>
          <p:nvPr/>
        </p:nvSpPr>
        <p:spPr bwMode="auto">
          <a:xfrm>
            <a:off x="6545560" y="4032250"/>
            <a:ext cx="2181523"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Integrity (Secondary)</a:t>
            </a:r>
            <a:endParaRPr lang="en-US" sz="1650"/>
          </a:p>
        </p:txBody>
      </p:sp>
      <p:sp>
        <p:nvSpPr>
          <p:cNvPr id="18" name="Text 16"/>
          <p:cNvSpPr/>
          <p:nvPr/>
        </p:nvSpPr>
        <p:spPr bwMode="auto">
          <a:xfrm>
            <a:off x="6545560" y="4412755"/>
            <a:ext cx="4806950"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Data must reflect true consumption</a:t>
            </a:r>
            <a:endParaRPr lang="en-US" sz="1300"/>
          </a:p>
        </p:txBody>
      </p:sp>
      <p:sp>
        <p:nvSpPr>
          <p:cNvPr id="19" name="Shape 17"/>
          <p:cNvSpPr/>
          <p:nvPr/>
        </p:nvSpPr>
        <p:spPr bwMode="auto">
          <a:xfrm>
            <a:off x="6304062" y="4937720"/>
            <a:ext cx="4656269" cy="974130"/>
          </a:xfrm>
          <a:prstGeom prst="roundRect">
            <a:avLst>
              <a:gd name="adj" fmla="val 9387"/>
            </a:avLst>
          </a:prstGeom>
          <a:solidFill>
            <a:srgbClr val="FFFFFF"/>
          </a:solidFill>
          <a:ln w="22860">
            <a:solidFill>
              <a:srgbClr val="B2C3E5"/>
            </a:solidFill>
            <a:prstDash val="solid"/>
          </a:ln>
        </p:spPr>
        <p:txBody>
          <a:bodyPr/>
          <a:lstStyle/>
          <a:p>
            <a:pPr>
              <a:defRPr/>
            </a:pPr>
            <a:endParaRPr lang="en-US" sz="1500"/>
          </a:p>
        </p:txBody>
      </p:sp>
      <p:sp>
        <p:nvSpPr>
          <p:cNvPr id="20" name="Shape 18"/>
          <p:cNvSpPr/>
          <p:nvPr/>
        </p:nvSpPr>
        <p:spPr bwMode="auto">
          <a:xfrm>
            <a:off x="6285012" y="4937720"/>
            <a:ext cx="76200" cy="974130"/>
          </a:xfrm>
          <a:prstGeom prst="roundRect">
            <a:avLst>
              <a:gd name="adj" fmla="val 91163"/>
            </a:avLst>
          </a:prstGeom>
          <a:solidFill>
            <a:srgbClr val="003399"/>
          </a:solidFill>
          <a:ln/>
        </p:spPr>
        <p:txBody>
          <a:bodyPr/>
          <a:lstStyle/>
          <a:p>
            <a:pPr>
              <a:defRPr/>
            </a:pPr>
            <a:endParaRPr lang="en-US" sz="1500"/>
          </a:p>
        </p:txBody>
      </p:sp>
      <p:sp>
        <p:nvSpPr>
          <p:cNvPr id="21" name="Text 19"/>
          <p:cNvSpPr/>
          <p:nvPr/>
        </p:nvSpPr>
        <p:spPr bwMode="auto">
          <a:xfrm>
            <a:off x="6545561" y="5122068"/>
            <a:ext cx="2483644" cy="26481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 Confidentiality (Tertiary)</a:t>
            </a:r>
            <a:endParaRPr lang="en-US" sz="1650"/>
          </a:p>
        </p:txBody>
      </p:sp>
      <p:sp>
        <p:nvSpPr>
          <p:cNvPr id="22" name="Text 20"/>
          <p:cNvSpPr/>
          <p:nvPr/>
        </p:nvSpPr>
        <p:spPr bwMode="auto">
          <a:xfrm>
            <a:off x="6545560" y="5502573"/>
            <a:ext cx="4806950"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Restricted to authorised operators</a:t>
            </a:r>
            <a:endParaRPr lang="en-US" sz="1300"/>
          </a:p>
        </p:txBody>
      </p:sp>
      <p:sp>
        <p:nvSpPr>
          <p:cNvPr id="23" name="Online Image Placeholder 2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Image 0" descr="preencoded.png"/>
          <p:cNvPicPr>
            <a:picLocks noChangeAspect="1"/>
          </p:cNvPicPr>
          <p:nvPr/>
        </p:nvPicPr>
        <p:blipFill>
          <a:blip r:embed="rId3"/>
          <a:stretch/>
        </p:blipFill>
        <p:spPr bwMode="auto">
          <a:xfrm>
            <a:off x="7620000" y="0"/>
            <a:ext cx="4572000" cy="6858000"/>
          </a:xfrm>
          <a:prstGeom prst="rect">
            <a:avLst/>
          </a:prstGeom>
        </p:spPr>
      </p:pic>
      <p:sp>
        <p:nvSpPr>
          <p:cNvPr id="3" name="Shape 0"/>
          <p:cNvSpPr/>
          <p:nvPr/>
        </p:nvSpPr>
        <p:spPr bwMode="auto">
          <a:xfrm>
            <a:off x="661492" y="699195"/>
            <a:ext cx="3786188" cy="385961"/>
          </a:xfrm>
          <a:prstGeom prst="roundRect">
            <a:avLst>
              <a:gd name="adj" fmla="val 18512"/>
            </a:avLst>
          </a:prstGeom>
          <a:solidFill>
            <a:srgbClr val="CCDDFF"/>
          </a:solidFill>
          <a:ln/>
        </p:spPr>
        <p:txBody>
          <a:bodyPr/>
          <a:lstStyle/>
          <a:p>
            <a:pPr>
              <a:defRPr/>
            </a:pPr>
            <a:endParaRPr lang="en-US" sz="1500"/>
          </a:p>
        </p:txBody>
      </p:sp>
      <p:sp>
        <p:nvSpPr>
          <p:cNvPr id="4" name="Text 1"/>
          <p:cNvSpPr/>
          <p:nvPr/>
        </p:nvSpPr>
        <p:spPr bwMode="auto">
          <a:xfrm>
            <a:off x="788988" y="762894"/>
            <a:ext cx="3531195" cy="258564"/>
          </a:xfrm>
          <a:prstGeom prst="rect">
            <a:avLst/>
          </a:prstGeom>
          <a:noFill/>
          <a:ln/>
        </p:spPr>
        <p:txBody>
          <a:bodyPr wrap="none" lIns="0" tIns="0" rIns="0" bIns="0" rtlCol="0" anchor="t"/>
          <a:lstStyle/>
          <a:p>
            <a:pPr>
              <a:lnSpc>
                <a:spcPts val="2000"/>
              </a:lnSpc>
              <a:defRPr/>
            </a:pPr>
            <a:r>
              <a:rPr lang="en-US" sz="1350">
                <a:solidFill>
                  <a:srgbClr val="000000"/>
                </a:solidFill>
                <a:latin typeface="Poppins"/>
                <a:ea typeface="Poppins"/>
                <a:cs typeface="Poppins"/>
              </a:rPr>
              <a:t>MODULE 1 · CYBERSECURITY FUNDAMENTALS</a:t>
            </a:r>
            <a:endParaRPr lang="en-US" sz="1350"/>
          </a:p>
        </p:txBody>
      </p:sp>
      <p:sp>
        <p:nvSpPr>
          <p:cNvPr id="5" name="Text 2"/>
          <p:cNvSpPr/>
          <p:nvPr/>
        </p:nvSpPr>
        <p:spPr bwMode="auto">
          <a:xfrm>
            <a:off x="661492" y="1161654"/>
            <a:ext cx="5316240" cy="664468"/>
          </a:xfrm>
          <a:prstGeom prst="rect">
            <a:avLst/>
          </a:prstGeom>
          <a:noFill/>
          <a:ln/>
        </p:spPr>
        <p:txBody>
          <a:bodyPr wrap="none" lIns="0" tIns="0" rIns="0" bIns="0" rtlCol="0" anchor="t"/>
          <a:lstStyle/>
          <a:p>
            <a:pPr>
              <a:lnSpc>
                <a:spcPts val="5208"/>
              </a:lnSpc>
              <a:defRPr/>
            </a:pPr>
            <a:r>
              <a:rPr lang="en-US" sz="4150" b="1">
                <a:solidFill>
                  <a:srgbClr val="000000"/>
                </a:solidFill>
                <a:latin typeface="Titillium Web Bold"/>
                <a:ea typeface="Titillium Web Bold"/>
                <a:cs typeface="Titillium Web Bold"/>
              </a:rPr>
              <a:t>The CIA Triad</a:t>
            </a:r>
            <a:endParaRPr lang="en-US" sz="4150"/>
          </a:p>
        </p:txBody>
      </p:sp>
      <p:sp>
        <p:nvSpPr>
          <p:cNvPr id="6" name="Text 3"/>
          <p:cNvSpPr/>
          <p:nvPr/>
        </p:nvSpPr>
        <p:spPr bwMode="auto">
          <a:xfrm>
            <a:off x="661492" y="2113161"/>
            <a:ext cx="6297018" cy="323155"/>
          </a:xfrm>
          <a:prstGeom prst="rect">
            <a:avLst/>
          </a:prstGeom>
          <a:noFill/>
          <a:ln/>
        </p:spPr>
        <p:txBody>
          <a:bodyPr wrap="none" lIns="0" tIns="0" rIns="0" bIns="0" rtlCol="0" anchor="t"/>
          <a:lstStyle/>
          <a:p>
            <a:pPr>
              <a:lnSpc>
                <a:spcPts val="2542"/>
              </a:lnSpc>
              <a:defRPr/>
            </a:pPr>
            <a:r>
              <a:rPr lang="en-US" sz="1650" i="1">
                <a:solidFill>
                  <a:srgbClr val="000000"/>
                </a:solidFill>
                <a:latin typeface="Poppins"/>
                <a:ea typeface="Poppins"/>
                <a:cs typeface="Poppins"/>
              </a:rPr>
              <a:t>Protecting Sustainable Digital Systems</a:t>
            </a:r>
            <a:endParaRPr lang="en-US" sz="1650"/>
          </a:p>
        </p:txBody>
      </p:sp>
      <p:sp>
        <p:nvSpPr>
          <p:cNvPr id="7" name="Shape 4"/>
          <p:cNvSpPr/>
          <p:nvPr/>
        </p:nvSpPr>
        <p:spPr bwMode="auto">
          <a:xfrm>
            <a:off x="661492" y="2651621"/>
            <a:ext cx="3052862" cy="1550293"/>
          </a:xfrm>
          <a:prstGeom prst="roundRect">
            <a:avLst>
              <a:gd name="adj" fmla="val 5761"/>
            </a:avLst>
          </a:prstGeom>
          <a:solidFill>
            <a:srgbClr val="CCDDFF"/>
          </a:solidFill>
          <a:ln w="15240">
            <a:solidFill>
              <a:srgbClr val="B2C3E5"/>
            </a:solidFill>
            <a:prstDash val="solid"/>
          </a:ln>
        </p:spPr>
        <p:txBody>
          <a:bodyPr/>
          <a:lstStyle/>
          <a:p>
            <a:pPr>
              <a:defRPr/>
            </a:pPr>
            <a:endParaRPr lang="en-US" sz="1500"/>
          </a:p>
        </p:txBody>
      </p:sp>
      <p:sp>
        <p:nvSpPr>
          <p:cNvPr id="8" name="Text 5"/>
          <p:cNvSpPr/>
          <p:nvPr/>
        </p:nvSpPr>
        <p:spPr bwMode="auto">
          <a:xfrm>
            <a:off x="886817" y="2876947"/>
            <a:ext cx="2602210" cy="338534"/>
          </a:xfrm>
          <a:prstGeom prst="rect">
            <a:avLst/>
          </a:prstGeom>
          <a:noFill/>
          <a:ln/>
        </p:spPr>
        <p:txBody>
          <a:bodyPr wrap="none" lIns="0" tIns="0" rIns="0" bIns="0" rtlCol="0" anchor="t"/>
          <a:lstStyle/>
          <a:p>
            <a:pPr>
              <a:lnSpc>
                <a:spcPts val="2583"/>
              </a:lnSpc>
              <a:defRPr/>
            </a:pPr>
            <a:r>
              <a:rPr lang="en-US" sz="2100" b="1">
                <a:solidFill>
                  <a:srgbClr val="000000"/>
                </a:solidFill>
                <a:latin typeface="Titillium Web Bold"/>
                <a:ea typeface="Titillium Web Bold"/>
                <a:cs typeface="Titillium Web Bold"/>
              </a:rPr>
              <a:t>⚡ Energy Systems</a:t>
            </a:r>
            <a:endParaRPr lang="en-US" sz="2100"/>
          </a:p>
        </p:txBody>
      </p:sp>
      <p:sp>
        <p:nvSpPr>
          <p:cNvPr id="9" name="Text 6"/>
          <p:cNvSpPr/>
          <p:nvPr/>
        </p:nvSpPr>
        <p:spPr bwMode="auto">
          <a:xfrm>
            <a:off x="886817" y="3330278"/>
            <a:ext cx="2602210" cy="646311"/>
          </a:xfrm>
          <a:prstGeom prst="rect">
            <a:avLst/>
          </a:prstGeom>
          <a:noFill/>
          <a:ln/>
        </p:spPr>
        <p:txBody>
          <a:bodyPr wrap="square" lIns="0" tIns="0" rIns="0" bIns="0" rtlCol="0" anchor="t"/>
          <a:lstStyle/>
          <a:p>
            <a:pPr>
              <a:lnSpc>
                <a:spcPts val="2542"/>
              </a:lnSpc>
              <a:defRPr/>
            </a:pPr>
            <a:r>
              <a:rPr lang="en-US" sz="1650">
                <a:solidFill>
                  <a:srgbClr val="000000"/>
                </a:solidFill>
                <a:latin typeface="Poppins"/>
                <a:ea typeface="Poppins"/>
                <a:cs typeface="Poppins"/>
              </a:rPr>
              <a:t>Critical infrastructure &amp; smart grids</a:t>
            </a:r>
            <a:endParaRPr lang="en-US" sz="1650"/>
          </a:p>
        </p:txBody>
      </p:sp>
      <p:sp>
        <p:nvSpPr>
          <p:cNvPr id="10" name="Shape 7"/>
          <p:cNvSpPr/>
          <p:nvPr/>
        </p:nvSpPr>
        <p:spPr bwMode="auto">
          <a:xfrm>
            <a:off x="3905647" y="2651621"/>
            <a:ext cx="3052862" cy="1550293"/>
          </a:xfrm>
          <a:prstGeom prst="roundRect">
            <a:avLst>
              <a:gd name="adj" fmla="val 5761"/>
            </a:avLst>
          </a:prstGeom>
          <a:solidFill>
            <a:srgbClr val="CCDDFF"/>
          </a:solidFill>
          <a:ln w="15240">
            <a:solidFill>
              <a:srgbClr val="B2C3E5"/>
            </a:solidFill>
            <a:prstDash val="solid"/>
          </a:ln>
        </p:spPr>
        <p:txBody>
          <a:bodyPr/>
          <a:lstStyle/>
          <a:p>
            <a:pPr>
              <a:defRPr/>
            </a:pPr>
            <a:endParaRPr lang="en-US" sz="1500"/>
          </a:p>
        </p:txBody>
      </p:sp>
      <p:sp>
        <p:nvSpPr>
          <p:cNvPr id="11" name="Text 8"/>
          <p:cNvSpPr/>
          <p:nvPr/>
        </p:nvSpPr>
        <p:spPr bwMode="auto">
          <a:xfrm>
            <a:off x="4130973" y="2876947"/>
            <a:ext cx="2602210" cy="338534"/>
          </a:xfrm>
          <a:prstGeom prst="rect">
            <a:avLst/>
          </a:prstGeom>
          <a:noFill/>
          <a:ln/>
        </p:spPr>
        <p:txBody>
          <a:bodyPr wrap="none" lIns="0" tIns="0" rIns="0" bIns="0" rtlCol="0" anchor="t"/>
          <a:lstStyle/>
          <a:p>
            <a:pPr>
              <a:lnSpc>
                <a:spcPts val="2583"/>
              </a:lnSpc>
              <a:defRPr/>
            </a:pPr>
            <a:r>
              <a:rPr lang="en-US" sz="2100" b="1">
                <a:solidFill>
                  <a:srgbClr val="000000"/>
                </a:solidFill>
                <a:latin typeface="Titillium Web Bold"/>
                <a:ea typeface="Titillium Web Bold"/>
                <a:cs typeface="Titillium Web Bold"/>
              </a:rPr>
              <a:t>🌐 IoT &amp; OT</a:t>
            </a:r>
            <a:endParaRPr lang="en-US" sz="2100"/>
          </a:p>
        </p:txBody>
      </p:sp>
      <p:sp>
        <p:nvSpPr>
          <p:cNvPr id="12" name="Text 9"/>
          <p:cNvSpPr/>
          <p:nvPr/>
        </p:nvSpPr>
        <p:spPr bwMode="auto">
          <a:xfrm>
            <a:off x="4130973" y="3330278"/>
            <a:ext cx="2602210" cy="646311"/>
          </a:xfrm>
          <a:prstGeom prst="rect">
            <a:avLst/>
          </a:prstGeom>
          <a:noFill/>
          <a:ln/>
        </p:spPr>
        <p:txBody>
          <a:bodyPr wrap="square" lIns="0" tIns="0" rIns="0" bIns="0" rtlCol="0" anchor="t"/>
          <a:lstStyle/>
          <a:p>
            <a:pPr>
              <a:lnSpc>
                <a:spcPts val="2542"/>
              </a:lnSpc>
              <a:defRPr/>
            </a:pPr>
            <a:r>
              <a:rPr lang="en-US" sz="1650">
                <a:solidFill>
                  <a:srgbClr val="000000"/>
                </a:solidFill>
                <a:latin typeface="Poppins"/>
                <a:ea typeface="Poppins"/>
                <a:cs typeface="Poppins"/>
              </a:rPr>
              <a:t>Sensors, actuators &amp; control systems</a:t>
            </a:r>
            <a:endParaRPr lang="en-US" sz="1650"/>
          </a:p>
        </p:txBody>
      </p:sp>
      <p:sp>
        <p:nvSpPr>
          <p:cNvPr id="13" name="Shape 10"/>
          <p:cNvSpPr/>
          <p:nvPr/>
        </p:nvSpPr>
        <p:spPr bwMode="auto">
          <a:xfrm>
            <a:off x="661492" y="4393208"/>
            <a:ext cx="6297018" cy="1227138"/>
          </a:xfrm>
          <a:prstGeom prst="roundRect">
            <a:avLst>
              <a:gd name="adj" fmla="val 7278"/>
            </a:avLst>
          </a:prstGeom>
          <a:solidFill>
            <a:srgbClr val="CCDDFF"/>
          </a:solidFill>
          <a:ln w="15240">
            <a:solidFill>
              <a:srgbClr val="B2C3E5"/>
            </a:solidFill>
            <a:prstDash val="solid"/>
          </a:ln>
        </p:spPr>
        <p:txBody>
          <a:bodyPr/>
          <a:lstStyle/>
          <a:p>
            <a:pPr>
              <a:defRPr/>
            </a:pPr>
            <a:endParaRPr lang="en-US" sz="1500"/>
          </a:p>
        </p:txBody>
      </p:sp>
      <p:sp>
        <p:nvSpPr>
          <p:cNvPr id="14" name="Text 11"/>
          <p:cNvSpPr/>
          <p:nvPr/>
        </p:nvSpPr>
        <p:spPr bwMode="auto">
          <a:xfrm>
            <a:off x="886817" y="4618534"/>
            <a:ext cx="2658070" cy="338534"/>
          </a:xfrm>
          <a:prstGeom prst="rect">
            <a:avLst/>
          </a:prstGeom>
          <a:noFill/>
          <a:ln/>
        </p:spPr>
        <p:txBody>
          <a:bodyPr wrap="none" lIns="0" tIns="0" rIns="0" bIns="0" rtlCol="0" anchor="t"/>
          <a:lstStyle/>
          <a:p>
            <a:pPr>
              <a:lnSpc>
                <a:spcPts val="2583"/>
              </a:lnSpc>
              <a:defRPr/>
            </a:pPr>
            <a:r>
              <a:rPr lang="en-US" sz="2100" b="1">
                <a:solidFill>
                  <a:srgbClr val="000000"/>
                </a:solidFill>
                <a:latin typeface="Titillium Web Bold"/>
                <a:ea typeface="Titillium Web Bold"/>
                <a:cs typeface="Titillium Web Bold"/>
              </a:rPr>
              <a:t>🌿 ESG Platforms</a:t>
            </a:r>
            <a:endParaRPr lang="en-US" sz="2100"/>
          </a:p>
        </p:txBody>
      </p:sp>
      <p:sp>
        <p:nvSpPr>
          <p:cNvPr id="15" name="Text 12"/>
          <p:cNvSpPr/>
          <p:nvPr/>
        </p:nvSpPr>
        <p:spPr bwMode="auto">
          <a:xfrm>
            <a:off x="886817" y="5071865"/>
            <a:ext cx="5846366" cy="323155"/>
          </a:xfrm>
          <a:prstGeom prst="rect">
            <a:avLst/>
          </a:prstGeom>
          <a:noFill/>
          <a:ln/>
        </p:spPr>
        <p:txBody>
          <a:bodyPr wrap="none" lIns="0" tIns="0" rIns="0" bIns="0" rtlCol="0" anchor="t"/>
          <a:lstStyle/>
          <a:p>
            <a:pPr>
              <a:lnSpc>
                <a:spcPts val="2542"/>
              </a:lnSpc>
              <a:defRPr/>
            </a:pPr>
            <a:r>
              <a:rPr lang="en-US" sz="1650">
                <a:solidFill>
                  <a:srgbClr val="000000"/>
                </a:solidFill>
                <a:latin typeface="Poppins"/>
                <a:ea typeface="Poppins"/>
                <a:cs typeface="Poppins"/>
              </a:rPr>
              <a:t>Environmental &amp; governance data</a:t>
            </a:r>
            <a:endParaRPr lang="en-US" sz="1650"/>
          </a:p>
        </p:txBody>
      </p:sp>
      <p:sp>
        <p:nvSpPr>
          <p:cNvPr id="16" name="Text 13"/>
          <p:cNvSpPr/>
          <p:nvPr/>
        </p:nvSpPr>
        <p:spPr bwMode="auto">
          <a:xfrm>
            <a:off x="661492" y="5835650"/>
            <a:ext cx="6297018" cy="323155"/>
          </a:xfrm>
          <a:prstGeom prst="rect">
            <a:avLst/>
          </a:prstGeom>
          <a:noFill/>
          <a:ln/>
        </p:spPr>
        <p:txBody>
          <a:bodyPr wrap="none" lIns="0" tIns="0" rIns="0" bIns="0" rtlCol="0" anchor="t"/>
          <a:lstStyle/>
          <a:p>
            <a:pPr>
              <a:lnSpc>
                <a:spcPts val="2542"/>
              </a:lnSpc>
              <a:defRPr/>
            </a:pPr>
            <a:r>
              <a:rPr lang="en-US" sz="1650">
                <a:solidFill>
                  <a:srgbClr val="000000"/>
                </a:solidFill>
                <a:latin typeface="Poppins"/>
                <a:ea typeface="Poppins"/>
                <a:cs typeface="Poppins"/>
              </a:rPr>
              <a:t>30-minute training · EQF Level 6 · CC BY 4.0</a:t>
            </a:r>
            <a:endParaRPr lang="en-US" sz="1650"/>
          </a:p>
        </p:txBody>
      </p:sp>
      <p:sp>
        <p:nvSpPr>
          <p:cNvPr id="17" name="Online Image Placeholder 16"/>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739360" y="942566"/>
            <a:ext cx="1138436" cy="444103"/>
          </a:xfrm>
          <a:prstGeom prst="roundRect">
            <a:avLst>
              <a:gd name="adj" fmla="val 17876"/>
            </a:avLst>
          </a:prstGeom>
          <a:solidFill>
            <a:srgbClr val="CCDDFF"/>
          </a:solidFill>
          <a:ln/>
        </p:spPr>
        <p:txBody>
          <a:bodyPr/>
          <a:lstStyle/>
          <a:p>
            <a:pPr>
              <a:defRPr/>
            </a:pPr>
            <a:endParaRPr lang="en-US" sz="1500"/>
          </a:p>
        </p:txBody>
      </p:sp>
      <p:sp>
        <p:nvSpPr>
          <p:cNvPr id="3" name="Text 1"/>
          <p:cNvSpPr/>
          <p:nvPr/>
        </p:nvSpPr>
        <p:spPr bwMode="auto">
          <a:xfrm>
            <a:off x="881043" y="1013408"/>
            <a:ext cx="855068" cy="302419"/>
          </a:xfrm>
          <a:prstGeom prst="rect">
            <a:avLst/>
          </a:prstGeom>
          <a:noFill/>
          <a:ln/>
        </p:spPr>
        <p:txBody>
          <a:bodyPr wrap="none" lIns="0" tIns="0" rIns="0" bIns="0" rtlCol="0" anchor="t"/>
          <a:lstStyle/>
          <a:p>
            <a:pPr>
              <a:lnSpc>
                <a:spcPts val="2375"/>
              </a:lnSpc>
              <a:defRPr/>
            </a:pPr>
            <a:r>
              <a:rPr lang="en-US" sz="1450">
                <a:solidFill>
                  <a:srgbClr val="000000"/>
                </a:solidFill>
                <a:latin typeface="Poppins"/>
                <a:ea typeface="Poppins"/>
                <a:cs typeface="Poppins"/>
              </a:rPr>
              <a:t>SECURITY</a:t>
            </a:r>
            <a:endParaRPr lang="en-US" sz="1450"/>
          </a:p>
        </p:txBody>
      </p:sp>
      <p:sp>
        <p:nvSpPr>
          <p:cNvPr id="4" name="Text 2"/>
          <p:cNvSpPr/>
          <p:nvPr/>
        </p:nvSpPr>
        <p:spPr bwMode="auto">
          <a:xfrm>
            <a:off x="711550" y="1392132"/>
            <a:ext cx="6814344" cy="738287"/>
          </a:xfrm>
          <a:prstGeom prst="rect">
            <a:avLst/>
          </a:prstGeom>
          <a:noFill/>
          <a:ln/>
        </p:spPr>
        <p:txBody>
          <a:bodyPr wrap="none" lIns="0" tIns="0" rIns="0" bIns="0" rtlCol="0" anchor="t"/>
          <a:lstStyle/>
          <a:p>
            <a:pPr>
              <a:lnSpc>
                <a:spcPts val="5791"/>
              </a:lnSpc>
              <a:defRPr/>
            </a:pPr>
            <a:r>
              <a:rPr lang="en-US" sz="4650" b="1">
                <a:solidFill>
                  <a:srgbClr val="000000"/>
                </a:solidFill>
                <a:latin typeface="Titillium Web Bold"/>
                <a:ea typeface="Titillium Web Bold"/>
                <a:cs typeface="Titillium Web Bold"/>
              </a:rPr>
              <a:t>is the CIA model outdated?</a:t>
            </a:r>
            <a:endParaRPr lang="en-US" sz="4650"/>
          </a:p>
        </p:txBody>
      </p:sp>
      <p:sp>
        <p:nvSpPr>
          <p:cNvPr id="5" name="Text 3"/>
          <p:cNvSpPr/>
          <p:nvPr/>
        </p:nvSpPr>
        <p:spPr bwMode="auto">
          <a:xfrm>
            <a:off x="1015901" y="2661643"/>
            <a:ext cx="4333974" cy="755848"/>
          </a:xfrm>
          <a:prstGeom prst="rect">
            <a:avLst/>
          </a:prstGeom>
          <a:noFill/>
          <a:ln/>
        </p:spPr>
        <p:txBody>
          <a:bodyPr wrap="square" lIns="0" tIns="0" rIns="0" bIns="0" rtlCol="0" anchor="t"/>
          <a:lstStyle/>
          <a:p>
            <a:pPr>
              <a:lnSpc>
                <a:spcPts val="2958"/>
              </a:lnSpc>
              <a:defRPr/>
            </a:pPr>
            <a:r>
              <a:rPr lang="en-US" sz="1850" i="1">
                <a:solidFill>
                  <a:srgbClr val="000000"/>
                </a:solidFill>
                <a:latin typeface="Poppins"/>
                <a:ea typeface="Poppins"/>
                <a:cs typeface="Poppins"/>
              </a:rPr>
              <a:t>Safety</a:t>
            </a:r>
            <a:r>
              <a:rPr lang="en-US" sz="1850">
                <a:solidFill>
                  <a:srgbClr val="000000"/>
                </a:solidFill>
                <a:latin typeface="Poppins"/>
                <a:ea typeface="Poppins"/>
                <a:cs typeface="Poppins"/>
              </a:rPr>
              <a:t> is considered an integral part of the control</a:t>
            </a:r>
            <a:endParaRPr lang="en-US" sz="1850"/>
          </a:p>
        </p:txBody>
      </p:sp>
      <p:sp>
        <p:nvSpPr>
          <p:cNvPr id="6" name="Shape 4"/>
          <p:cNvSpPr/>
          <p:nvPr/>
        </p:nvSpPr>
        <p:spPr bwMode="auto">
          <a:xfrm>
            <a:off x="661492" y="2661643"/>
            <a:ext cx="31750" cy="755848"/>
          </a:xfrm>
          <a:prstGeom prst="rect">
            <a:avLst/>
          </a:prstGeom>
          <a:solidFill>
            <a:srgbClr val="003399"/>
          </a:solidFill>
          <a:ln/>
        </p:spPr>
        <p:txBody>
          <a:bodyPr/>
          <a:lstStyle/>
          <a:p>
            <a:pPr>
              <a:defRPr/>
            </a:pPr>
            <a:endParaRPr lang="en-US" sz="1500"/>
          </a:p>
        </p:txBody>
      </p:sp>
      <p:sp>
        <p:nvSpPr>
          <p:cNvPr id="7" name="Text 5"/>
          <p:cNvSpPr/>
          <p:nvPr/>
        </p:nvSpPr>
        <p:spPr bwMode="auto">
          <a:xfrm>
            <a:off x="661492" y="3683298"/>
            <a:ext cx="4688383" cy="377924"/>
          </a:xfrm>
          <a:prstGeom prst="rect">
            <a:avLst/>
          </a:prstGeom>
          <a:noFill/>
          <a:ln/>
        </p:spPr>
        <p:txBody>
          <a:bodyPr wrap="none" lIns="0" tIns="0" rIns="0" bIns="0" rtlCol="0" anchor="t"/>
          <a:lstStyle/>
          <a:p>
            <a:pPr>
              <a:lnSpc>
                <a:spcPts val="2958"/>
              </a:lnSpc>
              <a:defRPr/>
            </a:pPr>
            <a:r>
              <a:rPr lang="en-US" sz="1850">
                <a:solidFill>
                  <a:srgbClr val="000000"/>
                </a:solidFill>
                <a:latin typeface="Poppins"/>
                <a:ea typeface="Poppins"/>
                <a:cs typeface="Poppins"/>
              </a:rPr>
              <a:t>People are part of the security problem</a:t>
            </a:r>
            <a:endParaRPr lang="en-US" sz="1850"/>
          </a:p>
        </p:txBody>
      </p:sp>
      <p:pic>
        <p:nvPicPr>
          <p:cNvPr id="8" name="Image 0" descr="preencoded.png"/>
          <p:cNvPicPr>
            <a:picLocks noChangeAspect="1"/>
          </p:cNvPicPr>
          <p:nvPr/>
        </p:nvPicPr>
        <p:blipFill>
          <a:blip r:embed="rId3"/>
          <a:stretch/>
        </p:blipFill>
        <p:spPr bwMode="auto">
          <a:xfrm>
            <a:off x="5932686" y="2661642"/>
            <a:ext cx="5604073" cy="3165872"/>
          </a:xfrm>
          <a:prstGeom prst="rect">
            <a:avLst/>
          </a:prstGeom>
        </p:spPr>
      </p:pic>
      <p:sp>
        <p:nvSpPr>
          <p:cNvPr id="9" name="Online Image Placeholder 8"/>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61492" y="1049040"/>
            <a:ext cx="1452265" cy="456803"/>
          </a:xfrm>
          <a:prstGeom prst="roundRect">
            <a:avLst>
              <a:gd name="adj" fmla="val 17379"/>
            </a:avLst>
          </a:prstGeom>
          <a:noFill/>
          <a:ln w="7620">
            <a:solidFill>
              <a:srgbClr val="003399"/>
            </a:solidFill>
            <a:prstDash val="solid"/>
          </a:ln>
        </p:spPr>
        <p:txBody>
          <a:bodyPr/>
          <a:lstStyle/>
          <a:p>
            <a:pPr>
              <a:defRPr/>
            </a:pPr>
            <a:endParaRPr lang="en-US" sz="1500"/>
          </a:p>
        </p:txBody>
      </p:sp>
      <p:sp>
        <p:nvSpPr>
          <p:cNvPr id="3" name="Text 1"/>
          <p:cNvSpPr/>
          <p:nvPr/>
        </p:nvSpPr>
        <p:spPr bwMode="auto">
          <a:xfrm>
            <a:off x="809526" y="1126232"/>
            <a:ext cx="1156196" cy="302419"/>
          </a:xfrm>
          <a:prstGeom prst="rect">
            <a:avLst/>
          </a:prstGeom>
          <a:noFill/>
          <a:ln/>
        </p:spPr>
        <p:txBody>
          <a:bodyPr wrap="none" lIns="0" tIns="0" rIns="0" bIns="0" rtlCol="0" anchor="t"/>
          <a:lstStyle/>
          <a:p>
            <a:pPr>
              <a:lnSpc>
                <a:spcPts val="2375"/>
              </a:lnSpc>
              <a:defRPr/>
            </a:pPr>
            <a:r>
              <a:rPr lang="en-US" sz="1450">
                <a:solidFill>
                  <a:srgbClr val="003399"/>
                </a:solidFill>
                <a:latin typeface="Poppins"/>
                <a:ea typeface="Poppins"/>
                <a:cs typeface="Poppins"/>
              </a:rPr>
              <a:t>OT SECURITY</a:t>
            </a:r>
            <a:endParaRPr lang="en-US" sz="1450"/>
          </a:p>
        </p:txBody>
      </p:sp>
      <p:sp>
        <p:nvSpPr>
          <p:cNvPr id="4" name="Shape 2"/>
          <p:cNvSpPr/>
          <p:nvPr/>
        </p:nvSpPr>
        <p:spPr bwMode="auto">
          <a:xfrm>
            <a:off x="2231827" y="1055390"/>
            <a:ext cx="748903" cy="444103"/>
          </a:xfrm>
          <a:prstGeom prst="roundRect">
            <a:avLst>
              <a:gd name="adj" fmla="val 17876"/>
            </a:avLst>
          </a:prstGeom>
          <a:solidFill>
            <a:srgbClr val="CCDDFF"/>
          </a:solidFill>
          <a:ln/>
        </p:spPr>
        <p:txBody>
          <a:bodyPr/>
          <a:lstStyle/>
          <a:p>
            <a:pPr>
              <a:defRPr/>
            </a:pPr>
            <a:endParaRPr lang="en-US" sz="1500"/>
          </a:p>
        </p:txBody>
      </p:sp>
      <p:sp>
        <p:nvSpPr>
          <p:cNvPr id="5" name="Text 3"/>
          <p:cNvSpPr/>
          <p:nvPr/>
        </p:nvSpPr>
        <p:spPr bwMode="auto">
          <a:xfrm>
            <a:off x="2373511" y="1126232"/>
            <a:ext cx="465534" cy="302419"/>
          </a:xfrm>
          <a:prstGeom prst="rect">
            <a:avLst/>
          </a:prstGeom>
          <a:noFill/>
          <a:ln/>
        </p:spPr>
        <p:txBody>
          <a:bodyPr wrap="none" lIns="0" tIns="0" rIns="0" bIns="0" rtlCol="0" anchor="t"/>
          <a:lstStyle/>
          <a:p>
            <a:pPr>
              <a:lnSpc>
                <a:spcPts val="2375"/>
              </a:lnSpc>
              <a:defRPr/>
            </a:pPr>
            <a:r>
              <a:rPr lang="en-US" sz="1450">
                <a:solidFill>
                  <a:srgbClr val="000000"/>
                </a:solidFill>
                <a:latin typeface="Poppins"/>
                <a:ea typeface="Poppins"/>
                <a:cs typeface="Poppins"/>
              </a:rPr>
              <a:t>CAIC</a:t>
            </a:r>
            <a:endParaRPr lang="en-US" sz="1450"/>
          </a:p>
        </p:txBody>
      </p:sp>
      <p:sp>
        <p:nvSpPr>
          <p:cNvPr id="6" name="Text 4"/>
          <p:cNvSpPr/>
          <p:nvPr/>
        </p:nvSpPr>
        <p:spPr bwMode="auto">
          <a:xfrm>
            <a:off x="661492" y="1600299"/>
            <a:ext cx="6814344" cy="738287"/>
          </a:xfrm>
          <a:prstGeom prst="rect">
            <a:avLst/>
          </a:prstGeom>
          <a:noFill/>
          <a:ln/>
        </p:spPr>
        <p:txBody>
          <a:bodyPr wrap="none" lIns="0" tIns="0" rIns="0" bIns="0" rtlCol="0" anchor="t"/>
          <a:lstStyle/>
          <a:p>
            <a:pPr>
              <a:lnSpc>
                <a:spcPts val="5791"/>
              </a:lnSpc>
              <a:defRPr/>
            </a:pPr>
            <a:r>
              <a:rPr lang="en-US" sz="4650" b="1">
                <a:solidFill>
                  <a:srgbClr val="000000"/>
                </a:solidFill>
                <a:latin typeface="Titillium Web Bold"/>
                <a:ea typeface="Titillium Web Bold"/>
                <a:cs typeface="Titillium Web Bold"/>
              </a:rPr>
              <a:t>is the CIA model outdated?</a:t>
            </a:r>
            <a:endParaRPr lang="en-US" sz="4650"/>
          </a:p>
        </p:txBody>
      </p:sp>
      <p:sp>
        <p:nvSpPr>
          <p:cNvPr id="7" name="Text 5"/>
          <p:cNvSpPr/>
          <p:nvPr/>
        </p:nvSpPr>
        <p:spPr bwMode="auto">
          <a:xfrm>
            <a:off x="661492" y="2905621"/>
            <a:ext cx="5718473" cy="1511697"/>
          </a:xfrm>
          <a:prstGeom prst="rect">
            <a:avLst/>
          </a:prstGeom>
          <a:noFill/>
          <a:ln/>
        </p:spPr>
        <p:txBody>
          <a:bodyPr wrap="square" lIns="0" tIns="0" rIns="0" bIns="0" rtlCol="0" anchor="t"/>
          <a:lstStyle/>
          <a:p>
            <a:pPr>
              <a:lnSpc>
                <a:spcPts val="2958"/>
              </a:lnSpc>
              <a:defRPr/>
            </a:pPr>
            <a:r>
              <a:rPr lang="en-US" sz="1850">
                <a:solidFill>
                  <a:srgbClr val="000000"/>
                </a:solidFill>
                <a:latin typeface="Poppins"/>
                <a:ea typeface="Poppins"/>
                <a:cs typeface="Poppins"/>
              </a:rPr>
              <a:t>For example, in OT Security, the model corrects priorities (AIC) and also adds Control as a top priority. In the </a:t>
            </a:r>
            <a:r>
              <a:rPr lang="en-US" sz="1850" b="1">
                <a:solidFill>
                  <a:srgbClr val="000000"/>
                </a:solidFill>
                <a:latin typeface="Poppins"/>
                <a:ea typeface="Poppins"/>
                <a:cs typeface="Poppins"/>
              </a:rPr>
              <a:t>CAIC</a:t>
            </a:r>
            <a:r>
              <a:rPr lang="en-US" sz="1850">
                <a:solidFill>
                  <a:srgbClr val="000000"/>
                </a:solidFill>
                <a:latin typeface="Poppins"/>
                <a:ea typeface="Poppins"/>
                <a:cs typeface="Poppins"/>
              </a:rPr>
              <a:t> stack, security is considered an integral part of control.</a:t>
            </a:r>
            <a:endParaRPr lang="en-US" sz="1850"/>
          </a:p>
        </p:txBody>
      </p:sp>
      <p:pic>
        <p:nvPicPr>
          <p:cNvPr id="8" name="Image 0" descr="preencoded.png"/>
          <p:cNvPicPr>
            <a:picLocks noChangeAspect="1"/>
          </p:cNvPicPr>
          <p:nvPr/>
        </p:nvPicPr>
        <p:blipFill>
          <a:blip r:embed="rId3"/>
          <a:stretch/>
        </p:blipFill>
        <p:spPr bwMode="auto">
          <a:xfrm>
            <a:off x="6451543" y="2737325"/>
            <a:ext cx="4965987" cy="2805729"/>
          </a:xfrm>
          <a:prstGeom prst="rect">
            <a:avLst/>
          </a:prstGeom>
        </p:spPr>
      </p:pic>
      <p:sp>
        <p:nvSpPr>
          <p:cNvPr id="9" name="Online Image Placeholder 8"/>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584994" y="613510"/>
            <a:ext cx="1013670" cy="229306"/>
          </a:xfrm>
          <a:prstGeom prst="roundRect">
            <a:avLst>
              <a:gd name="adj" fmla="val 20915"/>
            </a:avLst>
          </a:prstGeom>
          <a:solidFill>
            <a:srgbClr val="CCDDFF"/>
          </a:solidFill>
          <a:ln/>
        </p:spPr>
        <p:txBody>
          <a:bodyPr/>
          <a:lstStyle/>
          <a:p>
            <a:pPr>
              <a:defRPr/>
            </a:pPr>
            <a:endParaRPr lang="en-US" sz="1500"/>
          </a:p>
        </p:txBody>
      </p:sp>
      <p:sp>
        <p:nvSpPr>
          <p:cNvPr id="3" name="Text 1"/>
          <p:cNvSpPr/>
          <p:nvPr/>
        </p:nvSpPr>
        <p:spPr bwMode="auto">
          <a:xfrm>
            <a:off x="666453" y="643066"/>
            <a:ext cx="706140" cy="136823"/>
          </a:xfrm>
          <a:prstGeom prst="rect">
            <a:avLst/>
          </a:prstGeom>
          <a:noFill/>
          <a:ln/>
        </p:spPr>
        <p:txBody>
          <a:bodyPr wrap="none" lIns="0" tIns="0" rIns="0" bIns="0" rtlCol="0" anchor="t"/>
          <a:lstStyle/>
          <a:p>
            <a:pPr>
              <a:lnSpc>
                <a:spcPts val="1042"/>
              </a:lnSpc>
              <a:defRPr/>
            </a:pPr>
            <a:r>
              <a:rPr lang="en-US" sz="1000">
                <a:solidFill>
                  <a:srgbClr val="000000"/>
                </a:solidFill>
                <a:latin typeface="Poppins"/>
                <a:ea typeface="Poppins"/>
                <a:cs typeface="Poppins"/>
              </a:rPr>
              <a:t>13 · SUMMARY</a:t>
            </a:r>
            <a:endParaRPr lang="en-US" sz="1000">
              <a:latin typeface="Poppins"/>
              <a:cs typeface="Poppins"/>
            </a:endParaRPr>
          </a:p>
        </p:txBody>
      </p:sp>
      <p:sp>
        <p:nvSpPr>
          <p:cNvPr id="4" name="Text 2"/>
          <p:cNvSpPr/>
          <p:nvPr/>
        </p:nvSpPr>
        <p:spPr bwMode="auto">
          <a:xfrm>
            <a:off x="584994" y="823912"/>
            <a:ext cx="3395167" cy="424358"/>
          </a:xfrm>
          <a:prstGeom prst="rect">
            <a:avLst/>
          </a:prstGeom>
          <a:noFill/>
          <a:ln/>
        </p:spPr>
        <p:txBody>
          <a:bodyPr wrap="none" lIns="0" tIns="0" rIns="0" bIns="0" rtlCol="0" anchor="t"/>
          <a:lstStyle/>
          <a:p>
            <a:pPr>
              <a:lnSpc>
                <a:spcPts val="3333"/>
              </a:lnSpc>
              <a:defRPr/>
            </a:pPr>
            <a:r>
              <a:rPr lang="en-US" sz="2650" b="1">
                <a:solidFill>
                  <a:srgbClr val="000000"/>
                </a:solidFill>
                <a:latin typeface="Titillium Web Bold"/>
                <a:ea typeface="Titillium Web Bold"/>
                <a:cs typeface="Titillium Web Bold"/>
              </a:rPr>
              <a:t>Key Takeaways</a:t>
            </a:r>
            <a:endParaRPr lang="en-US" sz="2650"/>
          </a:p>
        </p:txBody>
      </p:sp>
      <p:sp>
        <p:nvSpPr>
          <p:cNvPr id="5" name="Shape 3"/>
          <p:cNvSpPr/>
          <p:nvPr/>
        </p:nvSpPr>
        <p:spPr bwMode="auto">
          <a:xfrm>
            <a:off x="487264" y="1409845"/>
            <a:ext cx="5585367" cy="4668567"/>
          </a:xfrm>
          <a:prstGeom prst="roundRect">
            <a:avLst>
              <a:gd name="adj" fmla="val 1983"/>
            </a:avLst>
          </a:prstGeom>
          <a:solidFill>
            <a:srgbClr val="00A86B"/>
          </a:solidFill>
          <a:ln/>
        </p:spPr>
        <p:txBody>
          <a:bodyPr/>
          <a:lstStyle/>
          <a:p>
            <a:pPr>
              <a:defRPr/>
            </a:pPr>
            <a:endParaRPr lang="en-US" sz="1500"/>
          </a:p>
        </p:txBody>
      </p:sp>
      <p:sp>
        <p:nvSpPr>
          <p:cNvPr id="6" name="Text 4"/>
          <p:cNvSpPr/>
          <p:nvPr/>
        </p:nvSpPr>
        <p:spPr bwMode="auto">
          <a:xfrm>
            <a:off x="589622" y="1498955"/>
            <a:ext cx="1697533" cy="212130"/>
          </a:xfrm>
          <a:prstGeom prst="rect">
            <a:avLst/>
          </a:prstGeom>
          <a:noFill/>
          <a:ln/>
        </p:spPr>
        <p:txBody>
          <a:bodyPr wrap="none" lIns="0" tIns="0" rIns="0" bIns="0" rtlCol="0" anchor="t"/>
          <a:lstStyle/>
          <a:p>
            <a:pPr>
              <a:lnSpc>
                <a:spcPts val="1666"/>
              </a:lnSpc>
              <a:defRPr/>
            </a:pPr>
            <a:r>
              <a:rPr lang="en-US" sz="1700" b="1">
                <a:solidFill>
                  <a:srgbClr val="000000"/>
                </a:solidFill>
                <a:latin typeface="Titillium Web Bold"/>
                <a:ea typeface="Titillium Web Bold"/>
                <a:cs typeface="Titillium Web Bold"/>
              </a:rPr>
              <a:t>What You've Learnt</a:t>
            </a:r>
            <a:endParaRPr lang="en-US" sz="1700">
              <a:latin typeface="Titillium Web Bold"/>
            </a:endParaRPr>
          </a:p>
        </p:txBody>
      </p:sp>
      <p:sp>
        <p:nvSpPr>
          <p:cNvPr id="7" name="Shape 5"/>
          <p:cNvSpPr/>
          <p:nvPr/>
        </p:nvSpPr>
        <p:spPr bwMode="auto">
          <a:xfrm>
            <a:off x="661929" y="1832267"/>
            <a:ext cx="305494" cy="305494"/>
          </a:xfrm>
          <a:prstGeom prst="roundRect">
            <a:avLst>
              <a:gd name="adj" fmla="val 18671"/>
            </a:avLst>
          </a:prstGeom>
          <a:solidFill>
            <a:srgbClr val="CCDDFF"/>
          </a:solidFill>
          <a:ln w="7620">
            <a:solidFill>
              <a:srgbClr val="B2C3E5"/>
            </a:solidFill>
            <a:prstDash val="solid"/>
          </a:ln>
        </p:spPr>
        <p:txBody>
          <a:bodyPr/>
          <a:lstStyle/>
          <a:p>
            <a:pPr>
              <a:defRPr/>
            </a:pPr>
            <a:endParaRPr lang="en-US" sz="1250"/>
          </a:p>
        </p:txBody>
      </p:sp>
      <p:sp>
        <p:nvSpPr>
          <p:cNvPr id="8" name="Text 6"/>
          <p:cNvSpPr/>
          <p:nvPr/>
        </p:nvSpPr>
        <p:spPr bwMode="auto">
          <a:xfrm>
            <a:off x="1045409" y="1876320"/>
            <a:ext cx="4885928" cy="171053"/>
          </a:xfrm>
          <a:prstGeom prst="rect">
            <a:avLst/>
          </a:prstGeom>
          <a:noFill/>
          <a:ln/>
        </p:spPr>
        <p:txBody>
          <a:bodyPr wrap="none" lIns="0" tIns="0" rIns="0" bIns="0" rtlCol="0" anchor="t"/>
          <a:lstStyle/>
          <a:p>
            <a:pPr>
              <a:lnSpc>
                <a:spcPts val="1333"/>
              </a:lnSpc>
              <a:defRPr/>
            </a:pPr>
            <a:r>
              <a:rPr lang="en-US" sz="1250">
                <a:solidFill>
                  <a:srgbClr val="000000"/>
                </a:solidFill>
                <a:latin typeface="Poppins"/>
                <a:ea typeface="Poppins"/>
                <a:cs typeface="Poppins"/>
              </a:rPr>
              <a:t>CIA = The foundation of every security decision</a:t>
            </a:r>
            <a:endParaRPr lang="en-US" sz="1250">
              <a:latin typeface="Poppins"/>
              <a:cs typeface="Poppins"/>
            </a:endParaRPr>
          </a:p>
        </p:txBody>
      </p:sp>
      <p:sp>
        <p:nvSpPr>
          <p:cNvPr id="9" name="Shape 7"/>
          <p:cNvSpPr/>
          <p:nvPr/>
        </p:nvSpPr>
        <p:spPr bwMode="auto">
          <a:xfrm>
            <a:off x="661929" y="2293833"/>
            <a:ext cx="305494" cy="305494"/>
          </a:xfrm>
          <a:prstGeom prst="roundRect">
            <a:avLst>
              <a:gd name="adj" fmla="val 18671"/>
            </a:avLst>
          </a:prstGeom>
          <a:solidFill>
            <a:srgbClr val="CCDDFF"/>
          </a:solidFill>
          <a:ln w="7620">
            <a:solidFill>
              <a:srgbClr val="B2C3E5"/>
            </a:solidFill>
            <a:prstDash val="solid"/>
          </a:ln>
        </p:spPr>
        <p:txBody>
          <a:bodyPr/>
          <a:lstStyle/>
          <a:p>
            <a:pPr>
              <a:defRPr/>
            </a:pPr>
            <a:endParaRPr lang="en-US" sz="1250"/>
          </a:p>
        </p:txBody>
      </p:sp>
      <p:sp>
        <p:nvSpPr>
          <p:cNvPr id="10" name="Text 8"/>
          <p:cNvSpPr/>
          <p:nvPr/>
        </p:nvSpPr>
        <p:spPr bwMode="auto">
          <a:xfrm>
            <a:off x="1045409" y="2337886"/>
            <a:ext cx="4885928" cy="171053"/>
          </a:xfrm>
          <a:prstGeom prst="rect">
            <a:avLst/>
          </a:prstGeom>
          <a:noFill/>
          <a:ln/>
        </p:spPr>
        <p:txBody>
          <a:bodyPr wrap="none" lIns="0" tIns="0" rIns="0" bIns="0" rtlCol="0" anchor="t"/>
          <a:lstStyle/>
          <a:p>
            <a:pPr>
              <a:lnSpc>
                <a:spcPts val="1333"/>
              </a:lnSpc>
              <a:defRPr/>
            </a:pPr>
            <a:r>
              <a:rPr lang="en-US" sz="1250">
                <a:solidFill>
                  <a:srgbClr val="000000"/>
                </a:solidFill>
                <a:latin typeface="Poppins"/>
                <a:ea typeface="Poppins"/>
                <a:cs typeface="Poppins"/>
              </a:rPr>
              <a:t>Context determines which principle takes priority</a:t>
            </a:r>
            <a:endParaRPr lang="en-US" sz="1250">
              <a:latin typeface="Poppins"/>
              <a:cs typeface="Poppins"/>
            </a:endParaRPr>
          </a:p>
        </p:txBody>
      </p:sp>
      <p:sp>
        <p:nvSpPr>
          <p:cNvPr id="11" name="Shape 9"/>
          <p:cNvSpPr/>
          <p:nvPr/>
        </p:nvSpPr>
        <p:spPr bwMode="auto">
          <a:xfrm>
            <a:off x="661929" y="2755399"/>
            <a:ext cx="305494" cy="305494"/>
          </a:xfrm>
          <a:prstGeom prst="roundRect">
            <a:avLst>
              <a:gd name="adj" fmla="val 18671"/>
            </a:avLst>
          </a:prstGeom>
          <a:solidFill>
            <a:srgbClr val="CCDDFF"/>
          </a:solidFill>
          <a:ln w="7620">
            <a:solidFill>
              <a:srgbClr val="B2C3E5"/>
            </a:solidFill>
            <a:prstDash val="solid"/>
          </a:ln>
        </p:spPr>
        <p:txBody>
          <a:bodyPr/>
          <a:lstStyle/>
          <a:p>
            <a:pPr>
              <a:defRPr/>
            </a:pPr>
            <a:endParaRPr lang="en-US" sz="1250"/>
          </a:p>
        </p:txBody>
      </p:sp>
      <p:sp>
        <p:nvSpPr>
          <p:cNvPr id="12" name="Text 10"/>
          <p:cNvSpPr/>
          <p:nvPr/>
        </p:nvSpPr>
        <p:spPr bwMode="auto">
          <a:xfrm>
            <a:off x="1045409" y="2799451"/>
            <a:ext cx="4885928" cy="171053"/>
          </a:xfrm>
          <a:prstGeom prst="rect">
            <a:avLst/>
          </a:prstGeom>
          <a:noFill/>
          <a:ln/>
        </p:spPr>
        <p:txBody>
          <a:bodyPr wrap="none" lIns="0" tIns="0" rIns="0" bIns="0" rtlCol="0" anchor="t"/>
          <a:lstStyle/>
          <a:p>
            <a:pPr>
              <a:lnSpc>
                <a:spcPts val="1333"/>
              </a:lnSpc>
              <a:defRPr/>
            </a:pPr>
            <a:r>
              <a:rPr lang="en-US" sz="1250">
                <a:solidFill>
                  <a:srgbClr val="000000"/>
                </a:solidFill>
                <a:latin typeface="Poppins"/>
                <a:ea typeface="Poppins"/>
                <a:cs typeface="Poppins"/>
              </a:rPr>
              <a:t>Asset mapping translates theory into action</a:t>
            </a:r>
            <a:endParaRPr lang="en-US" sz="1250">
              <a:latin typeface="Poppins"/>
              <a:cs typeface="Poppins"/>
            </a:endParaRPr>
          </a:p>
        </p:txBody>
      </p:sp>
      <p:sp>
        <p:nvSpPr>
          <p:cNvPr id="13" name="Shape 11"/>
          <p:cNvSpPr/>
          <p:nvPr/>
        </p:nvSpPr>
        <p:spPr bwMode="auto">
          <a:xfrm>
            <a:off x="661929" y="3216964"/>
            <a:ext cx="305494" cy="305494"/>
          </a:xfrm>
          <a:prstGeom prst="roundRect">
            <a:avLst>
              <a:gd name="adj" fmla="val 18671"/>
            </a:avLst>
          </a:prstGeom>
          <a:solidFill>
            <a:srgbClr val="CCDDFF"/>
          </a:solidFill>
          <a:ln w="7620">
            <a:solidFill>
              <a:srgbClr val="B2C3E5"/>
            </a:solidFill>
            <a:prstDash val="solid"/>
          </a:ln>
        </p:spPr>
        <p:txBody>
          <a:bodyPr/>
          <a:lstStyle/>
          <a:p>
            <a:pPr>
              <a:defRPr/>
            </a:pPr>
            <a:endParaRPr lang="en-US" sz="1250"/>
          </a:p>
        </p:txBody>
      </p:sp>
      <p:sp>
        <p:nvSpPr>
          <p:cNvPr id="14" name="Text 12"/>
          <p:cNvSpPr/>
          <p:nvPr/>
        </p:nvSpPr>
        <p:spPr bwMode="auto">
          <a:xfrm>
            <a:off x="1045409" y="3261017"/>
            <a:ext cx="4885928" cy="171053"/>
          </a:xfrm>
          <a:prstGeom prst="rect">
            <a:avLst/>
          </a:prstGeom>
          <a:noFill/>
          <a:ln/>
        </p:spPr>
        <p:txBody>
          <a:bodyPr wrap="none" lIns="0" tIns="0" rIns="0" bIns="0" rtlCol="0" anchor="t"/>
          <a:lstStyle/>
          <a:p>
            <a:pPr>
              <a:lnSpc>
                <a:spcPts val="1333"/>
              </a:lnSpc>
              <a:defRPr/>
            </a:pPr>
            <a:r>
              <a:rPr lang="en-US" sz="1250">
                <a:solidFill>
                  <a:srgbClr val="000000"/>
                </a:solidFill>
                <a:latin typeface="Poppins"/>
                <a:ea typeface="Poppins"/>
                <a:cs typeface="Poppins"/>
              </a:rPr>
              <a:t>Sustainable systems raise the stakes for all three</a:t>
            </a:r>
            <a:endParaRPr lang="en-US" sz="1250">
              <a:latin typeface="Poppins"/>
              <a:cs typeface="Poppins"/>
            </a:endParaRPr>
          </a:p>
        </p:txBody>
      </p:sp>
      <p:sp>
        <p:nvSpPr>
          <p:cNvPr id="15" name="Text 13"/>
          <p:cNvSpPr/>
          <p:nvPr/>
        </p:nvSpPr>
        <p:spPr bwMode="auto">
          <a:xfrm>
            <a:off x="6267946" y="1443335"/>
            <a:ext cx="1697533" cy="212130"/>
          </a:xfrm>
          <a:prstGeom prst="rect">
            <a:avLst/>
          </a:prstGeom>
          <a:noFill/>
          <a:ln/>
        </p:spPr>
        <p:txBody>
          <a:bodyPr wrap="none" lIns="0" tIns="0" rIns="0" bIns="0" rtlCol="0" anchor="t"/>
          <a:lstStyle/>
          <a:p>
            <a:pPr>
              <a:lnSpc>
                <a:spcPts val="1666"/>
              </a:lnSpc>
              <a:defRPr/>
            </a:pPr>
            <a:r>
              <a:rPr lang="en-US" sz="1350" b="1">
                <a:solidFill>
                  <a:srgbClr val="000000"/>
                </a:solidFill>
                <a:latin typeface="Titillium Web Bold"/>
                <a:ea typeface="Titillium Web Bold"/>
                <a:cs typeface="Titillium Web Bold"/>
              </a:rPr>
              <a:t>Remember</a:t>
            </a:r>
            <a:endParaRPr lang="en-US" sz="1350"/>
          </a:p>
        </p:txBody>
      </p:sp>
      <p:pic>
        <p:nvPicPr>
          <p:cNvPr id="16" name="Image 0" descr="preencoded.png"/>
          <p:cNvPicPr>
            <a:picLocks noChangeAspect="1"/>
          </p:cNvPicPr>
          <p:nvPr/>
        </p:nvPicPr>
        <p:blipFill>
          <a:blip r:embed="rId3"/>
          <a:stretch/>
        </p:blipFill>
        <p:spPr bwMode="auto">
          <a:xfrm>
            <a:off x="7962435" y="2193800"/>
            <a:ext cx="2779613" cy="2779613"/>
          </a:xfrm>
          <a:prstGeom prst="rect">
            <a:avLst/>
          </a:prstGeom>
        </p:spPr>
      </p:pic>
      <p:sp>
        <p:nvSpPr>
          <p:cNvPr id="17" name="Text 14"/>
          <p:cNvSpPr/>
          <p:nvPr/>
        </p:nvSpPr>
        <p:spPr bwMode="auto">
          <a:xfrm>
            <a:off x="8292189" y="3289224"/>
            <a:ext cx="203200" cy="254000"/>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1</a:t>
            </a:r>
            <a:endParaRPr lang="en-US" sz="1600"/>
          </a:p>
        </p:txBody>
      </p:sp>
      <p:grpSp>
        <p:nvGrpSpPr>
          <p:cNvPr id="34" name="Group 33"/>
          <p:cNvGrpSpPr/>
          <p:nvPr/>
        </p:nvGrpSpPr>
        <p:grpSpPr bwMode="auto">
          <a:xfrm>
            <a:off x="6195640" y="2963415"/>
            <a:ext cx="2525455" cy="453994"/>
            <a:chOff x="6267946" y="4726582"/>
            <a:chExt cx="2525455" cy="453994"/>
          </a:xfrm>
        </p:grpSpPr>
        <p:sp>
          <p:nvSpPr>
            <p:cNvPr id="18" name="Shape 15"/>
            <p:cNvSpPr/>
            <p:nvPr/>
          </p:nvSpPr>
          <p:spPr bwMode="auto">
            <a:xfrm>
              <a:off x="6267946" y="4726582"/>
              <a:ext cx="271562" cy="271562"/>
            </a:xfrm>
            <a:prstGeom prst="roundRect">
              <a:avLst>
                <a:gd name="adj" fmla="val 21004"/>
              </a:avLst>
            </a:prstGeom>
            <a:solidFill>
              <a:srgbClr val="CCDDFF"/>
            </a:solidFill>
            <a:ln w="7620">
              <a:solidFill>
                <a:srgbClr val="B2C3E5"/>
              </a:solidFill>
              <a:prstDash val="solid"/>
            </a:ln>
          </p:spPr>
          <p:txBody>
            <a:bodyPr/>
            <a:lstStyle/>
            <a:p>
              <a:pPr>
                <a:defRPr/>
              </a:pPr>
              <a:endParaRPr lang="en-US" sz="1500"/>
            </a:p>
          </p:txBody>
        </p:sp>
        <p:sp>
          <p:nvSpPr>
            <p:cNvPr id="19" name="Text 16"/>
            <p:cNvSpPr/>
            <p:nvPr/>
          </p:nvSpPr>
          <p:spPr bwMode="auto">
            <a:xfrm>
              <a:off x="6318846" y="4756249"/>
              <a:ext cx="169664" cy="212130"/>
            </a:xfrm>
            <a:prstGeom prst="rect">
              <a:avLst/>
            </a:prstGeom>
            <a:noFill/>
            <a:ln/>
          </p:spPr>
          <p:txBody>
            <a:bodyPr wrap="none" lIns="0" tIns="0" rIns="0" bIns="0" rtlCol="0" anchor="t"/>
            <a:lstStyle/>
            <a:p>
              <a:pPr algn="ctr">
                <a:lnSpc>
                  <a:spcPts val="1333"/>
                </a:lnSpc>
                <a:defRPr/>
              </a:pPr>
              <a:r>
                <a:rPr lang="en-US" sz="1350" b="1">
                  <a:solidFill>
                    <a:srgbClr val="000000"/>
                  </a:solidFill>
                  <a:latin typeface="Titillium Web Bold"/>
                  <a:ea typeface="Titillium Web Bold"/>
                  <a:cs typeface="Titillium Web Bold"/>
                </a:rPr>
                <a:t>1</a:t>
              </a:r>
              <a:endParaRPr lang="en-US" sz="1350"/>
            </a:p>
          </p:txBody>
        </p:sp>
        <p:sp>
          <p:nvSpPr>
            <p:cNvPr id="20" name="Text 17"/>
            <p:cNvSpPr/>
            <p:nvPr/>
          </p:nvSpPr>
          <p:spPr bwMode="auto">
            <a:xfrm>
              <a:off x="6628618" y="4742545"/>
              <a:ext cx="2164783" cy="438031"/>
            </a:xfrm>
            <a:prstGeom prst="rect">
              <a:avLst/>
            </a:prstGeom>
            <a:noFill/>
            <a:ln/>
          </p:spPr>
          <p:txBody>
            <a:bodyPr wrap="none" lIns="0" tIns="0" rIns="0" bIns="0" rtlCol="0" anchor="t"/>
            <a:lstStyle/>
            <a:p>
              <a:pPr>
                <a:lnSpc>
                  <a:spcPts val="1333"/>
                </a:lnSpc>
                <a:defRPr/>
              </a:pPr>
              <a:r>
                <a:rPr lang="en-US" sz="1000">
                  <a:solidFill>
                    <a:srgbClr val="000000"/>
                  </a:solidFill>
                  <a:latin typeface="Poppins"/>
                  <a:ea typeface="Poppins"/>
                  <a:cs typeface="Poppins"/>
                </a:rPr>
                <a:t>🔒 Confidentiality — </a:t>
              </a:r>
              <a:endParaRPr lang="en-US" sz="1000">
                <a:solidFill>
                  <a:srgbClr val="48516A"/>
                </a:solidFill>
                <a:latin typeface="Poppins"/>
                <a:ea typeface="Poppins"/>
                <a:cs typeface="Poppins"/>
              </a:endParaRPr>
            </a:p>
            <a:p>
              <a:pPr>
                <a:lnSpc>
                  <a:spcPts val="1333"/>
                </a:lnSpc>
                <a:defRPr/>
              </a:pPr>
              <a:r>
                <a:rPr lang="en-US" sz="1000">
                  <a:solidFill>
                    <a:srgbClr val="000000"/>
                  </a:solidFill>
                  <a:latin typeface="Poppins"/>
                  <a:ea typeface="Poppins"/>
                  <a:cs typeface="Poppins"/>
                </a:rPr>
                <a:t>Control access</a:t>
              </a:r>
              <a:endParaRPr lang="en-US" sz="1000">
                <a:latin typeface="Poppins"/>
                <a:cs typeface="Poppins"/>
              </a:endParaRPr>
            </a:p>
          </p:txBody>
        </p:sp>
      </p:grpSp>
      <p:pic>
        <p:nvPicPr>
          <p:cNvPr id="21" name="Image 1" descr="preencoded.png"/>
          <p:cNvPicPr>
            <a:picLocks noChangeAspect="1"/>
          </p:cNvPicPr>
          <p:nvPr/>
        </p:nvPicPr>
        <p:blipFill>
          <a:blip r:embed="rId4"/>
          <a:stretch/>
        </p:blipFill>
        <p:spPr bwMode="auto">
          <a:xfrm>
            <a:off x="7962435" y="2193800"/>
            <a:ext cx="2779613" cy="2779613"/>
          </a:xfrm>
          <a:prstGeom prst="rect">
            <a:avLst/>
          </a:prstGeom>
        </p:spPr>
      </p:pic>
      <p:sp>
        <p:nvSpPr>
          <p:cNvPr id="22" name="Text 18"/>
          <p:cNvSpPr/>
          <p:nvPr/>
        </p:nvSpPr>
        <p:spPr bwMode="auto">
          <a:xfrm>
            <a:off x="9874629" y="2710184"/>
            <a:ext cx="203200" cy="254000"/>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2</a:t>
            </a:r>
            <a:endParaRPr lang="en-US" sz="1600"/>
          </a:p>
        </p:txBody>
      </p:sp>
      <p:sp>
        <p:nvSpPr>
          <p:cNvPr id="23" name="Shape 19"/>
          <p:cNvSpPr/>
          <p:nvPr/>
        </p:nvSpPr>
        <p:spPr bwMode="auto">
          <a:xfrm>
            <a:off x="9677479" y="1853491"/>
            <a:ext cx="271562" cy="271562"/>
          </a:xfrm>
          <a:prstGeom prst="roundRect">
            <a:avLst>
              <a:gd name="adj" fmla="val 21004"/>
            </a:avLst>
          </a:prstGeom>
          <a:solidFill>
            <a:srgbClr val="CCDDFF"/>
          </a:solidFill>
          <a:ln w="7620">
            <a:solidFill>
              <a:srgbClr val="B2C3E5"/>
            </a:solidFill>
            <a:prstDash val="solid"/>
          </a:ln>
        </p:spPr>
        <p:txBody>
          <a:bodyPr/>
          <a:lstStyle/>
          <a:p>
            <a:pPr>
              <a:defRPr/>
            </a:pPr>
            <a:endParaRPr lang="en-US" sz="1500"/>
          </a:p>
        </p:txBody>
      </p:sp>
      <p:sp>
        <p:nvSpPr>
          <p:cNvPr id="24" name="Text 20"/>
          <p:cNvSpPr/>
          <p:nvPr/>
        </p:nvSpPr>
        <p:spPr bwMode="auto">
          <a:xfrm>
            <a:off x="9728379" y="1883157"/>
            <a:ext cx="169664" cy="212130"/>
          </a:xfrm>
          <a:prstGeom prst="rect">
            <a:avLst/>
          </a:prstGeom>
          <a:noFill/>
          <a:ln/>
        </p:spPr>
        <p:txBody>
          <a:bodyPr wrap="none" lIns="0" tIns="0" rIns="0" bIns="0" rtlCol="0" anchor="t"/>
          <a:lstStyle/>
          <a:p>
            <a:pPr algn="ctr">
              <a:lnSpc>
                <a:spcPts val="1333"/>
              </a:lnSpc>
              <a:defRPr/>
            </a:pPr>
            <a:r>
              <a:rPr lang="en-US" sz="1350" b="1">
                <a:solidFill>
                  <a:srgbClr val="000000"/>
                </a:solidFill>
                <a:latin typeface="Titillium Web Bold"/>
                <a:ea typeface="Titillium Web Bold"/>
                <a:cs typeface="Titillium Web Bold"/>
              </a:rPr>
              <a:t>2</a:t>
            </a:r>
            <a:endParaRPr lang="en-US" sz="1350"/>
          </a:p>
        </p:txBody>
      </p:sp>
      <p:sp>
        <p:nvSpPr>
          <p:cNvPr id="25" name="Text 21"/>
          <p:cNvSpPr/>
          <p:nvPr/>
        </p:nvSpPr>
        <p:spPr bwMode="auto">
          <a:xfrm>
            <a:off x="10027027" y="1880578"/>
            <a:ext cx="4995863" cy="171053"/>
          </a:xfrm>
          <a:prstGeom prst="rect">
            <a:avLst/>
          </a:prstGeom>
          <a:noFill/>
          <a:ln/>
        </p:spPr>
        <p:txBody>
          <a:bodyPr wrap="none" lIns="0" tIns="0" rIns="0" bIns="0" rtlCol="0" anchor="t"/>
          <a:lstStyle/>
          <a:p>
            <a:pPr>
              <a:lnSpc>
                <a:spcPts val="1333"/>
              </a:lnSpc>
              <a:defRPr/>
            </a:pPr>
            <a:r>
              <a:rPr lang="en-US" sz="1050">
                <a:solidFill>
                  <a:srgbClr val="000000"/>
                </a:solidFill>
                <a:latin typeface="Poppins"/>
                <a:ea typeface="Poppins"/>
                <a:cs typeface="Poppins"/>
              </a:rPr>
              <a:t>✅ Integrity — Verify accuracy</a:t>
            </a:r>
            <a:endParaRPr lang="en-US" sz="1050"/>
          </a:p>
        </p:txBody>
      </p:sp>
      <p:pic>
        <p:nvPicPr>
          <p:cNvPr id="26" name="Image 2" descr="preencoded.png"/>
          <p:cNvPicPr>
            <a:picLocks noChangeAspect="1"/>
          </p:cNvPicPr>
          <p:nvPr/>
        </p:nvPicPr>
        <p:blipFill>
          <a:blip r:embed="rId5"/>
          <a:stretch/>
        </p:blipFill>
        <p:spPr bwMode="auto">
          <a:xfrm>
            <a:off x="7962435" y="2193800"/>
            <a:ext cx="2779613" cy="2779613"/>
          </a:xfrm>
          <a:prstGeom prst="rect">
            <a:avLst/>
          </a:prstGeom>
        </p:spPr>
      </p:pic>
      <p:sp>
        <p:nvSpPr>
          <p:cNvPr id="27" name="Text 22"/>
          <p:cNvSpPr/>
          <p:nvPr/>
        </p:nvSpPr>
        <p:spPr bwMode="auto">
          <a:xfrm>
            <a:off x="9584910" y="4370114"/>
            <a:ext cx="203200" cy="254000"/>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3</a:t>
            </a:r>
            <a:endParaRPr lang="en-US" sz="1600"/>
          </a:p>
        </p:txBody>
      </p:sp>
      <p:sp>
        <p:nvSpPr>
          <p:cNvPr id="28" name="Shape 23"/>
          <p:cNvSpPr/>
          <p:nvPr/>
        </p:nvSpPr>
        <p:spPr bwMode="auto">
          <a:xfrm>
            <a:off x="8320341" y="5076398"/>
            <a:ext cx="271562" cy="271562"/>
          </a:xfrm>
          <a:prstGeom prst="roundRect">
            <a:avLst>
              <a:gd name="adj" fmla="val 21004"/>
            </a:avLst>
          </a:prstGeom>
          <a:solidFill>
            <a:srgbClr val="CCDDFF"/>
          </a:solidFill>
          <a:ln w="7620">
            <a:solidFill>
              <a:srgbClr val="B2C3E5"/>
            </a:solidFill>
            <a:prstDash val="solid"/>
          </a:ln>
        </p:spPr>
        <p:txBody>
          <a:bodyPr/>
          <a:lstStyle/>
          <a:p>
            <a:pPr>
              <a:defRPr/>
            </a:pPr>
            <a:endParaRPr lang="en-US" sz="1500"/>
          </a:p>
        </p:txBody>
      </p:sp>
      <p:sp>
        <p:nvSpPr>
          <p:cNvPr id="29" name="Text 24"/>
          <p:cNvSpPr/>
          <p:nvPr/>
        </p:nvSpPr>
        <p:spPr bwMode="auto">
          <a:xfrm>
            <a:off x="8371241" y="5106065"/>
            <a:ext cx="169664" cy="212130"/>
          </a:xfrm>
          <a:prstGeom prst="rect">
            <a:avLst/>
          </a:prstGeom>
          <a:noFill/>
          <a:ln/>
        </p:spPr>
        <p:txBody>
          <a:bodyPr wrap="none" lIns="0" tIns="0" rIns="0" bIns="0" rtlCol="0" anchor="t"/>
          <a:lstStyle/>
          <a:p>
            <a:pPr algn="ctr">
              <a:lnSpc>
                <a:spcPts val="1333"/>
              </a:lnSpc>
              <a:defRPr/>
            </a:pPr>
            <a:r>
              <a:rPr lang="en-US" sz="1350" b="1">
                <a:solidFill>
                  <a:srgbClr val="000000"/>
                </a:solidFill>
                <a:latin typeface="Titillium Web Bold"/>
                <a:ea typeface="Titillium Web Bold"/>
                <a:cs typeface="Titillium Web Bold"/>
              </a:rPr>
              <a:t>3</a:t>
            </a:r>
            <a:endParaRPr lang="en-US" sz="1350"/>
          </a:p>
        </p:txBody>
      </p:sp>
      <p:sp>
        <p:nvSpPr>
          <p:cNvPr id="30" name="Text 25"/>
          <p:cNvSpPr/>
          <p:nvPr/>
        </p:nvSpPr>
        <p:spPr bwMode="auto">
          <a:xfrm>
            <a:off x="8669889" y="5103485"/>
            <a:ext cx="4995863" cy="171053"/>
          </a:xfrm>
          <a:prstGeom prst="rect">
            <a:avLst/>
          </a:prstGeom>
          <a:noFill/>
          <a:ln/>
        </p:spPr>
        <p:txBody>
          <a:bodyPr wrap="none" lIns="0" tIns="0" rIns="0" bIns="0" rtlCol="0" anchor="t"/>
          <a:lstStyle/>
          <a:p>
            <a:pPr>
              <a:lnSpc>
                <a:spcPts val="1333"/>
              </a:lnSpc>
              <a:defRPr/>
            </a:pPr>
            <a:r>
              <a:rPr lang="en-US" sz="1050">
                <a:solidFill>
                  <a:srgbClr val="000000"/>
                </a:solidFill>
                <a:latin typeface="Poppins"/>
                <a:ea typeface="Poppins"/>
                <a:cs typeface="Poppins"/>
              </a:rPr>
              <a:t>⚙️ Availability — Ensure uptime</a:t>
            </a:r>
            <a:endParaRPr lang="en-US" sz="1050"/>
          </a:p>
        </p:txBody>
      </p:sp>
      <p:sp>
        <p:nvSpPr>
          <p:cNvPr id="31" name="Text 26"/>
          <p:cNvSpPr/>
          <p:nvPr/>
        </p:nvSpPr>
        <p:spPr bwMode="auto">
          <a:xfrm>
            <a:off x="6482767" y="5813988"/>
            <a:ext cx="4023744" cy="265607"/>
          </a:xfrm>
          <a:prstGeom prst="rect">
            <a:avLst/>
          </a:prstGeom>
          <a:noFill/>
          <a:ln/>
        </p:spPr>
        <p:txBody>
          <a:bodyPr wrap="none" lIns="0" tIns="0" rIns="0" bIns="0" rtlCol="0" anchor="t"/>
          <a:lstStyle/>
          <a:p>
            <a:pPr>
              <a:lnSpc>
                <a:spcPts val="1333"/>
              </a:lnSpc>
              <a:defRPr/>
            </a:pPr>
            <a:r>
              <a:rPr lang="en-US" sz="1000">
                <a:solidFill>
                  <a:srgbClr val="283A97"/>
                </a:solidFill>
                <a:latin typeface="Poppins"/>
                <a:ea typeface="Poppins"/>
                <a:cs typeface="Poppins"/>
              </a:rPr>
              <a:t>APPLY THESE THREE QUESTIONS TO EVERY ASSET YOU MANAGE</a:t>
            </a:r>
            <a:endParaRPr lang="en-US" sz="1000">
              <a:solidFill>
                <a:srgbClr val="283A97"/>
              </a:solidFill>
              <a:latin typeface="Poppins"/>
              <a:cs typeface="Poppins"/>
            </a:endParaRPr>
          </a:p>
        </p:txBody>
      </p:sp>
      <p:sp>
        <p:nvSpPr>
          <p:cNvPr id="33" name="Online Image Placeholder 32"/>
          <p:cNvSpPr>
            <a:spLocks noGrp="1"/>
          </p:cNvSpPr>
          <p:nvPr>
            <p:ph type="clipArt" sz="quarter" idx="10"/>
          </p:nvPr>
        </p:nvSpPr>
        <p:spPr bwMode="auto"/>
        <p:txBody>
          <a:bodyPr/>
          <a:lstStyle/>
          <a:p>
            <a:pPr>
              <a:defRPr/>
            </a:pPr>
            <a:endParaRPr lang="en-US"/>
          </a:p>
        </p:txBody>
      </p:sp>
      <p:sp>
        <p:nvSpPr>
          <p:cNvPr id="36" name="Shape 23"/>
          <p:cNvSpPr/>
          <p:nvPr/>
        </p:nvSpPr>
        <p:spPr bwMode="auto">
          <a:xfrm>
            <a:off x="6324011" y="5784924"/>
            <a:ext cx="4132499" cy="278368"/>
          </a:xfrm>
          <a:prstGeom prst="roundRect">
            <a:avLst>
              <a:gd name="adj" fmla="val 18765"/>
            </a:avLst>
          </a:prstGeom>
          <a:noFill/>
          <a:ln w="7620">
            <a:solidFill>
              <a:srgbClr val="003399"/>
            </a:solidFill>
            <a:prstDash val="solid"/>
          </a:ln>
        </p:spPr>
        <p:txBody>
          <a:bodyPr/>
          <a:lstStyle/>
          <a:p>
            <a:pPr>
              <a:defRPr/>
            </a:pPr>
            <a:endParaRPr lang="en-US" sz="1500"/>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44806" y="661107"/>
            <a:ext cx="1061343" cy="254198"/>
          </a:xfrm>
          <a:prstGeom prst="roundRect">
            <a:avLst>
              <a:gd name="adj" fmla="val 20300"/>
            </a:avLst>
          </a:prstGeom>
          <a:solidFill>
            <a:srgbClr val="CCDDFF"/>
          </a:solidFill>
          <a:ln/>
        </p:spPr>
        <p:txBody>
          <a:bodyPr/>
          <a:lstStyle/>
          <a:p>
            <a:pPr>
              <a:defRPr/>
            </a:pPr>
            <a:endParaRPr lang="en-US" sz="1000"/>
          </a:p>
        </p:txBody>
      </p:sp>
      <p:sp>
        <p:nvSpPr>
          <p:cNvPr id="3" name="Text 1"/>
          <p:cNvSpPr/>
          <p:nvPr/>
        </p:nvSpPr>
        <p:spPr bwMode="auto">
          <a:xfrm>
            <a:off x="736881" y="707144"/>
            <a:ext cx="877193" cy="162123"/>
          </a:xfrm>
          <a:prstGeom prst="rect">
            <a:avLst/>
          </a:prstGeom>
          <a:noFill/>
          <a:ln/>
        </p:spPr>
        <p:txBody>
          <a:bodyPr wrap="none" lIns="0" tIns="0" rIns="0" bIns="0" rtlCol="0" anchor="t"/>
          <a:lstStyle/>
          <a:p>
            <a:pPr>
              <a:lnSpc>
                <a:spcPts val="1250"/>
              </a:lnSpc>
              <a:defRPr/>
            </a:pPr>
            <a:r>
              <a:rPr lang="en-US" sz="1000">
                <a:solidFill>
                  <a:srgbClr val="000000"/>
                </a:solidFill>
                <a:latin typeface="Poppins"/>
                <a:ea typeface="Poppins"/>
                <a:cs typeface="Poppins"/>
              </a:rPr>
              <a:t>14 · NEXT STEPS</a:t>
            </a:r>
            <a:endParaRPr lang="en-US" sz="1000"/>
          </a:p>
        </p:txBody>
      </p:sp>
      <p:sp>
        <p:nvSpPr>
          <p:cNvPr id="4" name="Text 2"/>
          <p:cNvSpPr/>
          <p:nvPr/>
        </p:nvSpPr>
        <p:spPr bwMode="auto">
          <a:xfrm>
            <a:off x="661492" y="1038622"/>
            <a:ext cx="4585097" cy="479921"/>
          </a:xfrm>
          <a:prstGeom prst="rect">
            <a:avLst/>
          </a:prstGeom>
          <a:noFill/>
          <a:ln/>
        </p:spPr>
        <p:txBody>
          <a:bodyPr wrap="none" lIns="0" tIns="0" rIns="0" bIns="0" rtlCol="0" anchor="t"/>
          <a:lstStyle/>
          <a:p>
            <a:pPr>
              <a:lnSpc>
                <a:spcPts val="3750"/>
              </a:lnSpc>
              <a:defRPr/>
            </a:pPr>
            <a:r>
              <a:rPr lang="en-US" sz="3000" b="1">
                <a:solidFill>
                  <a:srgbClr val="000000"/>
                </a:solidFill>
                <a:latin typeface="Titillium Web Bold"/>
                <a:ea typeface="Titillium Web Bold"/>
                <a:cs typeface="Titillium Web Bold"/>
              </a:rPr>
              <a:t>Next: The Threat Landscape</a:t>
            </a:r>
            <a:endParaRPr lang="en-US" sz="3000"/>
          </a:p>
        </p:txBody>
      </p:sp>
      <p:sp>
        <p:nvSpPr>
          <p:cNvPr id="5" name="Shape 3"/>
          <p:cNvSpPr/>
          <p:nvPr/>
        </p:nvSpPr>
        <p:spPr bwMode="auto">
          <a:xfrm>
            <a:off x="550862" y="1668264"/>
            <a:ext cx="5468442" cy="4445198"/>
          </a:xfrm>
          <a:prstGeom prst="roundRect">
            <a:avLst>
              <a:gd name="adj" fmla="val 2488"/>
            </a:avLst>
          </a:prstGeom>
          <a:solidFill>
            <a:srgbClr val="00A86B"/>
          </a:solidFill>
          <a:ln/>
        </p:spPr>
        <p:txBody>
          <a:bodyPr/>
          <a:lstStyle/>
          <a:p>
            <a:pPr>
              <a:defRPr/>
            </a:pPr>
            <a:endParaRPr lang="en-US" sz="1500"/>
          </a:p>
        </p:txBody>
      </p:sp>
      <p:sp>
        <p:nvSpPr>
          <p:cNvPr id="6" name="Text 4"/>
          <p:cNvSpPr/>
          <p:nvPr/>
        </p:nvSpPr>
        <p:spPr bwMode="auto">
          <a:xfrm>
            <a:off x="704355" y="1768079"/>
            <a:ext cx="1925836" cy="239911"/>
          </a:xfrm>
          <a:prstGeom prst="rect">
            <a:avLst/>
          </a:prstGeom>
          <a:noFill/>
          <a:ln/>
        </p:spPr>
        <p:txBody>
          <a:bodyPr wrap="none" lIns="0" tIns="0" rIns="0" bIns="0" rtlCol="0" anchor="t"/>
          <a:lstStyle/>
          <a:p>
            <a:pPr>
              <a:lnSpc>
                <a:spcPts val="1875"/>
              </a:lnSpc>
              <a:defRPr/>
            </a:pPr>
            <a:r>
              <a:rPr lang="en-US" sz="1500" b="1">
                <a:solidFill>
                  <a:srgbClr val="000000"/>
                </a:solidFill>
                <a:latin typeface="Titillium Web Bold"/>
                <a:ea typeface="Titillium Web Bold"/>
                <a:cs typeface="Titillium Web Bold"/>
              </a:rPr>
              <a:t>Coming Up in Session 2</a:t>
            </a:r>
            <a:endParaRPr lang="en-US" sz="1500"/>
          </a:p>
        </p:txBody>
      </p:sp>
      <p:pic>
        <p:nvPicPr>
          <p:cNvPr id="7" name="Image 0" descr="preencoded.png"/>
          <p:cNvPicPr>
            <a:picLocks noChangeAspect="1"/>
          </p:cNvPicPr>
          <p:nvPr/>
        </p:nvPicPr>
        <p:blipFill>
          <a:blip r:embed="rId3"/>
          <a:stretch/>
        </p:blipFill>
        <p:spPr bwMode="auto">
          <a:xfrm>
            <a:off x="704355" y="2120206"/>
            <a:ext cx="767854" cy="921444"/>
          </a:xfrm>
          <a:prstGeom prst="rect">
            <a:avLst/>
          </a:prstGeom>
        </p:spPr>
      </p:pic>
      <p:sp>
        <p:nvSpPr>
          <p:cNvPr id="8" name="Text 5"/>
          <p:cNvSpPr/>
          <p:nvPr/>
        </p:nvSpPr>
        <p:spPr bwMode="auto">
          <a:xfrm>
            <a:off x="1572022" y="2273697"/>
            <a:ext cx="4293791" cy="411758"/>
          </a:xfrm>
          <a:prstGeom prst="rect">
            <a:avLst/>
          </a:prstGeom>
          <a:noFill/>
          <a:ln/>
        </p:spPr>
        <p:txBody>
          <a:bodyPr wrap="square" lIns="0" tIns="0" rIns="0" bIns="0" rtlCol="0" anchor="t"/>
          <a:lstStyle/>
          <a:p>
            <a:pPr>
              <a:lnSpc>
                <a:spcPts val="1583"/>
              </a:lnSpc>
              <a:defRPr/>
            </a:pPr>
            <a:r>
              <a:rPr lang="en-US" sz="1200">
                <a:solidFill>
                  <a:srgbClr val="000000"/>
                </a:solidFill>
                <a:latin typeface="Poppins"/>
                <a:ea typeface="Poppins"/>
                <a:cs typeface="Poppins"/>
              </a:rPr>
              <a:t>🎯 </a:t>
            </a:r>
            <a:r>
              <a:rPr lang="en-US" sz="1200" b="1">
                <a:solidFill>
                  <a:srgbClr val="000000"/>
                </a:solidFill>
                <a:latin typeface="Poppins"/>
                <a:ea typeface="Poppins"/>
                <a:cs typeface="Poppins"/>
              </a:rPr>
              <a:t>Who Attacks?</a:t>
            </a:r>
            <a:r>
              <a:rPr lang="en-US" sz="1200">
                <a:solidFill>
                  <a:srgbClr val="000000"/>
                </a:solidFill>
                <a:latin typeface="Poppins"/>
                <a:ea typeface="Poppins"/>
                <a:cs typeface="Poppins"/>
              </a:rPr>
              <a:t> — Nation-states, cybercriminals, insiders, hacktivists</a:t>
            </a:r>
            <a:endParaRPr lang="en-US" sz="1200"/>
          </a:p>
        </p:txBody>
      </p:sp>
      <p:pic>
        <p:nvPicPr>
          <p:cNvPr id="9" name="Image 1" descr="preencoded.png"/>
          <p:cNvPicPr>
            <a:picLocks noChangeAspect="1"/>
          </p:cNvPicPr>
          <p:nvPr/>
        </p:nvPicPr>
        <p:blipFill>
          <a:blip r:embed="rId4"/>
          <a:stretch/>
        </p:blipFill>
        <p:spPr bwMode="auto">
          <a:xfrm>
            <a:off x="704355" y="3041651"/>
            <a:ext cx="767854" cy="921444"/>
          </a:xfrm>
          <a:prstGeom prst="rect">
            <a:avLst/>
          </a:prstGeom>
        </p:spPr>
      </p:pic>
      <p:sp>
        <p:nvSpPr>
          <p:cNvPr id="10" name="Text 6"/>
          <p:cNvSpPr/>
          <p:nvPr/>
        </p:nvSpPr>
        <p:spPr bwMode="auto">
          <a:xfrm>
            <a:off x="1572022" y="3195142"/>
            <a:ext cx="4293791" cy="411758"/>
          </a:xfrm>
          <a:prstGeom prst="rect">
            <a:avLst/>
          </a:prstGeom>
          <a:noFill/>
          <a:ln/>
        </p:spPr>
        <p:txBody>
          <a:bodyPr wrap="square" lIns="0" tIns="0" rIns="0" bIns="0" rtlCol="0" anchor="t"/>
          <a:lstStyle/>
          <a:p>
            <a:pPr>
              <a:lnSpc>
                <a:spcPts val="1583"/>
              </a:lnSpc>
              <a:defRPr/>
            </a:pPr>
            <a:r>
              <a:rPr lang="en-US" sz="1200">
                <a:solidFill>
                  <a:srgbClr val="000000"/>
                </a:solidFill>
                <a:latin typeface="Poppins"/>
                <a:ea typeface="Poppins"/>
                <a:cs typeface="Poppins"/>
              </a:rPr>
              <a:t>🛠️ </a:t>
            </a:r>
            <a:r>
              <a:rPr lang="en-US" sz="1200" b="1">
                <a:solidFill>
                  <a:srgbClr val="000000"/>
                </a:solidFill>
                <a:latin typeface="Poppins"/>
                <a:ea typeface="Poppins"/>
                <a:cs typeface="Poppins"/>
              </a:rPr>
              <a:t>How Do They Attack?</a:t>
            </a:r>
            <a:r>
              <a:rPr lang="en-US" sz="1200">
                <a:solidFill>
                  <a:srgbClr val="000000"/>
                </a:solidFill>
                <a:latin typeface="Poppins"/>
                <a:ea typeface="Poppins"/>
                <a:cs typeface="Poppins"/>
              </a:rPr>
              <a:t> — Phishing, OT exploits, supply chain, physical-cyber</a:t>
            </a:r>
            <a:endParaRPr lang="en-US" sz="1200"/>
          </a:p>
        </p:txBody>
      </p:sp>
      <p:pic>
        <p:nvPicPr>
          <p:cNvPr id="11" name="Image 2" descr="preencoded.png"/>
          <p:cNvPicPr>
            <a:picLocks noChangeAspect="1"/>
          </p:cNvPicPr>
          <p:nvPr/>
        </p:nvPicPr>
        <p:blipFill>
          <a:blip r:embed="rId5"/>
          <a:stretch/>
        </p:blipFill>
        <p:spPr bwMode="auto">
          <a:xfrm>
            <a:off x="704355" y="3963095"/>
            <a:ext cx="767854" cy="921444"/>
          </a:xfrm>
          <a:prstGeom prst="rect">
            <a:avLst/>
          </a:prstGeom>
        </p:spPr>
      </p:pic>
      <p:sp>
        <p:nvSpPr>
          <p:cNvPr id="12" name="Text 7"/>
          <p:cNvSpPr/>
          <p:nvPr/>
        </p:nvSpPr>
        <p:spPr bwMode="auto">
          <a:xfrm>
            <a:off x="1572022" y="4116586"/>
            <a:ext cx="4293791" cy="411758"/>
          </a:xfrm>
          <a:prstGeom prst="rect">
            <a:avLst/>
          </a:prstGeom>
          <a:noFill/>
          <a:ln/>
        </p:spPr>
        <p:txBody>
          <a:bodyPr wrap="square" lIns="0" tIns="0" rIns="0" bIns="0" rtlCol="0" anchor="t"/>
          <a:lstStyle/>
          <a:p>
            <a:pPr>
              <a:lnSpc>
                <a:spcPts val="1583"/>
              </a:lnSpc>
              <a:defRPr/>
            </a:pPr>
            <a:r>
              <a:rPr lang="en-US" sz="1200">
                <a:solidFill>
                  <a:srgbClr val="000000"/>
                </a:solidFill>
                <a:latin typeface="Poppins"/>
                <a:ea typeface="Poppins"/>
                <a:cs typeface="Poppins"/>
              </a:rPr>
              <a:t>🔗 </a:t>
            </a:r>
            <a:r>
              <a:rPr lang="en-US" sz="1200" b="1">
                <a:solidFill>
                  <a:srgbClr val="000000"/>
                </a:solidFill>
                <a:latin typeface="Poppins"/>
                <a:ea typeface="Poppins"/>
                <a:cs typeface="Poppins"/>
              </a:rPr>
              <a:t>CIA &amp; Risk Management</a:t>
            </a:r>
            <a:r>
              <a:rPr lang="en-US" sz="1200">
                <a:solidFill>
                  <a:srgbClr val="000000"/>
                </a:solidFill>
                <a:latin typeface="Poppins"/>
                <a:ea typeface="Poppins"/>
                <a:cs typeface="Poppins"/>
              </a:rPr>
              <a:t> — Map threats to C, I, or A to define defences</a:t>
            </a:r>
            <a:endParaRPr lang="en-US" sz="1200"/>
          </a:p>
        </p:txBody>
      </p:sp>
      <p:pic>
        <p:nvPicPr>
          <p:cNvPr id="13" name="Image 3" descr="preencoded.png"/>
          <p:cNvPicPr>
            <a:picLocks noChangeAspect="1"/>
          </p:cNvPicPr>
          <p:nvPr/>
        </p:nvPicPr>
        <p:blipFill>
          <a:blip r:embed="rId6"/>
          <a:stretch/>
        </p:blipFill>
        <p:spPr bwMode="auto">
          <a:xfrm>
            <a:off x="6289676" y="1780480"/>
            <a:ext cx="3410644" cy="3410644"/>
          </a:xfrm>
          <a:prstGeom prst="rect">
            <a:avLst/>
          </a:prstGeom>
        </p:spPr>
      </p:pic>
      <p:sp>
        <p:nvSpPr>
          <p:cNvPr id="14" name="Text 8"/>
          <p:cNvSpPr/>
          <p:nvPr/>
        </p:nvSpPr>
        <p:spPr bwMode="auto">
          <a:xfrm>
            <a:off x="6519962" y="5303342"/>
            <a:ext cx="4461151" cy="405408"/>
          </a:xfrm>
          <a:prstGeom prst="rect">
            <a:avLst/>
          </a:prstGeom>
          <a:noFill/>
          <a:ln/>
        </p:spPr>
        <p:txBody>
          <a:bodyPr wrap="square" lIns="0" tIns="0" rIns="0" bIns="0" rtlCol="0" anchor="t"/>
          <a:lstStyle/>
          <a:p>
            <a:pPr>
              <a:lnSpc>
                <a:spcPts val="1583"/>
              </a:lnSpc>
              <a:defRPr/>
            </a:pPr>
            <a:r>
              <a:rPr lang="en-US" sz="1200">
                <a:solidFill>
                  <a:srgbClr val="000000"/>
                </a:solidFill>
                <a:latin typeface="Poppins"/>
                <a:ea typeface="Poppins"/>
                <a:cs typeface="Poppins"/>
              </a:rPr>
              <a:t>Knowing the framework is step one. Knowing the adversary is step two.</a:t>
            </a:r>
            <a:endParaRPr lang="en-US" sz="1200"/>
          </a:p>
        </p:txBody>
      </p:sp>
      <p:sp>
        <p:nvSpPr>
          <p:cNvPr id="15" name="Shape 9"/>
          <p:cNvSpPr/>
          <p:nvPr/>
        </p:nvSpPr>
        <p:spPr bwMode="auto">
          <a:xfrm>
            <a:off x="6289675" y="5303342"/>
            <a:ext cx="19050" cy="405408"/>
          </a:xfrm>
          <a:prstGeom prst="rect">
            <a:avLst/>
          </a:prstGeom>
          <a:solidFill>
            <a:srgbClr val="003399"/>
          </a:solidFill>
          <a:ln/>
        </p:spPr>
        <p:txBody>
          <a:bodyPr/>
          <a:lstStyle/>
          <a:p>
            <a:pPr>
              <a:defRPr/>
            </a:pPr>
            <a:endParaRPr lang="en-US" sz="1500"/>
          </a:p>
        </p:txBody>
      </p:sp>
      <p:sp>
        <p:nvSpPr>
          <p:cNvPr id="16" name="Text 10"/>
          <p:cNvSpPr/>
          <p:nvPr/>
        </p:nvSpPr>
        <p:spPr bwMode="auto">
          <a:xfrm>
            <a:off x="6289675" y="5820966"/>
            <a:ext cx="5247183" cy="202704"/>
          </a:xfrm>
          <a:prstGeom prst="rect">
            <a:avLst/>
          </a:prstGeom>
          <a:noFill/>
          <a:ln/>
        </p:spPr>
        <p:txBody>
          <a:bodyPr wrap="none" lIns="0" tIns="0" rIns="0" bIns="0" rtlCol="0" anchor="t"/>
          <a:lstStyle/>
          <a:p>
            <a:pPr>
              <a:lnSpc>
                <a:spcPts val="1583"/>
              </a:lnSpc>
              <a:defRPr/>
            </a:pPr>
            <a:r>
              <a:rPr lang="en-US" sz="1200">
                <a:solidFill>
                  <a:srgbClr val="000000"/>
                </a:solidFill>
                <a:latin typeface="Poppins"/>
                <a:ea typeface="Poppins"/>
                <a:cs typeface="Poppins"/>
              </a:rPr>
              <a:t>Module 1 complete · Licensed under CC BY 4.0</a:t>
            </a:r>
            <a:endParaRPr lang="en-US" sz="1200"/>
          </a:p>
        </p:txBody>
      </p:sp>
      <p:sp>
        <p:nvSpPr>
          <p:cNvPr id="17" name="Online Image Placeholder 16"/>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a:t>Thank you</a:t>
            </a:r>
            <a:endParaRPr/>
          </a:p>
        </p:txBody>
      </p:sp>
      <p:sp>
        <p:nvSpPr>
          <p:cNvPr id="4" name="Subtitle 3"/>
          <p:cNvSpPr>
            <a:spLocks noGrp="1"/>
          </p:cNvSpPr>
          <p:nvPr>
            <p:ph type="subTitle" idx="1"/>
          </p:nvPr>
        </p:nvSpPr>
        <p:spPr bwMode="auto"/>
        <p:txBody>
          <a:bodyPr vert="horz" lIns="91440" tIns="45720" rIns="91440" bIns="45720" rtlCol="0" anchor="t">
            <a:normAutofit/>
          </a:bodyPr>
          <a:lstStyle/>
          <a:p>
            <a:pPr>
              <a:defRPr/>
            </a:pPr>
            <a:endParaRPr lang="en-US">
              <a:cs typeface="Poppins"/>
            </a:endParaRPr>
          </a:p>
        </p:txBody>
      </p:sp>
      <p:pic>
        <p:nvPicPr>
          <p:cNvPr id="7" name="Picture 6" descr="A blue and yellow logo&#10;&#10;AI-generated content may be incorrect."/>
          <p:cNvPicPr>
            <a:picLocks noChangeAspect="1"/>
          </p:cNvPicPr>
          <p:nvPr/>
        </p:nvPicPr>
        <p:blipFill>
          <a:blip r:embed="rId3"/>
          <a:stretch/>
        </p:blipFill>
        <p:spPr bwMode="auto">
          <a:xfrm>
            <a:off x="2808832" y="451844"/>
            <a:ext cx="1362701" cy="681497"/>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lstStyle/>
          <a:p>
            <a:pPr>
              <a:defRPr/>
            </a:pPr>
            <a:r>
              <a:rPr lang="en-US"/>
              <a:t>Enrico Frumento</a:t>
            </a:r>
            <a:endParaRPr/>
          </a:p>
        </p:txBody>
      </p:sp>
      <p:sp>
        <p:nvSpPr>
          <p:cNvPr id="5" name="Text Placeholder 4"/>
          <p:cNvSpPr>
            <a:spLocks noGrp="1"/>
          </p:cNvSpPr>
          <p:nvPr>
            <p:ph type="body" sz="quarter" idx="15"/>
          </p:nvPr>
        </p:nvSpPr>
        <p:spPr bwMode="auto"/>
        <p:txBody>
          <a:bodyPr vert="horz" lIns="91440" tIns="45720" rIns="91440" bIns="45720" rtlCol="0" anchor="t">
            <a:normAutofit lnSpcReduction="10000"/>
          </a:bodyPr>
          <a:lstStyle/>
          <a:p>
            <a:pPr>
              <a:defRPr/>
            </a:pPr>
            <a:r>
              <a:rPr lang="en-US"/>
              <a:t>Cybersecurity Research Lead</a:t>
            </a:r>
            <a:endParaRPr/>
          </a:p>
        </p:txBody>
      </p:sp>
      <p:sp>
        <p:nvSpPr>
          <p:cNvPr id="6" name="Text Placeholder 5"/>
          <p:cNvSpPr>
            <a:spLocks noGrp="1"/>
          </p:cNvSpPr>
          <p:nvPr>
            <p:ph type="body" sz="quarter" idx="16"/>
          </p:nvPr>
        </p:nvSpPr>
        <p:spPr bwMode="auto"/>
        <p:txBody>
          <a:bodyPr vert="horz" lIns="91440" tIns="45720" rIns="91440" bIns="45720" rtlCol="0" anchor="t">
            <a:noAutofit/>
          </a:bodyPr>
          <a:lstStyle/>
          <a:p>
            <a:pPr>
              <a:defRPr/>
            </a:pPr>
            <a:r>
              <a:rPr lang="en-US"/>
              <a:t>Linkedin: www.linkedin.com/in/enricofrumento/ </a:t>
            </a:r>
            <a:endParaRPr/>
          </a:p>
          <a:p>
            <a:pPr>
              <a:defRPr/>
            </a:pPr>
            <a:r>
              <a:rPr lang="en-US"/>
              <a:t>Medium: enrico-frumento.medium.com </a:t>
            </a:r>
            <a:endParaRPr/>
          </a:p>
          <a:p>
            <a:pPr>
              <a:defRPr/>
            </a:pPr>
            <a:endParaRPr lang="en-US"/>
          </a:p>
        </p:txBody>
      </p:sp>
      <p:sp>
        <p:nvSpPr>
          <p:cNvPr id="7" name="Text Placeholder 6"/>
          <p:cNvSpPr>
            <a:spLocks noGrp="1"/>
          </p:cNvSpPr>
          <p:nvPr>
            <p:ph type="body" sz="quarter" idx="17"/>
          </p:nvPr>
        </p:nvSpPr>
        <p:spPr bwMode="auto"/>
        <p:txBody>
          <a:bodyPr vert="horz" lIns="91440" tIns="45720" rIns="91440" bIns="45720" rtlCol="0" anchor="t">
            <a:normAutofit lnSpcReduction="10000"/>
          </a:bodyPr>
          <a:lstStyle/>
          <a:p>
            <a:pPr>
              <a:defRPr/>
            </a:pPr>
            <a:r>
              <a:rPr lang="en-US">
                <a:latin typeface="Montserrat"/>
              </a:rPr>
              <a:t>CEFRIEL</a:t>
            </a:r>
            <a:endParaRPr lang="en-US"/>
          </a:p>
        </p:txBody>
      </p:sp>
      <p:pic>
        <p:nvPicPr>
          <p:cNvPr id="8" name="Picture Placeholder 7" descr="A person with glasses and a beard&#10;&#10;AI-generated content may be incorrect."/>
          <p:cNvPicPr>
            <a:picLocks noGrp="1" noChangeAspect="1"/>
          </p:cNvPicPr>
          <p:nvPr>
            <p:ph type="pic" sz="quarter" idx="14"/>
          </p:nvPr>
        </p:nvPicPr>
        <p:blipFill>
          <a:blip r:embed="rId3"/>
          <a:srcRect t="8573" b="8573"/>
          <a:stretch/>
        </p:blipFill>
        <p:spPr bwMode="auto">
          <a:prstGeom prst="round2DiagRect">
            <a:avLst>
              <a:gd name="adj1" fmla="val 16667"/>
              <a:gd name="adj2" fmla="val 0"/>
            </a:avLst>
          </a:prstGeom>
          <a:solidFill>
            <a:prstClr val="white"/>
          </a:solidFill>
          <a:ln w="127000">
            <a:noFill/>
          </a:ln>
        </p:spPr>
      </p:pic>
      <p:sp>
        <p:nvSpPr>
          <p:cNvPr id="2" name="Online Image Placeholder 1"/>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41350" y="645617"/>
            <a:ext cx="913408" cy="244673"/>
          </a:xfrm>
          <a:prstGeom prst="roundRect">
            <a:avLst>
              <a:gd name="adj" fmla="val 20447"/>
            </a:avLst>
          </a:prstGeom>
          <a:solidFill>
            <a:srgbClr val="CCDDFF"/>
          </a:solidFill>
          <a:ln/>
        </p:spPr>
        <p:txBody>
          <a:bodyPr/>
          <a:lstStyle/>
          <a:p>
            <a:pPr>
              <a:defRPr/>
            </a:pPr>
            <a:endParaRPr lang="en-US" sz="1500"/>
          </a:p>
        </p:txBody>
      </p:sp>
      <p:sp>
        <p:nvSpPr>
          <p:cNvPr id="3" name="Text 1"/>
          <p:cNvSpPr/>
          <p:nvPr/>
        </p:nvSpPr>
        <p:spPr bwMode="auto">
          <a:xfrm>
            <a:off x="730647" y="690265"/>
            <a:ext cx="734814" cy="155376"/>
          </a:xfrm>
          <a:prstGeom prst="rect">
            <a:avLst/>
          </a:prstGeom>
          <a:noFill/>
          <a:ln/>
        </p:spPr>
        <p:txBody>
          <a:bodyPr wrap="none" lIns="0" tIns="0" rIns="0" bIns="0" rtlCol="0" anchor="t"/>
          <a:lstStyle/>
          <a:p>
            <a:pPr>
              <a:lnSpc>
                <a:spcPts val="1208"/>
              </a:lnSpc>
              <a:defRPr/>
            </a:pPr>
            <a:r>
              <a:rPr lang="en-US" sz="900">
                <a:solidFill>
                  <a:srgbClr val="000000"/>
                </a:solidFill>
                <a:latin typeface="Poppins"/>
                <a:ea typeface="Poppins"/>
                <a:cs typeface="Poppins"/>
              </a:rPr>
              <a:t>01 · CONTEXT</a:t>
            </a:r>
            <a:endParaRPr lang="en-US" sz="900"/>
          </a:p>
        </p:txBody>
      </p:sp>
      <p:sp>
        <p:nvSpPr>
          <p:cNvPr id="4" name="Text 2"/>
          <p:cNvSpPr/>
          <p:nvPr/>
        </p:nvSpPr>
        <p:spPr bwMode="auto">
          <a:xfrm>
            <a:off x="641350" y="927795"/>
            <a:ext cx="4354116" cy="465336"/>
          </a:xfrm>
          <a:prstGeom prst="rect">
            <a:avLst/>
          </a:prstGeom>
          <a:noFill/>
          <a:ln/>
        </p:spPr>
        <p:txBody>
          <a:bodyPr wrap="none" lIns="0" tIns="0" rIns="0" bIns="0" rtlCol="0" anchor="t"/>
          <a:lstStyle/>
          <a:p>
            <a:pPr>
              <a:lnSpc>
                <a:spcPts val="3625"/>
              </a:lnSpc>
              <a:defRPr/>
            </a:pPr>
            <a:r>
              <a:rPr lang="en-US" sz="2900" b="1">
                <a:solidFill>
                  <a:srgbClr val="000000"/>
                </a:solidFill>
                <a:latin typeface="Titillium Web Bold"/>
                <a:ea typeface="Titillium Web Bold"/>
                <a:cs typeface="Titillium Web Bold"/>
              </a:rPr>
              <a:t>Why Security Matters Here</a:t>
            </a:r>
            <a:endParaRPr lang="en-US" sz="2900"/>
          </a:p>
        </p:txBody>
      </p:sp>
      <p:sp>
        <p:nvSpPr>
          <p:cNvPr id="5" name="Text 3"/>
          <p:cNvSpPr/>
          <p:nvPr/>
        </p:nvSpPr>
        <p:spPr bwMode="auto">
          <a:xfrm>
            <a:off x="864593" y="1639293"/>
            <a:ext cx="10686058" cy="194171"/>
          </a:xfrm>
          <a:prstGeom prst="rect">
            <a:avLst/>
          </a:prstGeom>
          <a:noFill/>
          <a:ln/>
        </p:spPr>
        <p:txBody>
          <a:bodyPr wrap="none" lIns="0" tIns="0" rIns="0" bIns="0" rtlCol="0" anchor="t"/>
          <a:lstStyle/>
          <a:p>
            <a:pPr>
              <a:lnSpc>
                <a:spcPts val="1500"/>
              </a:lnSpc>
              <a:defRPr/>
            </a:pPr>
            <a:r>
              <a:rPr lang="en-US" sz="1150">
                <a:solidFill>
                  <a:srgbClr val="000000"/>
                </a:solidFill>
                <a:latin typeface="Poppins"/>
                <a:ea typeface="Poppins"/>
                <a:cs typeface="Poppins"/>
              </a:rPr>
              <a:t>What are we protecting — and why does it matter?</a:t>
            </a:r>
            <a:endParaRPr lang="en-US" sz="1150"/>
          </a:p>
        </p:txBody>
      </p:sp>
      <p:sp>
        <p:nvSpPr>
          <p:cNvPr id="6" name="Shape 4"/>
          <p:cNvSpPr/>
          <p:nvPr/>
        </p:nvSpPr>
        <p:spPr bwMode="auto">
          <a:xfrm>
            <a:off x="641350" y="1533823"/>
            <a:ext cx="19050" cy="405110"/>
          </a:xfrm>
          <a:prstGeom prst="rect">
            <a:avLst/>
          </a:prstGeom>
          <a:solidFill>
            <a:srgbClr val="003399"/>
          </a:solidFill>
          <a:ln/>
        </p:spPr>
        <p:txBody>
          <a:bodyPr/>
          <a:lstStyle/>
          <a:p>
            <a:pPr>
              <a:defRPr/>
            </a:pPr>
            <a:endParaRPr lang="en-US" sz="1500"/>
          </a:p>
        </p:txBody>
      </p:sp>
      <p:sp>
        <p:nvSpPr>
          <p:cNvPr id="7" name="Shape 5"/>
          <p:cNvSpPr/>
          <p:nvPr/>
        </p:nvSpPr>
        <p:spPr bwMode="auto">
          <a:xfrm>
            <a:off x="534194" y="2077774"/>
            <a:ext cx="5515203" cy="4039956"/>
          </a:xfrm>
          <a:prstGeom prst="roundRect">
            <a:avLst>
              <a:gd name="adj" fmla="val 2572"/>
            </a:avLst>
          </a:prstGeom>
          <a:solidFill>
            <a:srgbClr val="00A86B"/>
          </a:solidFill>
          <a:ln/>
        </p:spPr>
        <p:txBody>
          <a:bodyPr/>
          <a:lstStyle/>
          <a:p>
            <a:pPr>
              <a:defRPr/>
            </a:pPr>
            <a:endParaRPr lang="en-US" sz="1500"/>
          </a:p>
        </p:txBody>
      </p:sp>
      <p:sp>
        <p:nvSpPr>
          <p:cNvPr id="8" name="Text 6"/>
          <p:cNvSpPr/>
          <p:nvPr/>
        </p:nvSpPr>
        <p:spPr bwMode="auto">
          <a:xfrm>
            <a:off x="683022" y="2138164"/>
            <a:ext cx="1861145" cy="23266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High-Impact Systems</a:t>
            </a:r>
            <a:endParaRPr lang="en-US" sz="1450"/>
          </a:p>
        </p:txBody>
      </p:sp>
      <p:sp>
        <p:nvSpPr>
          <p:cNvPr id="9" name="Text 7"/>
          <p:cNvSpPr/>
          <p:nvPr/>
        </p:nvSpPr>
        <p:spPr bwMode="auto">
          <a:xfrm>
            <a:off x="683022" y="2464595"/>
            <a:ext cx="5189736" cy="874911"/>
          </a:xfrm>
          <a:prstGeom prst="rect">
            <a:avLst/>
          </a:prstGeom>
          <a:noFill/>
          <a:ln>
            <a:noFill/>
          </a:ln>
        </p:spPr>
        <p:txBody>
          <a:bodyPr wrap="square" lIns="0" tIns="0" rIns="0" bIns="0" rtlCol="0" anchor="t"/>
          <a:lstStyle/>
          <a:p>
            <a:pPr marL="285115" indent="-285115">
              <a:lnSpc>
                <a:spcPts val="1500"/>
              </a:lnSpc>
              <a:buSzPct val="100000"/>
              <a:buChar char="•"/>
              <a:defRPr/>
            </a:pPr>
            <a:r>
              <a:rPr lang="en-US" sz="1250">
                <a:solidFill>
                  <a:srgbClr val="000000"/>
                </a:solidFill>
                <a:latin typeface="Poppins"/>
                <a:ea typeface="Poppins"/>
                <a:cs typeface="Poppins"/>
              </a:rPr>
              <a:t>Energy networks &amp; smart grids</a:t>
            </a:r>
            <a:endParaRPr lang="en-US" sz="1250">
              <a:solidFill>
                <a:srgbClr val="000000"/>
              </a:solidFill>
              <a:latin typeface="Poppins"/>
              <a:cs typeface="Poppins"/>
            </a:endParaRPr>
          </a:p>
          <a:p>
            <a:pPr marL="285115" indent="-285115">
              <a:lnSpc>
                <a:spcPts val="1500"/>
              </a:lnSpc>
              <a:buSzPct val="100000"/>
              <a:buChar char="•"/>
              <a:defRPr/>
            </a:pPr>
            <a:r>
              <a:rPr lang="en-US" sz="1250">
                <a:solidFill>
                  <a:srgbClr val="000000"/>
                </a:solidFill>
                <a:latin typeface="Poppins"/>
                <a:ea typeface="Poppins"/>
                <a:cs typeface="Poppins"/>
              </a:rPr>
              <a:t>ESG &amp; sustainability platforms</a:t>
            </a:r>
            <a:endParaRPr lang="en-US" sz="1250">
              <a:solidFill>
                <a:srgbClr val="000000"/>
              </a:solidFill>
              <a:latin typeface="Poppins"/>
              <a:cs typeface="Poppins"/>
            </a:endParaRPr>
          </a:p>
          <a:p>
            <a:pPr marL="285115" indent="-285115">
              <a:lnSpc>
                <a:spcPts val="1500"/>
              </a:lnSpc>
              <a:buSzPct val="100000"/>
              <a:buChar char="•"/>
              <a:defRPr/>
            </a:pPr>
            <a:r>
              <a:rPr lang="en-US" sz="1250">
                <a:solidFill>
                  <a:srgbClr val="000000"/>
                </a:solidFill>
                <a:latin typeface="Poppins"/>
                <a:ea typeface="Poppins"/>
                <a:cs typeface="Poppins"/>
              </a:rPr>
              <a:t>IoT sensors &amp; OT control systems</a:t>
            </a:r>
            <a:endParaRPr lang="en-US" sz="1250">
              <a:solidFill>
                <a:srgbClr val="000000"/>
              </a:solidFill>
              <a:latin typeface="Poppins"/>
              <a:cs typeface="Poppins"/>
            </a:endParaRPr>
          </a:p>
          <a:p>
            <a:pPr marL="285115" indent="-285115">
              <a:lnSpc>
                <a:spcPts val="1500"/>
              </a:lnSpc>
              <a:buSzPct val="100000"/>
              <a:buChar char="•"/>
              <a:defRPr/>
            </a:pPr>
            <a:r>
              <a:rPr lang="en-US" sz="1250">
                <a:solidFill>
                  <a:srgbClr val="000000"/>
                </a:solidFill>
                <a:latin typeface="Poppins"/>
                <a:ea typeface="Poppins"/>
                <a:cs typeface="Poppins"/>
              </a:rPr>
              <a:t>Direct operational &amp; regulatory consequences</a:t>
            </a:r>
            <a:endParaRPr lang="en-US" sz="1250">
              <a:solidFill>
                <a:srgbClr val="000000"/>
              </a:solidFill>
              <a:latin typeface="Poppins"/>
              <a:cs typeface="Poppins"/>
            </a:endParaRPr>
          </a:p>
        </p:txBody>
      </p:sp>
      <p:sp>
        <p:nvSpPr>
          <p:cNvPr id="10" name="Text 8"/>
          <p:cNvSpPr/>
          <p:nvPr/>
        </p:nvSpPr>
        <p:spPr bwMode="auto">
          <a:xfrm>
            <a:off x="6283920" y="2138164"/>
            <a:ext cx="3117850" cy="23266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An Incident Is Never Just an IT Problem</a:t>
            </a:r>
            <a:endParaRPr lang="en-US" sz="1450"/>
          </a:p>
        </p:txBody>
      </p:sp>
      <p:sp>
        <p:nvSpPr>
          <p:cNvPr id="11" name="Shape 9"/>
          <p:cNvSpPr/>
          <p:nvPr/>
        </p:nvSpPr>
        <p:spPr bwMode="auto">
          <a:xfrm>
            <a:off x="6283920" y="2476302"/>
            <a:ext cx="4663942" cy="837307"/>
          </a:xfrm>
          <a:prstGeom prst="roundRect">
            <a:avLst>
              <a:gd name="adj" fmla="val 7469"/>
            </a:avLst>
          </a:prstGeom>
          <a:solidFill>
            <a:srgbClr val="CCDDFF"/>
          </a:solidFill>
          <a:ln w="7620">
            <a:solidFill>
              <a:srgbClr val="B2C3E5"/>
            </a:solidFill>
            <a:prstDash val="solid"/>
          </a:ln>
        </p:spPr>
        <p:txBody>
          <a:bodyPr/>
          <a:lstStyle/>
          <a:p>
            <a:pPr>
              <a:defRPr/>
            </a:pPr>
            <a:endParaRPr lang="en-US" sz="1500"/>
          </a:p>
        </p:txBody>
      </p:sp>
      <p:sp>
        <p:nvSpPr>
          <p:cNvPr id="12" name="Text 10"/>
          <p:cNvSpPr/>
          <p:nvPr/>
        </p:nvSpPr>
        <p:spPr bwMode="auto">
          <a:xfrm>
            <a:off x="6439099" y="2631480"/>
            <a:ext cx="2103438" cy="23901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 Operational Disruption</a:t>
            </a:r>
            <a:endParaRPr lang="en-US" sz="1450"/>
          </a:p>
        </p:txBody>
      </p:sp>
      <p:sp>
        <p:nvSpPr>
          <p:cNvPr id="13" name="Text 11"/>
          <p:cNvSpPr/>
          <p:nvPr/>
        </p:nvSpPr>
        <p:spPr bwMode="auto">
          <a:xfrm>
            <a:off x="6439099" y="2964260"/>
            <a:ext cx="4962723" cy="194171"/>
          </a:xfrm>
          <a:prstGeom prst="rect">
            <a:avLst/>
          </a:prstGeom>
          <a:noFill/>
          <a:ln/>
        </p:spPr>
        <p:txBody>
          <a:bodyPr wrap="none" lIns="0" tIns="0" rIns="0" bIns="0" rtlCol="0" anchor="t"/>
          <a:lstStyle/>
          <a:p>
            <a:pPr>
              <a:lnSpc>
                <a:spcPts val="1500"/>
              </a:lnSpc>
              <a:defRPr/>
            </a:pPr>
            <a:r>
              <a:rPr lang="en-US" sz="1150">
                <a:solidFill>
                  <a:srgbClr val="000000"/>
                </a:solidFill>
                <a:latin typeface="Poppins"/>
                <a:ea typeface="Poppins"/>
                <a:cs typeface="Poppins"/>
              </a:rPr>
              <a:t>Systems go dark</a:t>
            </a:r>
            <a:endParaRPr lang="en-US" sz="1150"/>
          </a:p>
        </p:txBody>
      </p:sp>
      <p:sp>
        <p:nvSpPr>
          <p:cNvPr id="14" name="Shape 12"/>
          <p:cNvSpPr/>
          <p:nvPr/>
        </p:nvSpPr>
        <p:spPr bwMode="auto">
          <a:xfrm>
            <a:off x="6283920" y="3407370"/>
            <a:ext cx="4663942" cy="837307"/>
          </a:xfrm>
          <a:prstGeom prst="roundRect">
            <a:avLst>
              <a:gd name="adj" fmla="val 7469"/>
            </a:avLst>
          </a:prstGeom>
          <a:solidFill>
            <a:srgbClr val="CCDDFF"/>
          </a:solidFill>
          <a:ln w="7620">
            <a:solidFill>
              <a:srgbClr val="B2C3E5"/>
            </a:solidFill>
            <a:prstDash val="solid"/>
          </a:ln>
        </p:spPr>
        <p:txBody>
          <a:bodyPr/>
          <a:lstStyle/>
          <a:p>
            <a:pPr>
              <a:defRPr/>
            </a:pPr>
            <a:endParaRPr lang="en-US" sz="1500"/>
          </a:p>
        </p:txBody>
      </p:sp>
      <p:sp>
        <p:nvSpPr>
          <p:cNvPr id="15" name="Text 13"/>
          <p:cNvSpPr/>
          <p:nvPr/>
        </p:nvSpPr>
        <p:spPr bwMode="auto">
          <a:xfrm>
            <a:off x="6439098" y="3562548"/>
            <a:ext cx="1861145" cy="23901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 Regulatory Breach</a:t>
            </a:r>
            <a:endParaRPr lang="en-US" sz="1450"/>
          </a:p>
        </p:txBody>
      </p:sp>
      <p:sp>
        <p:nvSpPr>
          <p:cNvPr id="16" name="Text 14"/>
          <p:cNvSpPr/>
          <p:nvPr/>
        </p:nvSpPr>
        <p:spPr bwMode="auto">
          <a:xfrm>
            <a:off x="6439099" y="3895329"/>
            <a:ext cx="4962723" cy="194171"/>
          </a:xfrm>
          <a:prstGeom prst="rect">
            <a:avLst/>
          </a:prstGeom>
          <a:noFill/>
          <a:ln/>
        </p:spPr>
        <p:txBody>
          <a:bodyPr wrap="none" lIns="0" tIns="0" rIns="0" bIns="0" rtlCol="0" anchor="t"/>
          <a:lstStyle/>
          <a:p>
            <a:pPr>
              <a:lnSpc>
                <a:spcPts val="1500"/>
              </a:lnSpc>
              <a:defRPr/>
            </a:pPr>
            <a:r>
              <a:rPr lang="en-US" sz="1150">
                <a:solidFill>
                  <a:srgbClr val="000000"/>
                </a:solidFill>
                <a:latin typeface="Poppins"/>
                <a:ea typeface="Poppins"/>
                <a:cs typeface="Poppins"/>
              </a:rPr>
              <a:t>Fines &amp; legal exposure</a:t>
            </a:r>
            <a:endParaRPr lang="en-US" sz="1150"/>
          </a:p>
        </p:txBody>
      </p:sp>
      <p:sp>
        <p:nvSpPr>
          <p:cNvPr id="17" name="Shape 15"/>
          <p:cNvSpPr/>
          <p:nvPr/>
        </p:nvSpPr>
        <p:spPr bwMode="auto">
          <a:xfrm>
            <a:off x="6283920" y="4338439"/>
            <a:ext cx="4663942" cy="837307"/>
          </a:xfrm>
          <a:prstGeom prst="roundRect">
            <a:avLst>
              <a:gd name="adj" fmla="val 7469"/>
            </a:avLst>
          </a:prstGeom>
          <a:solidFill>
            <a:srgbClr val="CCDDFF"/>
          </a:solidFill>
          <a:ln w="7620">
            <a:solidFill>
              <a:srgbClr val="B2C3E5"/>
            </a:solidFill>
            <a:prstDash val="solid"/>
          </a:ln>
        </p:spPr>
        <p:txBody>
          <a:bodyPr/>
          <a:lstStyle/>
          <a:p>
            <a:pPr>
              <a:defRPr/>
            </a:pPr>
            <a:endParaRPr lang="en-US" sz="1500"/>
          </a:p>
        </p:txBody>
      </p:sp>
      <p:sp>
        <p:nvSpPr>
          <p:cNvPr id="18" name="Text 16"/>
          <p:cNvSpPr/>
          <p:nvPr/>
        </p:nvSpPr>
        <p:spPr bwMode="auto">
          <a:xfrm>
            <a:off x="6439098" y="4493618"/>
            <a:ext cx="2156420" cy="23901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 Environmental Damage</a:t>
            </a:r>
            <a:endParaRPr lang="en-US" sz="1450"/>
          </a:p>
        </p:txBody>
      </p:sp>
      <p:sp>
        <p:nvSpPr>
          <p:cNvPr id="19" name="Text 17"/>
          <p:cNvSpPr/>
          <p:nvPr/>
        </p:nvSpPr>
        <p:spPr bwMode="auto">
          <a:xfrm>
            <a:off x="6439099" y="4826397"/>
            <a:ext cx="4962723" cy="194171"/>
          </a:xfrm>
          <a:prstGeom prst="rect">
            <a:avLst/>
          </a:prstGeom>
          <a:noFill/>
          <a:ln/>
        </p:spPr>
        <p:txBody>
          <a:bodyPr wrap="none" lIns="0" tIns="0" rIns="0" bIns="0" rtlCol="0" anchor="t"/>
          <a:lstStyle/>
          <a:p>
            <a:pPr>
              <a:lnSpc>
                <a:spcPts val="1500"/>
              </a:lnSpc>
              <a:defRPr/>
            </a:pPr>
            <a:r>
              <a:rPr lang="en-US" sz="1150">
                <a:solidFill>
                  <a:srgbClr val="000000"/>
                </a:solidFill>
                <a:latin typeface="Poppins"/>
                <a:ea typeface="Poppins"/>
                <a:cs typeface="Poppins"/>
              </a:rPr>
              <a:t>Physical world impact</a:t>
            </a:r>
            <a:endParaRPr lang="en-US" sz="1150"/>
          </a:p>
        </p:txBody>
      </p:sp>
      <p:sp>
        <p:nvSpPr>
          <p:cNvPr id="20" name="Shape 18"/>
          <p:cNvSpPr/>
          <p:nvPr/>
        </p:nvSpPr>
        <p:spPr bwMode="auto">
          <a:xfrm>
            <a:off x="6283920" y="5269507"/>
            <a:ext cx="4663942" cy="837307"/>
          </a:xfrm>
          <a:prstGeom prst="roundRect">
            <a:avLst>
              <a:gd name="adj" fmla="val 7469"/>
            </a:avLst>
          </a:prstGeom>
          <a:solidFill>
            <a:srgbClr val="CCDDFF"/>
          </a:solidFill>
          <a:ln w="7620">
            <a:solidFill>
              <a:srgbClr val="B2C3E5"/>
            </a:solidFill>
            <a:prstDash val="solid"/>
          </a:ln>
        </p:spPr>
        <p:txBody>
          <a:bodyPr/>
          <a:lstStyle/>
          <a:p>
            <a:pPr>
              <a:defRPr/>
            </a:pPr>
            <a:endParaRPr lang="en-US" sz="1500"/>
          </a:p>
        </p:txBody>
      </p:sp>
      <p:sp>
        <p:nvSpPr>
          <p:cNvPr id="21" name="Text 19"/>
          <p:cNvSpPr/>
          <p:nvPr/>
        </p:nvSpPr>
        <p:spPr bwMode="auto">
          <a:xfrm>
            <a:off x="6439098" y="5424686"/>
            <a:ext cx="1861145" cy="239018"/>
          </a:xfrm>
          <a:prstGeom prst="rect">
            <a:avLst/>
          </a:prstGeom>
          <a:noFill/>
          <a:ln/>
        </p:spPr>
        <p:txBody>
          <a:bodyPr wrap="none" lIns="0" tIns="0" rIns="0" bIns="0" rtlCol="0" anchor="t"/>
          <a:lstStyle/>
          <a:p>
            <a:pPr>
              <a:lnSpc>
                <a:spcPts val="1792"/>
              </a:lnSpc>
              <a:defRPr/>
            </a:pPr>
            <a:r>
              <a:rPr lang="en-US" sz="1450" b="1">
                <a:solidFill>
                  <a:srgbClr val="000000"/>
                </a:solidFill>
                <a:latin typeface="Titillium Web Bold"/>
                <a:ea typeface="Titillium Web Bold"/>
                <a:cs typeface="Titillium Web Bold"/>
              </a:rPr>
              <a:t>🏛️ Loss of Trust</a:t>
            </a:r>
            <a:endParaRPr lang="en-US" sz="1450"/>
          </a:p>
        </p:txBody>
      </p:sp>
      <p:sp>
        <p:nvSpPr>
          <p:cNvPr id="22" name="Text 20"/>
          <p:cNvSpPr/>
          <p:nvPr/>
        </p:nvSpPr>
        <p:spPr bwMode="auto">
          <a:xfrm>
            <a:off x="6439099" y="5757466"/>
            <a:ext cx="4962723" cy="194171"/>
          </a:xfrm>
          <a:prstGeom prst="rect">
            <a:avLst/>
          </a:prstGeom>
          <a:noFill/>
          <a:ln/>
        </p:spPr>
        <p:txBody>
          <a:bodyPr wrap="none" lIns="0" tIns="0" rIns="0" bIns="0" rtlCol="0" anchor="t"/>
          <a:lstStyle/>
          <a:p>
            <a:pPr>
              <a:lnSpc>
                <a:spcPts val="1500"/>
              </a:lnSpc>
              <a:defRPr/>
            </a:pPr>
            <a:r>
              <a:rPr lang="en-US" sz="1150">
                <a:solidFill>
                  <a:srgbClr val="000000"/>
                </a:solidFill>
                <a:latin typeface="Poppins"/>
                <a:ea typeface="Poppins"/>
                <a:cs typeface="Poppins"/>
              </a:rPr>
              <a:t>Institutional credibility at stake</a:t>
            </a:r>
            <a:endParaRPr lang="en-US" sz="1150"/>
          </a:p>
        </p:txBody>
      </p:sp>
      <p:sp>
        <p:nvSpPr>
          <p:cNvPr id="23" name="Online Image Placeholder 2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58515" y="647700"/>
            <a:ext cx="1214735" cy="277317"/>
          </a:xfrm>
          <a:prstGeom prst="roundRect">
            <a:avLst>
              <a:gd name="adj" fmla="val 19947"/>
            </a:avLst>
          </a:prstGeom>
          <a:solidFill>
            <a:srgbClr val="CCDDFF"/>
          </a:solidFill>
          <a:ln/>
        </p:spPr>
        <p:txBody>
          <a:bodyPr/>
          <a:lstStyle/>
          <a:p>
            <a:pPr>
              <a:defRPr/>
            </a:pPr>
            <a:endParaRPr lang="en-US" sz="1500"/>
          </a:p>
        </p:txBody>
      </p:sp>
      <p:sp>
        <p:nvSpPr>
          <p:cNvPr id="3" name="Text 1"/>
          <p:cNvSpPr/>
          <p:nvPr/>
        </p:nvSpPr>
        <p:spPr bwMode="auto">
          <a:xfrm>
            <a:off x="757238" y="697012"/>
            <a:ext cx="1017290" cy="178693"/>
          </a:xfrm>
          <a:prstGeom prst="rect">
            <a:avLst/>
          </a:prstGeom>
          <a:noFill/>
          <a:ln/>
        </p:spPr>
        <p:txBody>
          <a:bodyPr wrap="none" lIns="0" tIns="0" rIns="0" bIns="0" rtlCol="0" anchor="t"/>
          <a:lstStyle/>
          <a:p>
            <a:pPr>
              <a:lnSpc>
                <a:spcPts val="1375"/>
              </a:lnSpc>
              <a:defRPr/>
            </a:pPr>
            <a:r>
              <a:rPr lang="en-US" sz="1000">
                <a:solidFill>
                  <a:srgbClr val="000000"/>
                </a:solidFill>
                <a:latin typeface="Poppins"/>
                <a:ea typeface="Poppins"/>
                <a:cs typeface="Poppins"/>
              </a:rPr>
              <a:t>02 · OBJECTIVES</a:t>
            </a:r>
            <a:endParaRPr lang="en-US" sz="1000"/>
          </a:p>
        </p:txBody>
      </p:sp>
      <p:sp>
        <p:nvSpPr>
          <p:cNvPr id="4" name="Text 2"/>
          <p:cNvSpPr/>
          <p:nvPr/>
        </p:nvSpPr>
        <p:spPr bwMode="auto">
          <a:xfrm>
            <a:off x="658515" y="970856"/>
            <a:ext cx="4115793" cy="514449"/>
          </a:xfrm>
          <a:prstGeom prst="rect">
            <a:avLst/>
          </a:prstGeom>
          <a:noFill/>
          <a:ln/>
        </p:spPr>
        <p:txBody>
          <a:bodyPr wrap="none" lIns="0" tIns="0" rIns="0" bIns="0" rtlCol="0" anchor="t"/>
          <a:lstStyle/>
          <a:p>
            <a:pPr>
              <a:lnSpc>
                <a:spcPts val="4042"/>
              </a:lnSpc>
              <a:defRPr/>
            </a:pPr>
            <a:r>
              <a:rPr lang="en-US" sz="3200" b="1">
                <a:solidFill>
                  <a:srgbClr val="000000"/>
                </a:solidFill>
                <a:latin typeface="Titillium Web Bold"/>
                <a:ea typeface="Titillium Web Bold"/>
                <a:cs typeface="Titillium Web Bold"/>
              </a:rPr>
              <a:t>Learning Objectives</a:t>
            </a:r>
            <a:endParaRPr lang="en-US" sz="3200"/>
          </a:p>
        </p:txBody>
      </p:sp>
      <p:sp>
        <p:nvSpPr>
          <p:cNvPr id="5" name="Shape 3"/>
          <p:cNvSpPr/>
          <p:nvPr/>
        </p:nvSpPr>
        <p:spPr bwMode="auto">
          <a:xfrm>
            <a:off x="539949" y="1657350"/>
            <a:ext cx="5473798" cy="4423867"/>
          </a:xfrm>
          <a:prstGeom prst="roundRect">
            <a:avLst>
              <a:gd name="adj" fmla="val 2603"/>
            </a:avLst>
          </a:prstGeom>
          <a:solidFill>
            <a:srgbClr val="00A86B"/>
          </a:solidFill>
          <a:ln/>
        </p:spPr>
        <p:txBody>
          <a:bodyPr/>
          <a:lstStyle/>
          <a:p>
            <a:pPr>
              <a:defRPr/>
            </a:pPr>
            <a:endParaRPr lang="en-US" sz="1500"/>
          </a:p>
        </p:txBody>
      </p:sp>
      <p:sp>
        <p:nvSpPr>
          <p:cNvPr id="6" name="Text 4"/>
          <p:cNvSpPr/>
          <p:nvPr/>
        </p:nvSpPr>
        <p:spPr bwMode="auto">
          <a:xfrm>
            <a:off x="704552" y="1772047"/>
            <a:ext cx="3978077" cy="257175"/>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By the end of this session you will be able to:</a:t>
            </a:r>
            <a:endParaRPr lang="en-US" sz="1600"/>
          </a:p>
        </p:txBody>
      </p:sp>
      <p:sp>
        <p:nvSpPr>
          <p:cNvPr id="7" name="Text 5"/>
          <p:cNvSpPr/>
          <p:nvPr/>
        </p:nvSpPr>
        <p:spPr bwMode="auto">
          <a:xfrm>
            <a:off x="704553" y="2158207"/>
            <a:ext cx="164603" cy="205780"/>
          </a:xfrm>
          <a:prstGeom prst="rect">
            <a:avLst/>
          </a:prstGeom>
          <a:noFill/>
          <a:ln/>
        </p:spPr>
        <p:txBody>
          <a:bodyPr wrap="none" lIns="0" tIns="0" rIns="0" bIns="0" rtlCol="0" anchor="t"/>
          <a:lstStyle/>
          <a:p>
            <a:pPr>
              <a:lnSpc>
                <a:spcPts val="1750"/>
              </a:lnSpc>
              <a:defRPr/>
            </a:pPr>
            <a:r>
              <a:rPr lang="en-US" sz="1300">
                <a:solidFill>
                  <a:srgbClr val="000000"/>
                </a:solidFill>
                <a:latin typeface="Titillium Web Light"/>
                <a:ea typeface="Titillium Web Light"/>
                <a:cs typeface="Titillium Web Light"/>
              </a:rPr>
              <a:t>01</a:t>
            </a:r>
            <a:endParaRPr lang="en-US" sz="1300"/>
          </a:p>
        </p:txBody>
      </p:sp>
      <p:sp>
        <p:nvSpPr>
          <p:cNvPr id="8" name="Shape 6"/>
          <p:cNvSpPr/>
          <p:nvPr/>
        </p:nvSpPr>
        <p:spPr bwMode="auto">
          <a:xfrm>
            <a:off x="704552" y="2418854"/>
            <a:ext cx="5144592" cy="19050"/>
          </a:xfrm>
          <a:prstGeom prst="rect">
            <a:avLst/>
          </a:prstGeom>
          <a:solidFill>
            <a:srgbClr val="003399"/>
          </a:solidFill>
          <a:ln/>
        </p:spPr>
        <p:txBody>
          <a:bodyPr/>
          <a:lstStyle/>
          <a:p>
            <a:pPr>
              <a:defRPr/>
            </a:pPr>
            <a:endParaRPr lang="en-US" sz="1500"/>
          </a:p>
        </p:txBody>
      </p:sp>
      <p:sp>
        <p:nvSpPr>
          <p:cNvPr id="9" name="Text 7"/>
          <p:cNvSpPr/>
          <p:nvPr/>
        </p:nvSpPr>
        <p:spPr bwMode="auto">
          <a:xfrm>
            <a:off x="704552" y="2539207"/>
            <a:ext cx="5144592"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Define the three CIA principles</a:t>
            </a:r>
            <a:endParaRPr lang="en-US" sz="1300"/>
          </a:p>
        </p:txBody>
      </p:sp>
      <p:sp>
        <p:nvSpPr>
          <p:cNvPr id="10" name="Text 8"/>
          <p:cNvSpPr/>
          <p:nvPr/>
        </p:nvSpPr>
        <p:spPr bwMode="auto">
          <a:xfrm>
            <a:off x="704553" y="3000673"/>
            <a:ext cx="164603" cy="205780"/>
          </a:xfrm>
          <a:prstGeom prst="rect">
            <a:avLst/>
          </a:prstGeom>
          <a:noFill/>
          <a:ln/>
        </p:spPr>
        <p:txBody>
          <a:bodyPr wrap="none" lIns="0" tIns="0" rIns="0" bIns="0" rtlCol="0" anchor="t"/>
          <a:lstStyle/>
          <a:p>
            <a:pPr>
              <a:lnSpc>
                <a:spcPts val="1750"/>
              </a:lnSpc>
              <a:defRPr/>
            </a:pPr>
            <a:r>
              <a:rPr lang="en-US" sz="1300">
                <a:solidFill>
                  <a:srgbClr val="000000"/>
                </a:solidFill>
                <a:latin typeface="Titillium Web Light"/>
                <a:ea typeface="Titillium Web Light"/>
                <a:cs typeface="Titillium Web Light"/>
              </a:rPr>
              <a:t>02</a:t>
            </a:r>
            <a:endParaRPr lang="en-US" sz="1300"/>
          </a:p>
        </p:txBody>
      </p:sp>
      <p:sp>
        <p:nvSpPr>
          <p:cNvPr id="11" name="Shape 9"/>
          <p:cNvSpPr/>
          <p:nvPr/>
        </p:nvSpPr>
        <p:spPr bwMode="auto">
          <a:xfrm>
            <a:off x="704552" y="3261320"/>
            <a:ext cx="5144592" cy="19050"/>
          </a:xfrm>
          <a:prstGeom prst="rect">
            <a:avLst/>
          </a:prstGeom>
          <a:solidFill>
            <a:srgbClr val="003399"/>
          </a:solidFill>
          <a:ln/>
        </p:spPr>
        <p:txBody>
          <a:bodyPr/>
          <a:lstStyle/>
          <a:p>
            <a:pPr>
              <a:defRPr/>
            </a:pPr>
            <a:endParaRPr lang="en-US" sz="1500"/>
          </a:p>
        </p:txBody>
      </p:sp>
      <p:sp>
        <p:nvSpPr>
          <p:cNvPr id="12" name="Text 10"/>
          <p:cNvSpPr/>
          <p:nvPr/>
        </p:nvSpPr>
        <p:spPr bwMode="auto">
          <a:xfrm>
            <a:off x="704552" y="3381672"/>
            <a:ext cx="5144592"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Apply CIA as a decision-making tool</a:t>
            </a:r>
            <a:endParaRPr lang="en-US" sz="1300"/>
          </a:p>
        </p:txBody>
      </p:sp>
      <p:sp>
        <p:nvSpPr>
          <p:cNvPr id="13" name="Text 11"/>
          <p:cNvSpPr/>
          <p:nvPr/>
        </p:nvSpPr>
        <p:spPr bwMode="auto">
          <a:xfrm>
            <a:off x="704553" y="3843139"/>
            <a:ext cx="164603" cy="205780"/>
          </a:xfrm>
          <a:prstGeom prst="rect">
            <a:avLst/>
          </a:prstGeom>
          <a:noFill/>
          <a:ln/>
        </p:spPr>
        <p:txBody>
          <a:bodyPr wrap="none" lIns="0" tIns="0" rIns="0" bIns="0" rtlCol="0" anchor="t"/>
          <a:lstStyle/>
          <a:p>
            <a:pPr>
              <a:lnSpc>
                <a:spcPts val="1750"/>
              </a:lnSpc>
              <a:defRPr/>
            </a:pPr>
            <a:r>
              <a:rPr lang="en-US" sz="1300">
                <a:solidFill>
                  <a:srgbClr val="000000"/>
                </a:solidFill>
                <a:latin typeface="Titillium Web Light"/>
                <a:ea typeface="Titillium Web Light"/>
                <a:cs typeface="Titillium Web Light"/>
              </a:rPr>
              <a:t>03</a:t>
            </a:r>
            <a:endParaRPr lang="en-US" sz="1300"/>
          </a:p>
        </p:txBody>
      </p:sp>
      <p:sp>
        <p:nvSpPr>
          <p:cNvPr id="14" name="Shape 12"/>
          <p:cNvSpPr/>
          <p:nvPr/>
        </p:nvSpPr>
        <p:spPr bwMode="auto">
          <a:xfrm>
            <a:off x="704552" y="4103787"/>
            <a:ext cx="5144592" cy="19050"/>
          </a:xfrm>
          <a:prstGeom prst="rect">
            <a:avLst/>
          </a:prstGeom>
          <a:solidFill>
            <a:srgbClr val="003399"/>
          </a:solidFill>
          <a:ln/>
        </p:spPr>
        <p:txBody>
          <a:bodyPr/>
          <a:lstStyle/>
          <a:p>
            <a:pPr>
              <a:defRPr/>
            </a:pPr>
            <a:endParaRPr lang="en-US" sz="1500"/>
          </a:p>
        </p:txBody>
      </p:sp>
      <p:sp>
        <p:nvSpPr>
          <p:cNvPr id="15" name="Text 13"/>
          <p:cNvSpPr/>
          <p:nvPr/>
        </p:nvSpPr>
        <p:spPr bwMode="auto">
          <a:xfrm>
            <a:off x="704552" y="4224139"/>
            <a:ext cx="5144592"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Map assets to CIA priorities</a:t>
            </a:r>
            <a:endParaRPr lang="en-US" sz="1300"/>
          </a:p>
        </p:txBody>
      </p:sp>
      <p:sp>
        <p:nvSpPr>
          <p:cNvPr id="16" name="Text 14"/>
          <p:cNvSpPr/>
          <p:nvPr/>
        </p:nvSpPr>
        <p:spPr bwMode="auto">
          <a:xfrm>
            <a:off x="704553" y="4685606"/>
            <a:ext cx="164603" cy="205780"/>
          </a:xfrm>
          <a:prstGeom prst="rect">
            <a:avLst/>
          </a:prstGeom>
          <a:noFill/>
          <a:ln/>
        </p:spPr>
        <p:txBody>
          <a:bodyPr wrap="none" lIns="0" tIns="0" rIns="0" bIns="0" rtlCol="0" anchor="t"/>
          <a:lstStyle/>
          <a:p>
            <a:pPr>
              <a:lnSpc>
                <a:spcPts val="1750"/>
              </a:lnSpc>
              <a:defRPr/>
            </a:pPr>
            <a:r>
              <a:rPr lang="en-US" sz="1300">
                <a:solidFill>
                  <a:srgbClr val="000000"/>
                </a:solidFill>
                <a:latin typeface="Titillium Web Light"/>
                <a:ea typeface="Titillium Web Light"/>
                <a:cs typeface="Titillium Web Light"/>
              </a:rPr>
              <a:t>04</a:t>
            </a:r>
            <a:endParaRPr lang="en-US" sz="1300"/>
          </a:p>
        </p:txBody>
      </p:sp>
      <p:sp>
        <p:nvSpPr>
          <p:cNvPr id="17" name="Shape 15"/>
          <p:cNvSpPr/>
          <p:nvPr/>
        </p:nvSpPr>
        <p:spPr bwMode="auto">
          <a:xfrm>
            <a:off x="704552" y="4946253"/>
            <a:ext cx="5144592" cy="19050"/>
          </a:xfrm>
          <a:prstGeom prst="rect">
            <a:avLst/>
          </a:prstGeom>
          <a:solidFill>
            <a:srgbClr val="003399"/>
          </a:solidFill>
          <a:ln/>
        </p:spPr>
        <p:txBody>
          <a:bodyPr/>
          <a:lstStyle/>
          <a:p>
            <a:pPr>
              <a:defRPr/>
            </a:pPr>
            <a:endParaRPr lang="en-US" sz="1500"/>
          </a:p>
        </p:txBody>
      </p:sp>
      <p:sp>
        <p:nvSpPr>
          <p:cNvPr id="18" name="Text 16"/>
          <p:cNvSpPr/>
          <p:nvPr/>
        </p:nvSpPr>
        <p:spPr bwMode="auto">
          <a:xfrm>
            <a:off x="704552" y="5066606"/>
            <a:ext cx="5144592"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Identify CIA failures in real scenarios</a:t>
            </a:r>
            <a:endParaRPr lang="en-US" sz="1300"/>
          </a:p>
        </p:txBody>
      </p:sp>
      <p:sp>
        <p:nvSpPr>
          <p:cNvPr id="19" name="Shape 17"/>
          <p:cNvSpPr/>
          <p:nvPr/>
        </p:nvSpPr>
        <p:spPr bwMode="auto">
          <a:xfrm>
            <a:off x="6467773" y="2033191"/>
            <a:ext cx="164603" cy="740768"/>
          </a:xfrm>
          <a:prstGeom prst="roundRect">
            <a:avLst>
              <a:gd name="adj" fmla="val 42007"/>
            </a:avLst>
          </a:prstGeom>
          <a:solidFill>
            <a:srgbClr val="CCDDFF"/>
          </a:solidFill>
          <a:ln w="7620">
            <a:solidFill>
              <a:srgbClr val="B2C3E5"/>
            </a:solidFill>
            <a:prstDash val="solid"/>
          </a:ln>
        </p:spPr>
        <p:txBody>
          <a:bodyPr/>
          <a:lstStyle/>
          <a:p>
            <a:pPr>
              <a:defRPr/>
            </a:pPr>
            <a:endParaRPr lang="en-US" sz="1500"/>
          </a:p>
        </p:txBody>
      </p:sp>
      <p:sp>
        <p:nvSpPr>
          <p:cNvPr id="20" name="Shape 18"/>
          <p:cNvSpPr/>
          <p:nvPr/>
        </p:nvSpPr>
        <p:spPr bwMode="auto">
          <a:xfrm>
            <a:off x="6303169" y="1925241"/>
            <a:ext cx="493812" cy="493812"/>
          </a:xfrm>
          <a:prstGeom prst="roundRect">
            <a:avLst>
              <a:gd name="adj" fmla="val 77155"/>
            </a:avLst>
          </a:prstGeom>
          <a:solidFill>
            <a:srgbClr val="CCDDFF"/>
          </a:solidFill>
          <a:ln w="7620">
            <a:solidFill>
              <a:srgbClr val="B2C3E5"/>
            </a:solidFill>
            <a:prstDash val="solid"/>
          </a:ln>
        </p:spPr>
        <p:txBody>
          <a:bodyPr/>
          <a:lstStyle/>
          <a:p>
            <a:pPr>
              <a:defRPr/>
            </a:pPr>
            <a:endParaRPr lang="en-US" sz="1500"/>
          </a:p>
        </p:txBody>
      </p:sp>
      <p:pic>
        <p:nvPicPr>
          <p:cNvPr id="21"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426597" y="2048669"/>
            <a:ext cx="246857" cy="246857"/>
          </a:xfrm>
          <a:prstGeom prst="rect">
            <a:avLst/>
          </a:prstGeom>
        </p:spPr>
      </p:pic>
      <p:sp>
        <p:nvSpPr>
          <p:cNvPr id="22" name="Text 19"/>
          <p:cNvSpPr/>
          <p:nvPr/>
        </p:nvSpPr>
        <p:spPr bwMode="auto">
          <a:xfrm>
            <a:off x="6911678" y="1950938"/>
            <a:ext cx="2057895" cy="263525"/>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Define</a:t>
            </a:r>
            <a:endParaRPr lang="en-US" sz="1600"/>
          </a:p>
        </p:txBody>
      </p:sp>
      <p:sp>
        <p:nvSpPr>
          <p:cNvPr id="23" name="Text 20"/>
          <p:cNvSpPr/>
          <p:nvPr/>
        </p:nvSpPr>
        <p:spPr bwMode="auto">
          <a:xfrm>
            <a:off x="6911678" y="2329160"/>
            <a:ext cx="4628158"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the three CIA principles</a:t>
            </a:r>
            <a:endParaRPr lang="en-US" sz="1300"/>
          </a:p>
        </p:txBody>
      </p:sp>
      <p:sp>
        <p:nvSpPr>
          <p:cNvPr id="24" name="Shape 21"/>
          <p:cNvSpPr/>
          <p:nvPr/>
        </p:nvSpPr>
        <p:spPr bwMode="auto">
          <a:xfrm>
            <a:off x="6714630" y="3135610"/>
            <a:ext cx="164603" cy="740768"/>
          </a:xfrm>
          <a:prstGeom prst="roundRect">
            <a:avLst>
              <a:gd name="adj" fmla="val 42007"/>
            </a:avLst>
          </a:prstGeom>
          <a:solidFill>
            <a:srgbClr val="CCDDFF"/>
          </a:solidFill>
          <a:ln w="7620">
            <a:solidFill>
              <a:srgbClr val="B2C3E5"/>
            </a:solidFill>
            <a:prstDash val="solid"/>
          </a:ln>
        </p:spPr>
        <p:txBody>
          <a:bodyPr/>
          <a:lstStyle/>
          <a:p>
            <a:pPr>
              <a:defRPr/>
            </a:pPr>
            <a:endParaRPr lang="en-US" sz="1500"/>
          </a:p>
        </p:txBody>
      </p:sp>
      <p:sp>
        <p:nvSpPr>
          <p:cNvPr id="25" name="Shape 22"/>
          <p:cNvSpPr/>
          <p:nvPr/>
        </p:nvSpPr>
        <p:spPr bwMode="auto">
          <a:xfrm>
            <a:off x="6550025" y="3027660"/>
            <a:ext cx="493812" cy="493812"/>
          </a:xfrm>
          <a:prstGeom prst="roundRect">
            <a:avLst>
              <a:gd name="adj" fmla="val 77155"/>
            </a:avLst>
          </a:prstGeom>
          <a:solidFill>
            <a:srgbClr val="CCDDFF"/>
          </a:solidFill>
          <a:ln w="7620">
            <a:solidFill>
              <a:srgbClr val="B2C3E5"/>
            </a:solidFill>
            <a:prstDash val="solid"/>
          </a:ln>
        </p:spPr>
        <p:txBody>
          <a:bodyPr/>
          <a:lstStyle/>
          <a:p>
            <a:pPr>
              <a:defRPr/>
            </a:pPr>
            <a:endParaRPr lang="en-US" sz="1500"/>
          </a:p>
        </p:txBody>
      </p:sp>
      <p:pic>
        <p:nvPicPr>
          <p:cNvPr id="26"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6673453" y="3151088"/>
            <a:ext cx="246857" cy="246857"/>
          </a:xfrm>
          <a:prstGeom prst="rect">
            <a:avLst/>
          </a:prstGeom>
        </p:spPr>
      </p:pic>
      <p:sp>
        <p:nvSpPr>
          <p:cNvPr id="27" name="Text 23"/>
          <p:cNvSpPr/>
          <p:nvPr/>
        </p:nvSpPr>
        <p:spPr bwMode="auto">
          <a:xfrm>
            <a:off x="7158534" y="3053358"/>
            <a:ext cx="2057895" cy="263525"/>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Apply</a:t>
            </a:r>
            <a:endParaRPr lang="en-US" sz="1600"/>
          </a:p>
        </p:txBody>
      </p:sp>
      <p:sp>
        <p:nvSpPr>
          <p:cNvPr id="28" name="Text 24"/>
          <p:cNvSpPr/>
          <p:nvPr/>
        </p:nvSpPr>
        <p:spPr bwMode="auto">
          <a:xfrm>
            <a:off x="7158533" y="3431580"/>
            <a:ext cx="4381302"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CIA as a decision-making tool</a:t>
            </a:r>
            <a:endParaRPr lang="en-US" sz="1300"/>
          </a:p>
        </p:txBody>
      </p:sp>
      <p:sp>
        <p:nvSpPr>
          <p:cNvPr id="29" name="Shape 25"/>
          <p:cNvSpPr/>
          <p:nvPr/>
        </p:nvSpPr>
        <p:spPr bwMode="auto">
          <a:xfrm>
            <a:off x="6961585" y="4238030"/>
            <a:ext cx="164603" cy="740768"/>
          </a:xfrm>
          <a:prstGeom prst="roundRect">
            <a:avLst>
              <a:gd name="adj" fmla="val 42007"/>
            </a:avLst>
          </a:prstGeom>
          <a:solidFill>
            <a:srgbClr val="CCDDFF"/>
          </a:solidFill>
          <a:ln w="7620">
            <a:solidFill>
              <a:srgbClr val="B2C3E5"/>
            </a:solidFill>
            <a:prstDash val="solid"/>
          </a:ln>
        </p:spPr>
        <p:txBody>
          <a:bodyPr/>
          <a:lstStyle/>
          <a:p>
            <a:pPr>
              <a:defRPr/>
            </a:pPr>
            <a:endParaRPr lang="en-US" sz="1500"/>
          </a:p>
        </p:txBody>
      </p:sp>
      <p:sp>
        <p:nvSpPr>
          <p:cNvPr id="30" name="Shape 26"/>
          <p:cNvSpPr/>
          <p:nvPr/>
        </p:nvSpPr>
        <p:spPr bwMode="auto">
          <a:xfrm>
            <a:off x="6796981" y="4130080"/>
            <a:ext cx="493812" cy="493812"/>
          </a:xfrm>
          <a:prstGeom prst="roundRect">
            <a:avLst>
              <a:gd name="adj" fmla="val 77155"/>
            </a:avLst>
          </a:prstGeom>
          <a:solidFill>
            <a:srgbClr val="CCDDFF"/>
          </a:solidFill>
          <a:ln w="7620">
            <a:solidFill>
              <a:srgbClr val="B2C3E5"/>
            </a:solidFill>
            <a:prstDash val="solid"/>
          </a:ln>
        </p:spPr>
        <p:txBody>
          <a:bodyPr/>
          <a:lstStyle/>
          <a:p>
            <a:pPr>
              <a:defRPr/>
            </a:pPr>
            <a:endParaRPr lang="en-US" sz="1500"/>
          </a:p>
        </p:txBody>
      </p:sp>
      <p:pic>
        <p:nvPicPr>
          <p:cNvPr id="31"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6920408" y="4253507"/>
            <a:ext cx="246857" cy="246857"/>
          </a:xfrm>
          <a:prstGeom prst="rect">
            <a:avLst/>
          </a:prstGeom>
        </p:spPr>
      </p:pic>
      <p:sp>
        <p:nvSpPr>
          <p:cNvPr id="32" name="Text 27"/>
          <p:cNvSpPr/>
          <p:nvPr/>
        </p:nvSpPr>
        <p:spPr bwMode="auto">
          <a:xfrm>
            <a:off x="7405490" y="4155778"/>
            <a:ext cx="2057895" cy="263525"/>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Map</a:t>
            </a:r>
            <a:endParaRPr lang="en-US" sz="1600"/>
          </a:p>
        </p:txBody>
      </p:sp>
      <p:sp>
        <p:nvSpPr>
          <p:cNvPr id="33" name="Text 28"/>
          <p:cNvSpPr/>
          <p:nvPr/>
        </p:nvSpPr>
        <p:spPr bwMode="auto">
          <a:xfrm>
            <a:off x="7405490" y="4533999"/>
            <a:ext cx="4134346"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assets to CIA priorities</a:t>
            </a:r>
            <a:endParaRPr lang="en-US" sz="1300"/>
          </a:p>
        </p:txBody>
      </p:sp>
      <p:sp>
        <p:nvSpPr>
          <p:cNvPr id="34" name="Shape 29"/>
          <p:cNvSpPr/>
          <p:nvPr/>
        </p:nvSpPr>
        <p:spPr bwMode="auto">
          <a:xfrm>
            <a:off x="7208541" y="5340449"/>
            <a:ext cx="164603" cy="740768"/>
          </a:xfrm>
          <a:prstGeom prst="roundRect">
            <a:avLst>
              <a:gd name="adj" fmla="val 42007"/>
            </a:avLst>
          </a:prstGeom>
          <a:solidFill>
            <a:srgbClr val="CCDDFF"/>
          </a:solidFill>
          <a:ln w="7620">
            <a:solidFill>
              <a:srgbClr val="B2C3E5"/>
            </a:solidFill>
            <a:prstDash val="solid"/>
          </a:ln>
        </p:spPr>
        <p:txBody>
          <a:bodyPr/>
          <a:lstStyle/>
          <a:p>
            <a:pPr>
              <a:defRPr/>
            </a:pPr>
            <a:endParaRPr lang="en-US" sz="1500"/>
          </a:p>
        </p:txBody>
      </p:sp>
      <p:sp>
        <p:nvSpPr>
          <p:cNvPr id="35" name="Shape 30"/>
          <p:cNvSpPr/>
          <p:nvPr/>
        </p:nvSpPr>
        <p:spPr bwMode="auto">
          <a:xfrm>
            <a:off x="7043936" y="5232499"/>
            <a:ext cx="493812" cy="493812"/>
          </a:xfrm>
          <a:prstGeom prst="roundRect">
            <a:avLst>
              <a:gd name="adj" fmla="val 77155"/>
            </a:avLst>
          </a:prstGeom>
          <a:solidFill>
            <a:srgbClr val="CCDDFF"/>
          </a:solidFill>
          <a:ln w="7620">
            <a:solidFill>
              <a:srgbClr val="B2C3E5"/>
            </a:solidFill>
            <a:prstDash val="solid"/>
          </a:ln>
        </p:spPr>
        <p:txBody>
          <a:bodyPr/>
          <a:lstStyle/>
          <a:p>
            <a:pPr>
              <a:defRPr/>
            </a:pPr>
            <a:endParaRPr lang="en-US" sz="1500"/>
          </a:p>
        </p:txBody>
      </p:sp>
      <p:pic>
        <p:nvPicPr>
          <p:cNvPr id="36" name="Image 3" descr="preencoded.png"/>
          <p:cNvPicPr>
            <a:picLocks noChangeAspect="1"/>
          </p:cNvPicPr>
          <p:nvPr/>
        </p:nvPicPr>
        <p:blipFill>
          <a:blip>
            <a:extLst>
              <a:ext uri="{96DAC541-7B7A-43D3-8B79-37D633B846F1}">
                <asvg:svgBlip xmlns:asvg="http://schemas.microsoft.com/office/drawing/2016/SVG/main" r:embed="rId6"/>
              </a:ext>
            </a:extLst>
          </a:blip>
          <a:stretch/>
        </p:blipFill>
        <p:spPr bwMode="auto">
          <a:xfrm>
            <a:off x="7167364" y="5355927"/>
            <a:ext cx="246857" cy="246857"/>
          </a:xfrm>
          <a:prstGeom prst="rect">
            <a:avLst/>
          </a:prstGeom>
        </p:spPr>
      </p:pic>
      <p:sp>
        <p:nvSpPr>
          <p:cNvPr id="37" name="Text 31"/>
          <p:cNvSpPr/>
          <p:nvPr/>
        </p:nvSpPr>
        <p:spPr bwMode="auto">
          <a:xfrm>
            <a:off x="7652445" y="5258197"/>
            <a:ext cx="2057895" cy="263525"/>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 Identify</a:t>
            </a:r>
            <a:endParaRPr lang="en-US" sz="1600"/>
          </a:p>
        </p:txBody>
      </p:sp>
      <p:sp>
        <p:nvSpPr>
          <p:cNvPr id="38" name="Text 32"/>
          <p:cNvSpPr/>
          <p:nvPr/>
        </p:nvSpPr>
        <p:spPr bwMode="auto">
          <a:xfrm>
            <a:off x="7652445" y="5636419"/>
            <a:ext cx="3887391" cy="223342"/>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CIA failures in real scenarios</a:t>
            </a:r>
            <a:endParaRPr lang="en-US" sz="1300"/>
          </a:p>
        </p:txBody>
      </p:sp>
      <p:sp>
        <p:nvSpPr>
          <p:cNvPr id="39" name="Online Image Placeholder 38"/>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59110" y="650776"/>
            <a:ext cx="1263948" cy="277813"/>
          </a:xfrm>
          <a:prstGeom prst="roundRect">
            <a:avLst>
              <a:gd name="adj" fmla="val 19930"/>
            </a:avLst>
          </a:prstGeom>
          <a:solidFill>
            <a:srgbClr val="CCDDFF"/>
          </a:solidFill>
          <a:ln/>
        </p:spPr>
        <p:txBody>
          <a:bodyPr/>
          <a:lstStyle/>
          <a:p>
            <a:pPr>
              <a:defRPr/>
            </a:pPr>
            <a:endParaRPr lang="en-US" sz="1500"/>
          </a:p>
        </p:txBody>
      </p:sp>
      <p:sp>
        <p:nvSpPr>
          <p:cNvPr id="3" name="Text 1"/>
          <p:cNvSpPr/>
          <p:nvPr/>
        </p:nvSpPr>
        <p:spPr bwMode="auto">
          <a:xfrm>
            <a:off x="757932" y="700187"/>
            <a:ext cx="1066304" cy="178991"/>
          </a:xfrm>
          <a:prstGeom prst="rect">
            <a:avLst/>
          </a:prstGeom>
          <a:noFill/>
          <a:ln/>
        </p:spPr>
        <p:txBody>
          <a:bodyPr wrap="none" lIns="0" tIns="0" rIns="0" bIns="0" rtlCol="0" anchor="t"/>
          <a:lstStyle/>
          <a:p>
            <a:pPr>
              <a:lnSpc>
                <a:spcPts val="1375"/>
              </a:lnSpc>
              <a:defRPr/>
            </a:pPr>
            <a:r>
              <a:rPr lang="en-US" sz="1000">
                <a:solidFill>
                  <a:srgbClr val="000000"/>
                </a:solidFill>
                <a:latin typeface="Poppins"/>
                <a:ea typeface="Poppins"/>
                <a:cs typeface="Poppins"/>
              </a:rPr>
              <a:t>03 · FRAMEWORK</a:t>
            </a:r>
            <a:endParaRPr lang="en-US" sz="1000"/>
          </a:p>
        </p:txBody>
      </p:sp>
      <p:sp>
        <p:nvSpPr>
          <p:cNvPr id="4" name="Text 2"/>
          <p:cNvSpPr/>
          <p:nvPr/>
        </p:nvSpPr>
        <p:spPr bwMode="auto">
          <a:xfrm>
            <a:off x="659110" y="974527"/>
            <a:ext cx="4185742" cy="514945"/>
          </a:xfrm>
          <a:prstGeom prst="rect">
            <a:avLst/>
          </a:prstGeom>
          <a:noFill/>
          <a:ln/>
        </p:spPr>
        <p:txBody>
          <a:bodyPr wrap="none" lIns="0" tIns="0" rIns="0" bIns="0" rtlCol="0" anchor="t"/>
          <a:lstStyle/>
          <a:p>
            <a:pPr>
              <a:lnSpc>
                <a:spcPts val="4042"/>
              </a:lnSpc>
              <a:defRPr/>
            </a:pPr>
            <a:r>
              <a:rPr lang="en-US" sz="3200" b="1">
                <a:solidFill>
                  <a:srgbClr val="000000"/>
                </a:solidFill>
                <a:latin typeface="Titillium Web Bold"/>
                <a:ea typeface="Titillium Web Bold"/>
                <a:cs typeface="Titillium Web Bold"/>
              </a:rPr>
              <a:t>The CIA Triad: Overview</a:t>
            </a:r>
            <a:endParaRPr lang="en-US" sz="3200"/>
          </a:p>
        </p:txBody>
      </p:sp>
      <p:sp>
        <p:nvSpPr>
          <p:cNvPr id="5" name="Shape 3"/>
          <p:cNvSpPr/>
          <p:nvPr/>
        </p:nvSpPr>
        <p:spPr bwMode="auto">
          <a:xfrm>
            <a:off x="540445" y="1661817"/>
            <a:ext cx="5473204" cy="4416126"/>
          </a:xfrm>
          <a:prstGeom prst="roundRect">
            <a:avLst>
              <a:gd name="adj" fmla="val 2610"/>
            </a:avLst>
          </a:prstGeom>
          <a:solidFill>
            <a:srgbClr val="00A86B"/>
          </a:solidFill>
          <a:ln/>
        </p:spPr>
        <p:txBody>
          <a:bodyPr/>
          <a:lstStyle/>
          <a:p>
            <a:pPr>
              <a:defRPr/>
            </a:pPr>
            <a:endParaRPr lang="en-US" sz="1500"/>
          </a:p>
        </p:txBody>
      </p:sp>
      <p:sp>
        <p:nvSpPr>
          <p:cNvPr id="6" name="Text 4"/>
          <p:cNvSpPr/>
          <p:nvPr/>
        </p:nvSpPr>
        <p:spPr bwMode="auto">
          <a:xfrm>
            <a:off x="705147" y="1776710"/>
            <a:ext cx="2059782" cy="257473"/>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Three Core Principles</a:t>
            </a:r>
            <a:endParaRPr lang="en-US" sz="1600"/>
          </a:p>
        </p:txBody>
      </p:sp>
      <p:sp>
        <p:nvSpPr>
          <p:cNvPr id="7" name="Shape 5"/>
          <p:cNvSpPr/>
          <p:nvPr/>
        </p:nvSpPr>
        <p:spPr bwMode="auto">
          <a:xfrm>
            <a:off x="705148" y="2163466"/>
            <a:ext cx="5143798" cy="565844"/>
          </a:xfrm>
          <a:prstGeom prst="roundRect">
            <a:avLst>
              <a:gd name="adj" fmla="val 12231"/>
            </a:avLst>
          </a:prstGeom>
          <a:solidFill>
            <a:srgbClr val="CCDDFF"/>
          </a:solidFill>
          <a:ln w="7620">
            <a:solidFill>
              <a:srgbClr val="B2C3E5"/>
            </a:solidFill>
            <a:prstDash val="solid"/>
          </a:ln>
        </p:spPr>
        <p:txBody>
          <a:bodyPr/>
          <a:lstStyle/>
          <a:p>
            <a:pPr>
              <a:defRPr/>
            </a:pPr>
            <a:endParaRPr lang="en-US" sz="1500"/>
          </a:p>
        </p:txBody>
      </p:sp>
      <p:sp>
        <p:nvSpPr>
          <p:cNvPr id="8" name="Text 6"/>
          <p:cNvSpPr/>
          <p:nvPr/>
        </p:nvSpPr>
        <p:spPr bwMode="auto">
          <a:xfrm>
            <a:off x="876201" y="2334519"/>
            <a:ext cx="4801692"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 Confidentiality — who can access data</a:t>
            </a:r>
            <a:endParaRPr lang="en-US" sz="1300"/>
          </a:p>
        </p:txBody>
      </p:sp>
      <p:sp>
        <p:nvSpPr>
          <p:cNvPr id="9" name="Shape 7"/>
          <p:cNvSpPr/>
          <p:nvPr/>
        </p:nvSpPr>
        <p:spPr bwMode="auto">
          <a:xfrm>
            <a:off x="705148" y="2844206"/>
            <a:ext cx="5143798" cy="565844"/>
          </a:xfrm>
          <a:prstGeom prst="roundRect">
            <a:avLst>
              <a:gd name="adj" fmla="val 12231"/>
            </a:avLst>
          </a:prstGeom>
          <a:solidFill>
            <a:srgbClr val="CCDDFF"/>
          </a:solidFill>
          <a:ln w="7620">
            <a:solidFill>
              <a:srgbClr val="B2C3E5"/>
            </a:solidFill>
            <a:prstDash val="solid"/>
          </a:ln>
        </p:spPr>
        <p:txBody>
          <a:bodyPr/>
          <a:lstStyle/>
          <a:p>
            <a:pPr>
              <a:defRPr/>
            </a:pPr>
            <a:endParaRPr lang="en-US" sz="1500"/>
          </a:p>
        </p:txBody>
      </p:sp>
      <p:sp>
        <p:nvSpPr>
          <p:cNvPr id="10" name="Text 8"/>
          <p:cNvSpPr/>
          <p:nvPr/>
        </p:nvSpPr>
        <p:spPr bwMode="auto">
          <a:xfrm>
            <a:off x="876201" y="3015258"/>
            <a:ext cx="4801692"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 Integrity — data is accurate &amp; unaltered</a:t>
            </a:r>
            <a:endParaRPr lang="en-US" sz="1300"/>
          </a:p>
        </p:txBody>
      </p:sp>
      <p:sp>
        <p:nvSpPr>
          <p:cNvPr id="11" name="Shape 9"/>
          <p:cNvSpPr/>
          <p:nvPr/>
        </p:nvSpPr>
        <p:spPr bwMode="auto">
          <a:xfrm>
            <a:off x="705148" y="3524945"/>
            <a:ext cx="5143798" cy="565844"/>
          </a:xfrm>
          <a:prstGeom prst="roundRect">
            <a:avLst>
              <a:gd name="adj" fmla="val 12231"/>
            </a:avLst>
          </a:prstGeom>
          <a:solidFill>
            <a:srgbClr val="CCDDFF"/>
          </a:solidFill>
          <a:ln w="7620">
            <a:solidFill>
              <a:srgbClr val="B2C3E5"/>
            </a:solidFill>
            <a:prstDash val="solid"/>
          </a:ln>
        </p:spPr>
        <p:txBody>
          <a:bodyPr/>
          <a:lstStyle/>
          <a:p>
            <a:pPr>
              <a:defRPr/>
            </a:pPr>
            <a:endParaRPr lang="en-US" sz="1500"/>
          </a:p>
        </p:txBody>
      </p:sp>
      <p:sp>
        <p:nvSpPr>
          <p:cNvPr id="12" name="Text 10"/>
          <p:cNvSpPr/>
          <p:nvPr/>
        </p:nvSpPr>
        <p:spPr bwMode="auto">
          <a:xfrm>
            <a:off x="876201" y="3695998"/>
            <a:ext cx="4801692"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 Availability — systems work when needed</a:t>
            </a:r>
            <a:endParaRPr lang="en-US" sz="1300"/>
          </a:p>
        </p:txBody>
      </p:sp>
      <p:sp>
        <p:nvSpPr>
          <p:cNvPr id="13" name="Text 11"/>
          <p:cNvSpPr/>
          <p:nvPr/>
        </p:nvSpPr>
        <p:spPr bwMode="auto">
          <a:xfrm>
            <a:off x="6303367" y="1776710"/>
            <a:ext cx="2059782" cy="257473"/>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Why It Matters</a:t>
            </a:r>
            <a:endParaRPr lang="en-US" sz="1600"/>
          </a:p>
        </p:txBody>
      </p:sp>
      <p:pic>
        <p:nvPicPr>
          <p:cNvPr id="14" name="Image 0" descr="preencoded.png"/>
          <p:cNvPicPr>
            <a:picLocks noChangeAspect="1"/>
          </p:cNvPicPr>
          <p:nvPr/>
        </p:nvPicPr>
        <p:blipFill>
          <a:blip>
            <a:extLst>
              <a:ext uri="{96DAC541-7B7A-43D3-8B79-37D633B846F1}">
                <asvg:svgBlip xmlns:asvg="http://schemas.microsoft.com/office/drawing/2016/SVG/main" r:embed="rId3"/>
              </a:ext>
            </a:extLst>
          </a:blip>
          <a:stretch/>
        </p:blipFill>
        <p:spPr bwMode="auto">
          <a:xfrm>
            <a:off x="6303367" y="2163465"/>
            <a:ext cx="411957" cy="411957"/>
          </a:xfrm>
          <a:prstGeom prst="rect">
            <a:avLst/>
          </a:prstGeom>
        </p:spPr>
      </p:pic>
      <p:sp>
        <p:nvSpPr>
          <p:cNvPr id="15" name="Text 12"/>
          <p:cNvSpPr/>
          <p:nvPr/>
        </p:nvSpPr>
        <p:spPr bwMode="auto">
          <a:xfrm>
            <a:off x="6303367" y="2718991"/>
            <a:ext cx="2059782" cy="257473"/>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Every Incident</a:t>
            </a:r>
            <a:endParaRPr lang="en-US" sz="1600"/>
          </a:p>
        </p:txBody>
      </p:sp>
      <p:sp>
        <p:nvSpPr>
          <p:cNvPr id="16" name="Text 13"/>
          <p:cNvSpPr/>
          <p:nvPr/>
        </p:nvSpPr>
        <p:spPr bwMode="auto">
          <a:xfrm>
            <a:off x="6303368" y="3091359"/>
            <a:ext cx="5235873"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traces back to C, I, or A</a:t>
            </a:r>
            <a:endParaRPr lang="en-US" sz="1300"/>
          </a:p>
        </p:txBody>
      </p:sp>
      <p:pic>
        <p:nvPicPr>
          <p:cNvPr id="17" name="Image 1" descr="preencoded.png"/>
          <p:cNvPicPr>
            <a:picLocks noChangeAspect="1"/>
          </p:cNvPicPr>
          <p:nvPr/>
        </p:nvPicPr>
        <p:blipFill>
          <a:blip>
            <a:extLst>
              <a:ext uri="{96DAC541-7B7A-43D3-8B79-37D633B846F1}">
                <asvg:svgBlip xmlns:asvg="http://schemas.microsoft.com/office/drawing/2016/SVG/main" r:embed="rId4"/>
              </a:ext>
            </a:extLst>
          </a:blip>
          <a:stretch/>
        </p:blipFill>
        <p:spPr bwMode="auto">
          <a:xfrm>
            <a:off x="6303367" y="3544887"/>
            <a:ext cx="411957" cy="411957"/>
          </a:xfrm>
          <a:prstGeom prst="rect">
            <a:avLst/>
          </a:prstGeom>
        </p:spPr>
      </p:pic>
      <p:sp>
        <p:nvSpPr>
          <p:cNvPr id="18" name="Text 14"/>
          <p:cNvSpPr/>
          <p:nvPr/>
        </p:nvSpPr>
        <p:spPr bwMode="auto">
          <a:xfrm>
            <a:off x="6303367" y="4100414"/>
            <a:ext cx="2059782" cy="257473"/>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Thinking Model</a:t>
            </a:r>
            <a:endParaRPr lang="en-US" sz="1600"/>
          </a:p>
        </p:txBody>
      </p:sp>
      <p:sp>
        <p:nvSpPr>
          <p:cNvPr id="19" name="Text 15"/>
          <p:cNvSpPr/>
          <p:nvPr/>
        </p:nvSpPr>
        <p:spPr bwMode="auto">
          <a:xfrm>
            <a:off x="6303368" y="4472782"/>
            <a:ext cx="5235873"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not a compliance checklist</a:t>
            </a:r>
            <a:endParaRPr lang="en-US" sz="1300"/>
          </a:p>
        </p:txBody>
      </p:sp>
      <p:pic>
        <p:nvPicPr>
          <p:cNvPr id="20" name="Image 2" descr="preencoded.png"/>
          <p:cNvPicPr>
            <a:picLocks noChangeAspect="1"/>
          </p:cNvPicPr>
          <p:nvPr/>
        </p:nvPicPr>
        <p:blipFill>
          <a:blip>
            <a:extLst>
              <a:ext uri="{96DAC541-7B7A-43D3-8B79-37D633B846F1}">
                <asvg:svgBlip xmlns:asvg="http://schemas.microsoft.com/office/drawing/2016/SVG/main" r:embed="rId5"/>
              </a:ext>
            </a:extLst>
          </a:blip>
          <a:stretch/>
        </p:blipFill>
        <p:spPr bwMode="auto">
          <a:xfrm>
            <a:off x="6303367" y="4926310"/>
            <a:ext cx="411957" cy="411957"/>
          </a:xfrm>
          <a:prstGeom prst="rect">
            <a:avLst/>
          </a:prstGeom>
        </p:spPr>
      </p:pic>
      <p:sp>
        <p:nvSpPr>
          <p:cNvPr id="21" name="Text 16"/>
          <p:cNvSpPr/>
          <p:nvPr/>
        </p:nvSpPr>
        <p:spPr bwMode="auto">
          <a:xfrm>
            <a:off x="6303367" y="5481836"/>
            <a:ext cx="2059782" cy="257473"/>
          </a:xfrm>
          <a:prstGeom prst="rect">
            <a:avLst/>
          </a:prstGeom>
          <a:noFill/>
          <a:ln/>
        </p:spPr>
        <p:txBody>
          <a:bodyPr wrap="none" lIns="0" tIns="0" rIns="0" bIns="0" rtlCol="0" anchor="t"/>
          <a:lstStyle/>
          <a:p>
            <a:pPr>
              <a:lnSpc>
                <a:spcPts val="2000"/>
              </a:lnSpc>
              <a:defRPr/>
            </a:pPr>
            <a:r>
              <a:rPr lang="en-US" sz="1600" b="1">
                <a:solidFill>
                  <a:srgbClr val="000000"/>
                </a:solidFill>
                <a:latin typeface="Titillium Web Bold"/>
                <a:ea typeface="Titillium Web Bold"/>
                <a:cs typeface="Titillium Web Bold"/>
              </a:rPr>
              <a:t>Universal</a:t>
            </a:r>
            <a:endParaRPr lang="en-US" sz="1600"/>
          </a:p>
        </p:txBody>
      </p:sp>
      <p:sp>
        <p:nvSpPr>
          <p:cNvPr id="22" name="Text 17"/>
          <p:cNvSpPr/>
          <p:nvPr/>
        </p:nvSpPr>
        <p:spPr bwMode="auto">
          <a:xfrm>
            <a:off x="6303368" y="5854204"/>
            <a:ext cx="5235873" cy="223738"/>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applies to every asset you manage</a:t>
            </a:r>
            <a:endParaRPr lang="en-US" sz="1300"/>
          </a:p>
        </p:txBody>
      </p:sp>
      <p:sp>
        <p:nvSpPr>
          <p:cNvPr id="23" name="Online Image Placeholder 2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61492" y="665764"/>
            <a:ext cx="1418828" cy="279202"/>
          </a:xfrm>
          <a:prstGeom prst="roundRect">
            <a:avLst>
              <a:gd name="adj" fmla="val 19904"/>
            </a:avLst>
          </a:prstGeom>
          <a:solidFill>
            <a:srgbClr val="CCDDFF"/>
          </a:solidFill>
          <a:ln/>
        </p:spPr>
        <p:txBody>
          <a:bodyPr/>
          <a:lstStyle/>
          <a:p>
            <a:pPr>
              <a:defRPr/>
            </a:pPr>
            <a:endParaRPr lang="en-US" sz="1500"/>
          </a:p>
        </p:txBody>
      </p:sp>
      <p:sp>
        <p:nvSpPr>
          <p:cNvPr id="3" name="Text 1"/>
          <p:cNvSpPr/>
          <p:nvPr/>
        </p:nvSpPr>
        <p:spPr bwMode="auto">
          <a:xfrm>
            <a:off x="760709" y="715374"/>
            <a:ext cx="1220391"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04 · CIA PRINCIPLE 1</a:t>
            </a:r>
            <a:endParaRPr lang="en-US" sz="1050"/>
          </a:p>
        </p:txBody>
      </p:sp>
      <p:sp>
        <p:nvSpPr>
          <p:cNvPr id="4" name="Text 2"/>
          <p:cNvSpPr/>
          <p:nvPr/>
        </p:nvSpPr>
        <p:spPr bwMode="auto">
          <a:xfrm>
            <a:off x="661492" y="1080194"/>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Confidentiality</a:t>
            </a:r>
            <a:endParaRPr lang="en-US" sz="3250"/>
          </a:p>
        </p:txBody>
      </p:sp>
      <p:sp>
        <p:nvSpPr>
          <p:cNvPr id="5" name="Shape 3"/>
          <p:cNvSpPr/>
          <p:nvPr/>
        </p:nvSpPr>
        <p:spPr bwMode="auto">
          <a:xfrm>
            <a:off x="542429" y="1770559"/>
            <a:ext cx="5470922" cy="4283074"/>
          </a:xfrm>
          <a:prstGeom prst="roundRect">
            <a:avLst>
              <a:gd name="adj" fmla="val 2749"/>
            </a:avLst>
          </a:prstGeom>
          <a:solidFill>
            <a:srgbClr val="00A86B"/>
          </a:solidFill>
          <a:ln/>
        </p:spPr>
        <p:txBody>
          <a:bodyPr/>
          <a:lstStyle/>
          <a:p>
            <a:pPr>
              <a:defRPr/>
            </a:pPr>
            <a:endParaRPr lang="en-US" sz="1500"/>
          </a:p>
        </p:txBody>
      </p:sp>
      <p:sp>
        <p:nvSpPr>
          <p:cNvPr id="6" name="Text 4"/>
          <p:cNvSpPr/>
          <p:nvPr/>
        </p:nvSpPr>
        <p:spPr bwMode="auto">
          <a:xfrm>
            <a:off x="707728" y="1886248"/>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Definition</a:t>
            </a:r>
            <a:endParaRPr lang="en-US" sz="1650"/>
          </a:p>
        </p:txBody>
      </p:sp>
      <p:sp>
        <p:nvSpPr>
          <p:cNvPr id="7" name="Text 5"/>
          <p:cNvSpPr/>
          <p:nvPr/>
        </p:nvSpPr>
        <p:spPr bwMode="auto">
          <a:xfrm>
            <a:off x="707728" y="2260402"/>
            <a:ext cx="5140325"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Only authorised users can access sensitive data.</a:t>
            </a:r>
            <a:endParaRPr lang="en-US" sz="1300"/>
          </a:p>
        </p:txBody>
      </p:sp>
      <p:sp>
        <p:nvSpPr>
          <p:cNvPr id="8" name="Text 6"/>
          <p:cNvSpPr/>
          <p:nvPr/>
        </p:nvSpPr>
        <p:spPr bwMode="auto">
          <a:xfrm>
            <a:off x="707728" y="2601019"/>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Controls</a:t>
            </a:r>
            <a:endParaRPr lang="en-US" sz="1650"/>
          </a:p>
        </p:txBody>
      </p:sp>
      <p:sp>
        <p:nvSpPr>
          <p:cNvPr id="9" name="Text 7"/>
          <p:cNvSpPr/>
          <p:nvPr/>
        </p:nvSpPr>
        <p:spPr bwMode="auto">
          <a:xfrm>
            <a:off x="707728" y="2975174"/>
            <a:ext cx="5140325" cy="1021159"/>
          </a:xfrm>
          <a:prstGeom prst="rect">
            <a:avLst/>
          </a:prstGeom>
          <a:noFill/>
          <a:ln/>
        </p:spPr>
        <p:txBody>
          <a:bodyPr wrap="square" lIns="0" tIns="0" rIns="0" bIns="0" rtlCol="0" anchor="t"/>
          <a:lstStyle/>
          <a:p>
            <a:pPr marL="285739" indent="-285739">
              <a:lnSpc>
                <a:spcPts val="1750"/>
              </a:lnSpc>
              <a:buSzPct val="100000"/>
              <a:buChar char="•"/>
              <a:defRPr/>
            </a:pPr>
            <a:r>
              <a:rPr lang="en-US" sz="1300">
                <a:solidFill>
                  <a:srgbClr val="000000"/>
                </a:solidFill>
                <a:latin typeface="Poppins"/>
                <a:ea typeface="Poppins"/>
                <a:cs typeface="Poppins"/>
              </a:rPr>
              <a:t>Encryption (at rest &amp; in transit)</a:t>
            </a:r>
            <a:endParaRPr lang="en-US" sz="1300"/>
          </a:p>
          <a:p>
            <a:pPr marL="285739" indent="-285739">
              <a:lnSpc>
                <a:spcPts val="1750"/>
              </a:lnSpc>
              <a:buSzPct val="100000"/>
              <a:buChar char="•"/>
              <a:defRPr/>
            </a:pPr>
            <a:r>
              <a:rPr lang="en-US" sz="1300">
                <a:solidFill>
                  <a:srgbClr val="000000"/>
                </a:solidFill>
                <a:latin typeface="Poppins"/>
                <a:ea typeface="Poppins"/>
                <a:cs typeface="Poppins"/>
              </a:rPr>
              <a:t>Role-based access control (RBAC)</a:t>
            </a:r>
            <a:endParaRPr lang="en-US" sz="1300"/>
          </a:p>
          <a:p>
            <a:pPr marL="285739" indent="-285739">
              <a:lnSpc>
                <a:spcPts val="1750"/>
              </a:lnSpc>
              <a:buSzPct val="100000"/>
              <a:buChar char="•"/>
              <a:defRPr/>
            </a:pPr>
            <a:r>
              <a:rPr lang="en-US" sz="1300">
                <a:solidFill>
                  <a:srgbClr val="000000"/>
                </a:solidFill>
                <a:latin typeface="Poppins"/>
                <a:ea typeface="Poppins"/>
                <a:cs typeface="Poppins"/>
              </a:rPr>
              <a:t>Multi-factor authentication (MFA)</a:t>
            </a:r>
            <a:endParaRPr lang="en-US" sz="1300"/>
          </a:p>
          <a:p>
            <a:pPr marL="285739" indent="-285739">
              <a:lnSpc>
                <a:spcPts val="1750"/>
              </a:lnSpc>
              <a:buSzPct val="100000"/>
              <a:buChar char="•"/>
              <a:defRPr/>
            </a:pPr>
            <a:r>
              <a:rPr lang="en-US" sz="1300">
                <a:solidFill>
                  <a:srgbClr val="000000"/>
                </a:solidFill>
                <a:latin typeface="Poppins"/>
                <a:ea typeface="Poppins"/>
                <a:cs typeface="Poppins"/>
              </a:rPr>
              <a:t>Data classification policies</a:t>
            </a:r>
            <a:endParaRPr lang="en-US" sz="1300"/>
          </a:p>
        </p:txBody>
      </p:sp>
      <p:pic>
        <p:nvPicPr>
          <p:cNvPr id="10" name="Image 0" descr="preencoded.png"/>
          <p:cNvPicPr>
            <a:picLocks noChangeAspect="1"/>
          </p:cNvPicPr>
          <p:nvPr/>
        </p:nvPicPr>
        <p:blipFill>
          <a:blip r:embed="rId3"/>
          <a:stretch/>
        </p:blipFill>
        <p:spPr bwMode="auto">
          <a:xfrm>
            <a:off x="6304062" y="1900734"/>
            <a:ext cx="3662958" cy="3662958"/>
          </a:xfrm>
          <a:prstGeom prst="rect">
            <a:avLst/>
          </a:prstGeom>
        </p:spPr>
      </p:pic>
      <p:sp>
        <p:nvSpPr>
          <p:cNvPr id="11" name="Shape 8"/>
          <p:cNvSpPr/>
          <p:nvPr/>
        </p:nvSpPr>
        <p:spPr bwMode="auto">
          <a:xfrm>
            <a:off x="6304062" y="5693866"/>
            <a:ext cx="1499989" cy="279202"/>
          </a:xfrm>
          <a:prstGeom prst="roundRect">
            <a:avLst>
              <a:gd name="adj" fmla="val 19904"/>
            </a:avLst>
          </a:prstGeom>
          <a:solidFill>
            <a:srgbClr val="CCDDFF"/>
          </a:solidFill>
          <a:ln/>
        </p:spPr>
        <p:txBody>
          <a:bodyPr/>
          <a:lstStyle/>
          <a:p>
            <a:pPr>
              <a:defRPr/>
            </a:pPr>
            <a:endParaRPr lang="en-US" sz="1500"/>
          </a:p>
        </p:txBody>
      </p:sp>
      <p:sp>
        <p:nvSpPr>
          <p:cNvPr id="12" name="Text 9"/>
          <p:cNvSpPr/>
          <p:nvPr/>
        </p:nvSpPr>
        <p:spPr bwMode="auto">
          <a:xfrm>
            <a:off x="6403281" y="5743476"/>
            <a:ext cx="1301552"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 Who can see it?</a:t>
            </a:r>
            <a:endParaRPr lang="en-US" sz="1050"/>
          </a:p>
        </p:txBody>
      </p:sp>
      <p:sp>
        <p:nvSpPr>
          <p:cNvPr id="13" name="Online Image Placeholder 1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 0"/>
          <p:cNvSpPr/>
          <p:nvPr/>
        </p:nvSpPr>
        <p:spPr bwMode="auto">
          <a:xfrm>
            <a:off x="661492" y="680344"/>
            <a:ext cx="5020866" cy="627558"/>
          </a:xfrm>
          <a:prstGeom prst="rect">
            <a:avLst/>
          </a:prstGeom>
          <a:noFill/>
          <a:ln/>
        </p:spPr>
        <p:txBody>
          <a:bodyPr wrap="none" lIns="0" tIns="0" rIns="0" bIns="0" rtlCol="0" anchor="t"/>
          <a:lstStyle/>
          <a:p>
            <a:pPr>
              <a:lnSpc>
                <a:spcPts val="4916"/>
              </a:lnSpc>
              <a:defRPr/>
            </a:pPr>
            <a:r>
              <a:rPr lang="en-US" sz="3900" b="1">
                <a:solidFill>
                  <a:srgbClr val="000000"/>
                </a:solidFill>
                <a:latin typeface="Titillium Web Bold"/>
                <a:ea typeface="Titillium Web Bold"/>
                <a:cs typeface="Titillium Web Bold"/>
              </a:rPr>
              <a:t>Confidentiality</a:t>
            </a:r>
            <a:endParaRPr lang="en-US" sz="3900"/>
          </a:p>
        </p:txBody>
      </p:sp>
      <p:sp>
        <p:nvSpPr>
          <p:cNvPr id="3" name="Text 1"/>
          <p:cNvSpPr/>
          <p:nvPr/>
        </p:nvSpPr>
        <p:spPr bwMode="auto">
          <a:xfrm>
            <a:off x="661492" y="1649313"/>
            <a:ext cx="10869018" cy="951210"/>
          </a:xfrm>
          <a:prstGeom prst="rect">
            <a:avLst/>
          </a:prstGeom>
          <a:noFill/>
          <a:ln/>
        </p:spPr>
        <p:txBody>
          <a:bodyPr wrap="square" lIns="0" tIns="0" rIns="0" bIns="0" rtlCol="0" anchor="t"/>
          <a:lstStyle/>
          <a:p>
            <a:pPr marL="285739" indent="-285739">
              <a:lnSpc>
                <a:spcPts val="2333"/>
              </a:lnSpc>
              <a:buSzPct val="100000"/>
              <a:buChar char="•"/>
              <a:defRPr/>
            </a:pPr>
            <a:r>
              <a:rPr lang="en-US" sz="1550">
                <a:solidFill>
                  <a:srgbClr val="000000"/>
                </a:solidFill>
                <a:latin typeface="Poppins"/>
                <a:ea typeface="Poppins"/>
                <a:cs typeface="Poppins"/>
              </a:rPr>
              <a:t>The confidentiality service protects the secrecy of the communication, preventing it from being read by outsiders.</a:t>
            </a:r>
            <a:endParaRPr lang="en-US" sz="1550"/>
          </a:p>
          <a:p>
            <a:pPr marL="285739" indent="-285739">
              <a:lnSpc>
                <a:spcPts val="2333"/>
              </a:lnSpc>
              <a:buSzPct val="100000"/>
              <a:buChar char="•"/>
              <a:defRPr/>
            </a:pPr>
            <a:r>
              <a:rPr lang="en-US" sz="1550">
                <a:solidFill>
                  <a:srgbClr val="000000"/>
                </a:solidFill>
                <a:latin typeface="Poppins"/>
                <a:ea typeface="Poppins"/>
                <a:cs typeface="Poppins"/>
              </a:rPr>
              <a:t>Protects against (passive) eavesdropping attacks.</a:t>
            </a:r>
            <a:endParaRPr lang="en-US" sz="1550"/>
          </a:p>
        </p:txBody>
      </p:sp>
      <p:pic>
        <p:nvPicPr>
          <p:cNvPr id="4" name="Image 0" descr="preencoded.png"/>
          <p:cNvPicPr>
            <a:picLocks noChangeAspect="1"/>
          </p:cNvPicPr>
          <p:nvPr/>
        </p:nvPicPr>
        <p:blipFill>
          <a:blip r:embed="rId3"/>
          <a:stretch/>
        </p:blipFill>
        <p:spPr bwMode="auto">
          <a:xfrm>
            <a:off x="2280689" y="3298416"/>
            <a:ext cx="6803337" cy="2492745"/>
          </a:xfrm>
          <a:prstGeom prst="rect">
            <a:avLst/>
          </a:prstGeom>
        </p:spPr>
      </p:pic>
      <p:sp>
        <p:nvSpPr>
          <p:cNvPr id="5" name="Online Image Placeholder 4"/>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hape 0"/>
          <p:cNvSpPr/>
          <p:nvPr/>
        </p:nvSpPr>
        <p:spPr bwMode="auto">
          <a:xfrm>
            <a:off x="661492" y="626830"/>
            <a:ext cx="1452463" cy="279202"/>
          </a:xfrm>
          <a:prstGeom prst="roundRect">
            <a:avLst>
              <a:gd name="adj" fmla="val 19904"/>
            </a:avLst>
          </a:prstGeom>
          <a:solidFill>
            <a:srgbClr val="CCDDFF"/>
          </a:solidFill>
          <a:ln/>
        </p:spPr>
        <p:txBody>
          <a:bodyPr/>
          <a:lstStyle/>
          <a:p>
            <a:pPr>
              <a:defRPr/>
            </a:pPr>
            <a:endParaRPr lang="en-US" sz="1500"/>
          </a:p>
        </p:txBody>
      </p:sp>
      <p:sp>
        <p:nvSpPr>
          <p:cNvPr id="3" name="Text 1"/>
          <p:cNvSpPr/>
          <p:nvPr/>
        </p:nvSpPr>
        <p:spPr bwMode="auto">
          <a:xfrm>
            <a:off x="760709" y="676440"/>
            <a:ext cx="1254026"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05 · CIA PRINCIPLE 2</a:t>
            </a:r>
            <a:endParaRPr lang="en-US" sz="1050"/>
          </a:p>
        </p:txBody>
      </p:sp>
      <p:sp>
        <p:nvSpPr>
          <p:cNvPr id="4" name="Text 2"/>
          <p:cNvSpPr/>
          <p:nvPr/>
        </p:nvSpPr>
        <p:spPr bwMode="auto">
          <a:xfrm>
            <a:off x="661492" y="1080194"/>
            <a:ext cx="4134843" cy="516732"/>
          </a:xfrm>
          <a:prstGeom prst="rect">
            <a:avLst/>
          </a:prstGeom>
          <a:noFill/>
          <a:ln/>
        </p:spPr>
        <p:txBody>
          <a:bodyPr wrap="none" lIns="0" tIns="0" rIns="0" bIns="0" rtlCol="0" anchor="t"/>
          <a:lstStyle/>
          <a:p>
            <a:pPr>
              <a:lnSpc>
                <a:spcPts val="4042"/>
              </a:lnSpc>
              <a:defRPr/>
            </a:pPr>
            <a:r>
              <a:rPr lang="en-US" sz="3250" b="1">
                <a:solidFill>
                  <a:srgbClr val="000000"/>
                </a:solidFill>
                <a:latin typeface="Titillium Web Bold"/>
                <a:ea typeface="Titillium Web Bold"/>
                <a:cs typeface="Titillium Web Bold"/>
              </a:rPr>
              <a:t>Integrity</a:t>
            </a:r>
            <a:endParaRPr lang="en-US" sz="3250"/>
          </a:p>
        </p:txBody>
      </p:sp>
      <p:sp>
        <p:nvSpPr>
          <p:cNvPr id="5" name="Shape 3"/>
          <p:cNvSpPr/>
          <p:nvPr/>
        </p:nvSpPr>
        <p:spPr bwMode="auto">
          <a:xfrm>
            <a:off x="542429" y="1770559"/>
            <a:ext cx="5470922" cy="4332684"/>
          </a:xfrm>
          <a:prstGeom prst="roundRect">
            <a:avLst>
              <a:gd name="adj" fmla="val 2749"/>
            </a:avLst>
          </a:prstGeom>
          <a:solidFill>
            <a:srgbClr val="00A86B"/>
          </a:solidFill>
          <a:ln/>
        </p:spPr>
        <p:txBody>
          <a:bodyPr/>
          <a:lstStyle/>
          <a:p>
            <a:pPr>
              <a:defRPr/>
            </a:pPr>
            <a:endParaRPr lang="en-US" sz="1500"/>
          </a:p>
        </p:txBody>
      </p:sp>
      <p:sp>
        <p:nvSpPr>
          <p:cNvPr id="6" name="Text 4"/>
          <p:cNvSpPr/>
          <p:nvPr/>
        </p:nvSpPr>
        <p:spPr bwMode="auto">
          <a:xfrm>
            <a:off x="707728" y="1886248"/>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Definition</a:t>
            </a:r>
            <a:endParaRPr lang="en-US" sz="1650"/>
          </a:p>
        </p:txBody>
      </p:sp>
      <p:sp>
        <p:nvSpPr>
          <p:cNvPr id="7" name="Text 5"/>
          <p:cNvSpPr/>
          <p:nvPr/>
        </p:nvSpPr>
        <p:spPr bwMode="auto">
          <a:xfrm>
            <a:off x="707728" y="2260402"/>
            <a:ext cx="5140325" cy="224929"/>
          </a:xfrm>
          <a:prstGeom prst="rect">
            <a:avLst/>
          </a:prstGeom>
          <a:noFill/>
          <a:ln/>
        </p:spPr>
        <p:txBody>
          <a:bodyPr wrap="none" lIns="0" tIns="0" rIns="0" bIns="0" rtlCol="0" anchor="t"/>
          <a:lstStyle/>
          <a:p>
            <a:pPr>
              <a:lnSpc>
                <a:spcPts val="1750"/>
              </a:lnSpc>
              <a:defRPr/>
            </a:pPr>
            <a:r>
              <a:rPr lang="en-US" sz="1300">
                <a:solidFill>
                  <a:srgbClr val="000000"/>
                </a:solidFill>
                <a:latin typeface="Poppins"/>
                <a:ea typeface="Poppins"/>
                <a:cs typeface="Poppins"/>
              </a:rPr>
              <a:t>Data and systems remain accurate, complete, and unaltered.</a:t>
            </a:r>
            <a:endParaRPr lang="en-US" sz="1300"/>
          </a:p>
        </p:txBody>
      </p:sp>
      <p:sp>
        <p:nvSpPr>
          <p:cNvPr id="8" name="Text 6"/>
          <p:cNvSpPr/>
          <p:nvPr/>
        </p:nvSpPr>
        <p:spPr bwMode="auto">
          <a:xfrm>
            <a:off x="707728" y="2601019"/>
            <a:ext cx="2067421" cy="258465"/>
          </a:xfrm>
          <a:prstGeom prst="rect">
            <a:avLst/>
          </a:prstGeom>
          <a:noFill/>
          <a:ln/>
        </p:spPr>
        <p:txBody>
          <a:bodyPr wrap="none" lIns="0" tIns="0" rIns="0" bIns="0" rtlCol="0" anchor="t"/>
          <a:lstStyle/>
          <a:p>
            <a:pPr>
              <a:lnSpc>
                <a:spcPts val="2000"/>
              </a:lnSpc>
              <a:defRPr/>
            </a:pPr>
            <a:r>
              <a:rPr lang="en-US" sz="1650" b="1">
                <a:solidFill>
                  <a:srgbClr val="000000"/>
                </a:solidFill>
                <a:latin typeface="Titillium Web Bold"/>
                <a:ea typeface="Titillium Web Bold"/>
                <a:cs typeface="Titillium Web Bold"/>
              </a:rPr>
              <a:t>Key Controls</a:t>
            </a:r>
            <a:endParaRPr lang="en-US" sz="1650"/>
          </a:p>
        </p:txBody>
      </p:sp>
      <p:sp>
        <p:nvSpPr>
          <p:cNvPr id="9" name="Text 7"/>
          <p:cNvSpPr/>
          <p:nvPr/>
        </p:nvSpPr>
        <p:spPr bwMode="auto">
          <a:xfrm>
            <a:off x="707728" y="2975174"/>
            <a:ext cx="5140325" cy="1021159"/>
          </a:xfrm>
          <a:prstGeom prst="rect">
            <a:avLst/>
          </a:prstGeom>
          <a:noFill/>
          <a:ln/>
        </p:spPr>
        <p:txBody>
          <a:bodyPr wrap="square" lIns="0" tIns="0" rIns="0" bIns="0" rtlCol="0" anchor="t"/>
          <a:lstStyle/>
          <a:p>
            <a:pPr marL="285739" indent="-285739">
              <a:lnSpc>
                <a:spcPts val="1750"/>
              </a:lnSpc>
              <a:buSzPct val="100000"/>
              <a:buChar char="•"/>
              <a:defRPr/>
            </a:pPr>
            <a:r>
              <a:rPr lang="en-US" sz="1300">
                <a:solidFill>
                  <a:srgbClr val="000000"/>
                </a:solidFill>
                <a:latin typeface="Poppins"/>
                <a:ea typeface="Poppins"/>
                <a:cs typeface="Poppins"/>
              </a:rPr>
              <a:t>Cryptographic hashing &amp; checksums</a:t>
            </a:r>
            <a:endParaRPr lang="en-US" sz="1300"/>
          </a:p>
          <a:p>
            <a:pPr marL="285739" indent="-285739">
              <a:lnSpc>
                <a:spcPts val="1750"/>
              </a:lnSpc>
              <a:buSzPct val="100000"/>
              <a:buChar char="•"/>
              <a:defRPr/>
            </a:pPr>
            <a:r>
              <a:rPr lang="en-US" sz="1300">
                <a:solidFill>
                  <a:srgbClr val="000000"/>
                </a:solidFill>
                <a:latin typeface="Poppins"/>
                <a:ea typeface="Poppins"/>
                <a:cs typeface="Poppins"/>
              </a:rPr>
              <a:t>Audit logs &amp; change management</a:t>
            </a:r>
            <a:endParaRPr lang="en-US" sz="1300"/>
          </a:p>
          <a:p>
            <a:pPr marL="285739" indent="-285739">
              <a:lnSpc>
                <a:spcPts val="1750"/>
              </a:lnSpc>
              <a:buSzPct val="100000"/>
              <a:buChar char="•"/>
              <a:defRPr/>
            </a:pPr>
            <a:r>
              <a:rPr lang="en-US" sz="1300">
                <a:solidFill>
                  <a:srgbClr val="000000"/>
                </a:solidFill>
                <a:latin typeface="Poppins"/>
                <a:ea typeface="Poppins"/>
                <a:cs typeface="Poppins"/>
              </a:rPr>
              <a:t>Digital signatures</a:t>
            </a:r>
            <a:endParaRPr lang="en-US" sz="1300"/>
          </a:p>
          <a:p>
            <a:pPr marL="285739" indent="-285739">
              <a:lnSpc>
                <a:spcPts val="1750"/>
              </a:lnSpc>
              <a:buSzPct val="100000"/>
              <a:buChar char="•"/>
              <a:defRPr/>
            </a:pPr>
            <a:r>
              <a:rPr lang="en-US" sz="1300">
                <a:solidFill>
                  <a:srgbClr val="000000"/>
                </a:solidFill>
                <a:latin typeface="Poppins"/>
                <a:ea typeface="Poppins"/>
                <a:cs typeface="Poppins"/>
              </a:rPr>
              <a:t>Input validation</a:t>
            </a:r>
            <a:endParaRPr lang="en-US" sz="1300"/>
          </a:p>
        </p:txBody>
      </p:sp>
      <p:pic>
        <p:nvPicPr>
          <p:cNvPr id="10" name="Image 0" descr="preencoded.png"/>
          <p:cNvPicPr>
            <a:picLocks noChangeAspect="1"/>
          </p:cNvPicPr>
          <p:nvPr/>
        </p:nvPicPr>
        <p:blipFill>
          <a:blip r:embed="rId3"/>
          <a:stretch/>
        </p:blipFill>
        <p:spPr bwMode="auto">
          <a:xfrm>
            <a:off x="6304062" y="1900734"/>
            <a:ext cx="3662958" cy="3662958"/>
          </a:xfrm>
          <a:prstGeom prst="rect">
            <a:avLst/>
          </a:prstGeom>
        </p:spPr>
      </p:pic>
      <p:sp>
        <p:nvSpPr>
          <p:cNvPr id="11" name="Shape 8"/>
          <p:cNvSpPr/>
          <p:nvPr/>
        </p:nvSpPr>
        <p:spPr bwMode="auto">
          <a:xfrm>
            <a:off x="6304062" y="5693866"/>
            <a:ext cx="1549400" cy="279202"/>
          </a:xfrm>
          <a:prstGeom prst="roundRect">
            <a:avLst>
              <a:gd name="adj" fmla="val 19904"/>
            </a:avLst>
          </a:prstGeom>
          <a:solidFill>
            <a:srgbClr val="CCDDFF"/>
          </a:solidFill>
          <a:ln/>
        </p:spPr>
        <p:txBody>
          <a:bodyPr/>
          <a:lstStyle/>
          <a:p>
            <a:pPr>
              <a:defRPr/>
            </a:pPr>
            <a:endParaRPr lang="en-US" sz="1500"/>
          </a:p>
        </p:txBody>
      </p:sp>
      <p:sp>
        <p:nvSpPr>
          <p:cNvPr id="12" name="Text 9"/>
          <p:cNvSpPr/>
          <p:nvPr/>
        </p:nvSpPr>
        <p:spPr bwMode="auto">
          <a:xfrm>
            <a:off x="6403281" y="5743476"/>
            <a:ext cx="1350963" cy="179983"/>
          </a:xfrm>
          <a:prstGeom prst="rect">
            <a:avLst/>
          </a:prstGeom>
          <a:noFill/>
          <a:ln/>
        </p:spPr>
        <p:txBody>
          <a:bodyPr wrap="none" lIns="0" tIns="0" rIns="0" bIns="0" rtlCol="0" anchor="t"/>
          <a:lstStyle/>
          <a:p>
            <a:pPr>
              <a:lnSpc>
                <a:spcPts val="1417"/>
              </a:lnSpc>
              <a:defRPr/>
            </a:pPr>
            <a:r>
              <a:rPr lang="en-US" sz="1050">
                <a:solidFill>
                  <a:srgbClr val="000000"/>
                </a:solidFill>
                <a:latin typeface="Poppins"/>
                <a:ea typeface="Poppins"/>
                <a:cs typeface="Poppins"/>
              </a:rPr>
              <a:t>✅ Can we trust it?</a:t>
            </a:r>
            <a:endParaRPr lang="en-US" sz="1050"/>
          </a:p>
        </p:txBody>
      </p:sp>
      <p:sp>
        <p:nvSpPr>
          <p:cNvPr id="13" name="Online Image Placeholder 12"/>
          <p:cNvSpPr>
            <a:spLocks noGrp="1"/>
          </p:cNvSpPr>
          <p:nvPr>
            <p:ph type="clipArt" sz="quarter" idx="10"/>
          </p:nvPr>
        </p:nvSpPr>
        <p:spPr bwMode="auto"/>
        <p:txBody>
          <a:bodyPr/>
          <a:lstStyle/>
          <a:p>
            <a:pPr>
              <a:defRPr/>
            </a:pPr>
            <a:endParaRPr lang="en-US"/>
          </a:p>
        </p:txBody>
      </p:sp>
    </p:spTree>
  </p:cSld>
  <p:clrMapOvr>
    <a:masterClrMapping/>
  </p:clrMapOvr>
  <mc:AlternateContent xmlns:mc="http://schemas.openxmlformats.org/markup-compatibility/2006" xmlns:p159="http://schemas.microsoft.com/office/powerpoint/2015/09/main">
    <mc:Choice Requires="p159">
      <p:transition spd="med">
        <p:push dir="u"/>
      </p:transition>
    </mc:Choice>
    <mc:Fallback xmlns:w="http://schemas.openxmlformats.org/wordprocessingml/2006/main" xmlns:m="http://schemas.openxmlformats.org/officeDocument/2006/math" xmlns="">
      <p:transition spd="med" advClick="1">
        <p:push dir="u"/>
      </p:transition>
    </mc:Fallback>
  </mc:AlternateContent>
</p:sld>
</file>

<file path=ppt/theme/theme1.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Digital4Sustainability Learning materials Powerpoint Template</Template>
  <TotalTime>0</TotalTime>
  <Words>1253</Words>
  <Application>Microsoft Office PowerPoint</Application>
  <DocSecurity>0</DocSecurity>
  <PresentationFormat>Widescreen</PresentationFormat>
  <Paragraphs>277</Paragraphs>
  <Slides>24</Slides>
  <Notes>24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Montserrat</vt:lpstr>
      <vt:lpstr>Poppins</vt:lpstr>
      <vt:lpstr>Poppins SemiBold</vt:lpstr>
      <vt:lpstr>Titillium Web Bold</vt:lpstr>
      <vt:lpstr>Titillium Web Light</vt:lpstr>
      <vt:lpstr>Titillium Web SemiBold</vt:lpstr>
      <vt:lpstr>1_Office Theme</vt:lpstr>
      <vt:lpstr>Office Theme</vt:lpstr>
      <vt:lpstr>MODULE 1 · CYBERSECURITY FUNDAMENTALS </vt:lpstr>
      <vt:lpstr>PowerPoint Presentation</vt:lpstr>
      <vt:lpstr>Enrico Frumento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Enrico Frumento</dc:creator>
  <cp:keywords/>
  <dc:description/>
  <cp:lastModifiedBy>Katarina Cicvarić</cp:lastModifiedBy>
  <cp:revision>3</cp:revision>
  <dcterms:created xsi:type="dcterms:W3CDTF">2026-04-08T16:56:36Z</dcterms:created>
  <dcterms:modified xsi:type="dcterms:W3CDTF">2026-04-21T06:13:09Z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0x0101002B0043FD6E1F844A81D2B68522F82840</vt:lpwstr>
  </property>
  <property fmtid="{D5CDD505-2E9C-101B-9397-08002B2CF9AE}" pid="3" name="MediaServiceImageTags">
    <vt:lpwstr/>
  </property>
</Properties>
</file>