
<file path=[Content_Types].xml><?xml version="1.0" encoding="utf-8"?>
<Types xmlns="http://schemas.openxmlformats.org/package/2006/content-types">
  <Default Extension="svg" ContentType="image/svg+xml"/>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49.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2.xml" ContentType="application/vnd.openxmlformats-officedocument.presentationml.notesSlide+xml"/>
  <Override PartName="/ppt/notesSlides/notesSlide40.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3.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4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31.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52.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1.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notesSlides/notesSlide12.xml" ContentType="application/vnd.openxmlformats-officedocument.presentationml.notes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53.xml" ContentType="application/vnd.openxmlformats-officedocument.presentationml.slide+xml"/>
  <Override PartName="/ppt/slides/slide28.xml" ContentType="application/vnd.openxmlformats-officedocument.presentationml.slide+xml"/>
  <Override PartName="/ppt/notesSlides/notesSlide41.xml" ContentType="application/vnd.openxmlformats-officedocument.presentationml.notesSlide+xml"/>
  <Override PartName="/ppt/slides/slide26.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Layouts/slideLayout89.xml" ContentType="application/vnd.openxmlformats-officedocument.presentationml.slideLayout+xml"/>
  <Override PartName="/ppt/slideLayouts/slideLayout87.xml" ContentType="application/vnd.openxmlformats-officedocument.presentationml.slideLayout+xml"/>
  <Override PartName="/ppt/slideLayouts/slideLayout86.xml" ContentType="application/vnd.openxmlformats-officedocument.presentationml.slideLayout+xml"/>
  <Override PartName="/ppt/notesSlides/notesSlide19.xml" ContentType="application/vnd.openxmlformats-officedocument.presentationml.notesSlide+xml"/>
  <Override PartName="/ppt/slides/slide42.xml" ContentType="application/vnd.openxmlformats-officedocument.presentationml.slide+xml"/>
  <Override PartName="/ppt/slideLayouts/slideLayout85.xml" ContentType="application/vnd.openxmlformats-officedocument.presentationml.slideLayout+xml"/>
  <Override PartName="/ppt/slides/slide17.xml" ContentType="application/vnd.openxmlformats-officedocument.presentationml.slid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78.xml" ContentType="application/vnd.openxmlformats-officedocument.presentationml.slideLayout+xml"/>
  <Override PartName="/ppt/slideLayouts/slideLayout77.xml" ContentType="application/vnd.openxmlformats-officedocument.presentationml.slideLayout+xml"/>
  <Override PartName="/ppt/slideLayouts/slideLayout76.xml" ContentType="application/vnd.openxmlformats-officedocument.presentationml.slideLayout+xml"/>
  <Override PartName="/ppt/slides/slide19.xml" ContentType="application/vnd.openxmlformats-officedocument.presentationml.slide+xml"/>
  <Override PartName="/ppt/slideLayouts/slideLayout75.xml" ContentType="application/vnd.openxmlformats-officedocument.presentationml.slideLayout+xml"/>
  <Override PartName="/ppt/slideLayouts/slideLayout74.xml" ContentType="application/vnd.openxmlformats-officedocument.presentationml.slideLayout+xml"/>
  <Override PartName="/ppt/notesSlides/notesSlide50.xml" ContentType="application/vnd.openxmlformats-officedocument.presentationml.notesSlide+xml"/>
  <Override PartName="/ppt/slideLayouts/slideLayout72.xml" ContentType="application/vnd.openxmlformats-officedocument.presentationml.slideLayout+xml"/>
  <Override PartName="/ppt/notesSlides/notesSlide35.xml" ContentType="application/vnd.openxmlformats-officedocument.presentationml.notesSlide+xml"/>
  <Override PartName="/ppt/slideLayouts/slideLayout71.xml" ContentType="application/vnd.openxmlformats-officedocument.presentationml.slideLayout+xml"/>
  <Override PartName="/ppt/slides/slide21.xml" ContentType="application/vnd.openxmlformats-officedocument.presentationml.slide+xml"/>
  <Override PartName="/ppt/slides/slide7.xml" ContentType="application/vnd.openxmlformats-officedocument.presentationml.slide+xml"/>
  <Override PartName="/ppt/notesSlides/notesSlide32.xml" ContentType="application/vnd.openxmlformats-officedocument.presentationml.notesSlide+xml"/>
  <Override PartName="/ppt/slideLayouts/slideLayout69.xml" ContentType="application/vnd.openxmlformats-officedocument.presentationml.slideLayout+xml"/>
  <Override PartName="/ppt/slides/slide4.xml" ContentType="application/vnd.openxmlformats-officedocument.presentationml.slide+xml"/>
  <Override PartName="/ppt/slides/slide48.xml" ContentType="application/vnd.openxmlformats-officedocument.presentationml.slide+xml"/>
  <Override PartName="/ppt/slides/slide27.xml" ContentType="application/vnd.openxmlformats-officedocument.presentationml.slide+xml"/>
  <Override PartName="/ppt/slideLayouts/slideLayout67.xml" ContentType="application/vnd.openxmlformats-officedocument.presentationml.slideLayout+xml"/>
  <Override PartName="/ppt/slideLayouts/slideLayout66.xml" ContentType="application/vnd.openxmlformats-officedocument.presentationml.slideLayout+xml"/>
  <Override PartName="/ppt/slideLayouts/slideLayout80.xml" ContentType="application/vnd.openxmlformats-officedocument.presentationml.slideLayout+xml"/>
  <Override PartName="/ppt/slideLayouts/slideLayout63.xml" ContentType="application/vnd.openxmlformats-officedocument.presentationml.slideLayout+xml"/>
  <Override PartName="/ppt/slideLayouts/slideLayout61.xml" ContentType="application/vnd.openxmlformats-officedocument.presentationml.slideLayout+xml"/>
  <Override PartName="/ppt/slideLayouts/slideLayout60.xml" ContentType="application/vnd.openxmlformats-officedocument.presentationml.slideLayout+xml"/>
  <Override PartName="/ppt/notesSlides/notesSlide10.xml" ContentType="application/vnd.openxmlformats-officedocument.presentationml.notesSlide+xml"/>
  <Override PartName="/ppt/slideLayouts/slideLayout56.xml" ContentType="application/vnd.openxmlformats-officedocument.presentationml.slideLayout+xml"/>
  <Override PartName="/ppt/slideLayouts/slideLayout52.xml" ContentType="application/vnd.openxmlformats-officedocument.presentationml.slideLayout+xml"/>
  <Override PartName="/ppt/slides/slide23.xml" ContentType="application/vnd.openxmlformats-officedocument.presentationml.slide+xml"/>
  <Override PartName="/ppt/slides/slide29.xml" ContentType="application/vnd.openxmlformats-officedocument.presentationml.slide+xml"/>
  <Override PartName="/ppt/slideLayouts/slideLayout49.xml" ContentType="application/vnd.openxmlformats-officedocument.presentationml.slideLayout+xml"/>
  <Override PartName="/ppt/slideLayouts/slideLayout45.xml" ContentType="application/vnd.openxmlformats-officedocument.presentationml.slideLayout+xml"/>
  <Override PartName="/ppt/notesSlides/notesSlide20.xml" ContentType="application/vnd.openxmlformats-officedocument.presentationml.notesSlide+xml"/>
  <Override PartName="/ppt/slideLayouts/slideLayout42.xml" ContentType="application/vnd.openxmlformats-officedocument.presentationml.slideLayout+xml"/>
  <Override PartName="/ppt/slideLayouts/slideLayout83.xml" ContentType="application/vnd.openxmlformats-officedocument.presentationml.slideLayout+xml"/>
  <Override PartName="/ppt/notesSlides/notesSlide34.xml" ContentType="application/vnd.openxmlformats-officedocument.presentationml.notesSlide+xml"/>
  <Override PartName="/ppt/slideLayouts/slideLayout38.xml" ContentType="application/vnd.openxmlformats-officedocument.presentationml.slideLayout+xml"/>
  <Override PartName="/ppt/slideLayouts/slideLayout6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9.xml" ContentType="application/vnd.openxmlformats-officedocument.presentationml.slideLayout+xml"/>
  <Override PartName="/ppt/notesSlides/notesSlide27.xml" ContentType="application/vnd.openxmlformats-officedocument.presentationml.notesSlide+xml"/>
  <Override PartName="/ppt/slideLayouts/slideLayout37.xml" ContentType="application/vnd.openxmlformats-officedocument.presentationml.slideLayout+xml"/>
  <Override PartName="/ppt/slideLayouts/slideLayout28.xml" ContentType="application/vnd.openxmlformats-officedocument.presentationml.slideLayout+xml"/>
  <Override PartName="/ppt/slideLayouts/slideLayout50.xml" ContentType="application/vnd.openxmlformats-officedocument.presentationml.slideLayout+xml"/>
  <Override PartName="/ppt/slides/slide9.xml" ContentType="application/vnd.openxmlformats-officedocument.presentationml.slide+xml"/>
  <Override PartName="/ppt/slideLayouts/slideLayout27.xml" ContentType="application/vnd.openxmlformats-officedocument.presentationml.slideLayout+xml"/>
  <Override PartName="/ppt/slideLayouts/slideLayout59.xml" ContentType="application/vnd.openxmlformats-officedocument.presentationml.slideLayout+xml"/>
  <Override PartName="/ppt/slides/slide10.xml" ContentType="application/vnd.openxmlformats-officedocument.presentationml.slide+xml"/>
  <Override PartName="/ppt/slideLayouts/slideLayout36.xml" ContentType="application/vnd.openxmlformats-officedocument.presentationml.slideLayout+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slideLayouts/slideLayout26.xml" ContentType="application/vnd.openxmlformats-officedocument.presentationml.slideLayout+xml"/>
  <Override PartName="/ppt/notesSlides/notesSlide46.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25.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48.xml" ContentType="application/vnd.openxmlformats-officedocument.presentationml.slideLayout+xml"/>
  <Override PartName="/ppt/slideLayouts/slideLayout44.xml" ContentType="application/vnd.openxmlformats-officedocument.presentationml.slideLayout+xml"/>
  <Override PartName="/ppt/slideLayouts/slideLayout20.xml" ContentType="application/vnd.openxmlformats-officedocument.presentationml.slideLayout+xml"/>
  <Override PartName="/ppt/slides/slide43.xml" ContentType="application/vnd.openxmlformats-officedocument.presentationml.slide+xml"/>
  <Override PartName="/ppt/slideLayouts/slideLayout41.xml" ContentType="application/vnd.openxmlformats-officedocument.presentationml.slideLayout+xml"/>
  <Override PartName="/ppt/slideLayouts/slideLayout58.xml" ContentType="application/vnd.openxmlformats-officedocument.presentationml.slideLayout+xml"/>
  <Override PartName="/ppt/notesSlides/notesSlide9.xml" ContentType="application/vnd.openxmlformats-officedocument.presentationml.notesSlide+xml"/>
  <Override PartName="/ppt/slideLayouts/slideLayout40.xml" ContentType="application/vnd.openxmlformats-officedocument.presentationml.slideLayout+xml"/>
  <Override PartName="/ppt/slideLayouts/slideLayout62.xml" ContentType="application/vnd.openxmlformats-officedocument.presentationml.slideLayout+xml"/>
  <Override PartName="/ppt/slideLayouts/slideLayout84.xml" ContentType="application/vnd.openxmlformats-officedocument.presentationml.slideLayout+xml"/>
  <Override PartName="/ppt/slideLayouts/slideLayout19.xml" ContentType="application/vnd.openxmlformats-officedocument.presentationml.slideLayout+xml"/>
  <Override PartName="/ppt/slides/slide25.xml" ContentType="application/vnd.openxmlformats-officedocument.presentationml.slide+xml"/>
  <Override PartName="/ppt/slideLayouts/slideLayout17.xml" ContentType="application/vnd.openxmlformats-officedocument.presentationml.slideLayout+xml"/>
  <Override PartName="/ppt/slides/slide35.xml" ContentType="application/vnd.openxmlformats-officedocument.presentationml.slide+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notesSlides/notesSlide39.xml" ContentType="application/vnd.openxmlformats-officedocument.presentationml.notesSlide+xml"/>
  <Override PartName="/ppt/slideLayouts/slideLayout8.xml" ContentType="application/vnd.openxmlformats-officedocument.presentationml.slideLayout+xml"/>
  <Override PartName="/ppt/slideLayouts/slideLayout79.xml" ContentType="application/vnd.openxmlformats-officedocument.presentationml.slideLayout+xml"/>
  <Override PartName="/ppt/notesSlides/notesSlide22.xml" ContentType="application/vnd.openxmlformats-officedocument.presentationml.notesSlide+xml"/>
  <Override PartName="/ppt/slides/slide54.xml" ContentType="application/vnd.openxmlformats-officedocument.presentationml.slide+xml"/>
  <Override PartName="/ppt/slideLayouts/slideLayout5.xml" ContentType="application/vnd.openxmlformats-officedocument.presentationml.slideLayout+xml"/>
  <Override PartName="/ppt/slideLayouts/slideLayout47.xml" ContentType="application/vnd.openxmlformats-officedocument.presentationml.slideLayout+xml"/>
  <Override PartName="/ppt/slideLayouts/slideLayout57.xml" ContentType="application/vnd.openxmlformats-officedocument.presentationml.slideLayout+xml"/>
  <Override PartName="/ppt/slideLayouts/slideLayout3.xml" ContentType="application/vnd.openxmlformats-officedocument.presentationml.slideLayout+xml"/>
  <Override PartName="/ppt/notesSlides/notesSlide47.xml" ContentType="application/vnd.openxmlformats-officedocument.presentationml.notesSlide+xml"/>
  <Override PartName="/ppt/slideLayouts/slideLayout2.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54.xml" ContentType="application/vnd.openxmlformats-officedocument.presentationml.slideLayout+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theme/theme2.xml" ContentType="application/vnd.openxmlformats-officedocument.theme+xml"/>
  <Override PartName="/ppt/slideLayouts/slideLayout15.xml" ContentType="application/vnd.openxmlformats-officedocument.presentationml.slideLayout+xml"/>
  <Override PartName="/ppt/notesSlides/notesSlide43.xml" ContentType="application/vnd.openxmlformats-officedocument.presentationml.notesSlide+xml"/>
  <Override PartName="/ppt/notesMasters/notesMaster1.xml" ContentType="application/vnd.openxmlformats-officedocument.presentationml.notesMaster+xml"/>
  <Override PartName="/ppt/slideLayouts/slideLayout39.xml" ContentType="application/vnd.openxmlformats-officedocument.presentationml.slideLayout+xml"/>
  <Override PartName="/ppt/notesSlides/notesSlide52.xml" ContentType="application/vnd.openxmlformats-officedocument.presentationml.notesSlide+xml"/>
  <Override PartName="/ppt/slideLayouts/slideLayout46.xml" ContentType="application/vnd.openxmlformats-officedocument.presentationml.slideLayout+xml"/>
  <Override PartName="/docProps/custom.xml" ContentType="application/vnd.openxmlformats-officedocument.custom-properties+xml"/>
  <Override PartName="/ppt/slides/slide6.xml" ContentType="application/vnd.openxmlformats-officedocument.presentationml.slide+xml"/>
  <Override PartName="/ppt/notesSlides/notesSlide17.xml" ContentType="application/vnd.openxmlformats-officedocument.presentationml.notesSlide+xml"/>
  <Override PartName="/ppt/slideLayouts/slideLayout88.xml" ContentType="application/vnd.openxmlformats-officedocument.presentationml.slideLayout+xml"/>
  <Override PartName="/ppt/slideLayouts/slideLayout11.xml" ContentType="application/vnd.openxmlformats-officedocument.presentationml.slideLayout+xml"/>
  <Override PartName="/ppt/tableStyles.xml" ContentType="application/vnd.openxmlformats-officedocument.presentationml.tableStyles+xml"/>
  <Override PartName="/ppt/slideLayouts/slideLayout73.xml" ContentType="application/vnd.openxmlformats-officedocument.presentationml.slideLayout+xml"/>
  <Override PartName="/ppt/slideLayouts/slideLayout53.xml" ContentType="application/vnd.openxmlformats-officedocument.presentationml.slideLayout+xml"/>
  <Override PartName="/ppt/slideLayouts/slideLayout18.xml" ContentType="application/vnd.openxmlformats-officedocument.presentationml.slideLayout+xml"/>
  <Override PartName="/ppt/presentation.xml" ContentType="application/vnd.openxmlformats-officedocument.presentationml.presentation.main+xml"/>
  <Override PartName="/ppt/slideLayouts/slideLayout70.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slideMasters/slideMaster2.xml" ContentType="application/vnd.openxmlformats-officedocument.presentationml.slideMaster+xml"/>
  <Override PartName="/ppt/slideLayouts/slideLayout51.xml" ContentType="application/vnd.openxmlformats-officedocument.presentationml.slideLayout+xml"/>
  <Override PartName="/ppt/slideLayouts/slideLayout65.xml" ContentType="application/vnd.openxmlformats-officedocument.presentationml.slideLayout+xml"/>
  <Override PartName="/ppt/slideLayouts/slideLayout12.xml" ContentType="application/vnd.openxmlformats-officedocument.presentationml.slideLayout+xml"/>
  <Override PartName="/ppt/slideLayouts/slideLayout24.xml" ContentType="application/vnd.openxmlformats-officedocument.presentationml.slideLayout+xml"/>
  <Override PartName="/ppt/slideLayouts/slideLayout4.xml" ContentType="application/vnd.openxmlformats-officedocument.presentationml.slideLayout+xml"/>
  <Override PartName="/customXml/itemProps3.xml" ContentType="application/vnd.openxmlformats-officedocument.customXmlProperties+xml"/>
  <Override PartName="/ppt/slideLayouts/slideLayout34.xml" ContentType="application/vnd.openxmlformats-officedocument.presentationml.slideLayout+xml"/>
  <Override PartName="/ppt/slides/slide16.xml" ContentType="application/vnd.openxmlformats-officedocument.presentationml.slide+xml"/>
  <Override PartName="/ppt/slideLayouts/slideLayout43.xml" ContentType="application/vnd.openxmlformats-officedocument.presentationml.slideLayout+xml"/>
  <Override PartName="/ppt/slideLayouts/slideLayout23.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customXml/itemProps2.xml" ContentType="application/vnd.openxmlformats-officedocument.customXmlProperties+xml"/>
  <Override PartName="/ppt/slideLayouts/slideLayout16.xml" ContentType="application/vnd.openxmlformats-officedocument.presentationml.slideLayout+xml"/>
  <Override PartName="/ppt/slides/slide2.xml" ContentType="application/vnd.openxmlformats-officedocument.presentationml.slide+xml"/>
  <Override PartName="/ppt/slideLayouts/slideLayout68.xml" ContentType="application/vnd.openxmlformats-officedocument.presentationml.slideLayout+xml"/>
  <Override PartName="/ppt/slides/slide39.xml" ContentType="application/vnd.openxmlformats-officedocument.presentationml.slide+xml"/>
  <Override PartName="/ppt/slideLayouts/slideLayout35.xml" ContentType="application/vnd.openxmlformats-officedocument.presentationml.slideLayout+xml"/>
  <Override PartName="/ppt/viewProps.xml" ContentType="application/vnd.openxmlformats-officedocument.presentationml.viewProps+xml"/>
  <Override PartName="/ppt/slides/slide49.xml" ContentType="application/vnd.openxmlformats-officedocument.presentationml.slide+xml"/>
  <Override PartName="/ppt/presProps.xml" ContentType="application/vnd.openxmlformats-officedocument.presentationml.presProps+xml"/>
  <Override PartName="/ppt/slideLayouts/slideLayout55.xml" ContentType="application/vnd.openxmlformats-officedocument.presentationml.slideLayout+xml"/>
  <Override PartName="/ppt/slides/slide38.xml" ContentType="application/vnd.openxmlformats-officedocument.presentationml.slide+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Layouts/slideLayout31.xml" ContentType="application/vnd.openxmlformats-officedocument.presentationml.slideLayout+xml"/>
  <Override PartName="/ppt/slideLayouts/slideLayout13.xml" ContentType="application/vnd.openxmlformats-officedocument.presentationml.slideLayout+xml"/>
  <Override PartName="/ppt/slideLayouts/slideLayout30.xml" ContentType="application/vnd.openxmlformats-officedocument.presentationml.slideLayout+xml"/>
  <Override PartName="/customXml/itemProps1.xml" ContentType="application/vnd.openxmlformats-officedocument.customXml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 id="2147483660" r:id="rId2"/>
  </p:sldMasterIdLst>
  <p:notesMasterIdLst>
    <p:notesMasterId r:id="rId6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howGuides="1" snapToGrid="0">
      <p:cViewPr varScale="1">
        <p:scale>
          <a:sx n="141" d="100"/>
          <a:sy n="141" d="100"/>
        </p:scale>
        <p:origin x="132" y="330"/>
      </p:cViewPr>
      <p:guideLst>
        <p:guide pos="3840"/>
        <p:guide pos="2160" orient="horz"/>
      </p:guideLst>
    </p:cSldViewPr>
  </p:slideViewPr>
  <p:gridSpacing cx="76200" cy="76200"/>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theme" Target="theme/theme3.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60" Type="http://schemas.openxmlformats.org/officeDocument/2006/relationships/notesMaster" Target="notesMasters/notesMaster1.xml"/><Relationship Id="rId61" Type="http://schemas.openxmlformats.org/officeDocument/2006/relationships/presProps" Target="presProps.xml" /><Relationship Id="rId62" Type="http://schemas.openxmlformats.org/officeDocument/2006/relationships/tableStyles" Target="tableStyles.xml" /><Relationship Id="rId63" Type="http://schemas.openxmlformats.org/officeDocument/2006/relationships/viewProps" Target="viewProps.xml" /></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24/04/2026</a:t>
            </a:fld>
            <a:endParaRPr lang="en-IE"/>
          </a:p>
        </p:txBody>
      </p:sp>
      <p:sp>
        <p:nvSpPr>
          <p:cNvPr id="4"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E577CE8-A1CC-3CB9-8097-59CC97ABCAEF}" type="slidenum">
              <a:rPr/>
              <a:t/>
            </a:fld>
            <a:endParaRPr/>
          </a:p>
        </p:txBody>
      </p:sp>
    </p:spTree>
  </p:cSld>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CFB9239-A4FD-526E-CA07-62083FCC7335}" type="slidenum">
              <a:rPr/>
              <a:t/>
            </a:fld>
            <a:endParaRPr/>
          </a:p>
        </p:txBody>
      </p:sp>
    </p:spTree>
  </p:cSld>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387C8DA-18ED-9CC3-8ED0-301C881405F2}" type="slidenum">
              <a:rPr/>
              <a:t/>
            </a:fld>
            <a:endParaRPr/>
          </a:p>
        </p:txBody>
      </p:sp>
    </p:spTree>
  </p:cSld>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4C23BED2-4962-9518-9132-B864403739DE}" type="slidenum">
              <a:rPr/>
              <a:t/>
            </a:fld>
            <a:endParaRPr/>
          </a:p>
        </p:txBody>
      </p:sp>
    </p:spTree>
  </p:cSld>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9A11BC96-6A85-3016-B4C2-9D75CB80A46B}" type="slidenum">
              <a:rPr/>
              <a:t/>
            </a:fld>
            <a:endParaRPr/>
          </a:p>
        </p:txBody>
      </p:sp>
    </p:spTree>
  </p:cSld>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033D0C4E-1427-29FF-07E1-8B0AB4666246}" type="slidenum">
              <a:rPr/>
              <a:t/>
            </a:fld>
            <a:endParaRPr/>
          </a:p>
        </p:txBody>
      </p:sp>
    </p:spTree>
  </p:cSld>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15</a:t>
            </a:fld>
            <a:endParaRPr lang="en-US"/>
          </a:p>
        </p:txBody>
      </p:sp>
    </p:spTree>
  </p:cSld>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16</a:t>
            </a:fld>
            <a:endParaRPr lang="en-US"/>
          </a:p>
        </p:txBody>
      </p:sp>
    </p:spTree>
  </p:cSld>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17</a:t>
            </a:fld>
            <a:endParaRPr lang="en-US"/>
          </a:p>
        </p:txBody>
      </p:sp>
    </p:spTree>
  </p:cSld>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18</a:t>
            </a:fld>
            <a:endParaRPr lang="en-US"/>
          </a:p>
        </p:txBody>
      </p:sp>
    </p:spTree>
  </p:cSld>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CFBCEA6-4ECA-1A63-6C89-D2AE37A81B1A}" type="slidenum">
              <a:rPr/>
              <a:t/>
            </a:fld>
            <a:endParaRPr/>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5A2D02E0-EAE5-ECD0-97D7-4C26EB65C9D9}" type="slidenum">
              <a:rPr/>
              <a:t/>
            </a:fld>
            <a:endParaRPr/>
          </a:p>
        </p:txBody>
      </p:sp>
    </p:spTree>
  </p:cSld>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20</a:t>
            </a:fld>
            <a:endParaRPr lang="en-US"/>
          </a:p>
        </p:txBody>
      </p:sp>
    </p:spTree>
  </p:cSld>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48B66117-F551-3B28-EA71-06A826D21075}" type="slidenum">
              <a:rPr/>
              <a:t/>
            </a:fld>
            <a:endParaRPr/>
          </a:p>
        </p:txBody>
      </p:sp>
    </p:spTree>
  </p:cSld>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22</a:t>
            </a:fld>
            <a:endParaRPr lang="en-US"/>
          </a:p>
        </p:txBody>
      </p:sp>
    </p:spTree>
  </p:cSld>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23</a:t>
            </a:fld>
            <a:endParaRPr lang="en-US"/>
          </a:p>
        </p:txBody>
      </p:sp>
    </p:spTree>
  </p:cSld>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24</a:t>
            </a:fld>
            <a:endParaRPr lang="en-US"/>
          </a:p>
        </p:txBody>
      </p:sp>
    </p:spTree>
  </p:cSld>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25</a:t>
            </a:fld>
            <a:endParaRPr lang="en-US"/>
          </a:p>
        </p:txBody>
      </p:sp>
    </p:spTree>
  </p:cSld>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26</a:t>
            </a:fld>
            <a:endParaRPr lang="en-US"/>
          </a:p>
        </p:txBody>
      </p:sp>
    </p:spTree>
  </p:cSld>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2FE81EB-CF33-A35B-DC99-8E5BD03C15E0}" type="slidenum">
              <a:rPr/>
              <a:t/>
            </a:fld>
            <a:endParaRPr/>
          </a:p>
        </p:txBody>
      </p:sp>
    </p:spTree>
  </p:cSld>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28</a:t>
            </a:fld>
            <a:endParaRPr lang="en-US"/>
          </a:p>
        </p:txBody>
      </p:sp>
    </p:spTree>
  </p:cSld>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29</a:t>
            </a:fld>
            <a:endParaRPr lang="en-US"/>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D34EF51-6B24-B0C9-6238-03CBED877C30}" type="slidenum">
              <a:rPr/>
              <a:t/>
            </a:fld>
            <a:endParaRPr/>
          </a:p>
        </p:txBody>
      </p:sp>
    </p:spTree>
  </p:cSld>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30</a:t>
            </a:fld>
            <a:endParaRPr lang="en-US"/>
          </a:p>
        </p:txBody>
      </p:sp>
    </p:spTree>
  </p:cSld>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31</a:t>
            </a:fld>
            <a:endParaRPr lang="en-US"/>
          </a:p>
        </p:txBody>
      </p:sp>
    </p:spTree>
  </p:cSld>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32</a:t>
            </a:fld>
            <a:endParaRPr lang="en-US"/>
          </a:p>
        </p:txBody>
      </p:sp>
    </p:spTree>
  </p:cSld>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33</a:t>
            </a:fld>
            <a:endParaRPr lang="en-US"/>
          </a:p>
        </p:txBody>
      </p:sp>
    </p:spTree>
  </p:cSld>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34</a:t>
            </a:fld>
            <a:endParaRPr lang="en-US"/>
          </a:p>
        </p:txBody>
      </p:sp>
    </p:spTree>
  </p:cSld>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340FE8EC-3FCF-B48D-60CB-7AC032712876}" type="slidenum">
              <a:rPr/>
              <a:t/>
            </a:fld>
            <a:endParaRPr/>
          </a:p>
        </p:txBody>
      </p:sp>
    </p:spTree>
  </p:cSld>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36</a:t>
            </a:fld>
            <a:endParaRPr lang="en-US"/>
          </a:p>
        </p:txBody>
      </p:sp>
    </p:spTree>
  </p:cSld>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37</a:t>
            </a:fld>
            <a:endParaRPr lang="en-US"/>
          </a:p>
        </p:txBody>
      </p:sp>
    </p:spTree>
  </p:cSld>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38</a:t>
            </a:fld>
            <a:endParaRPr lang="en-US"/>
          </a:p>
        </p:txBody>
      </p:sp>
    </p:spTree>
  </p:cSld>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39</a:t>
            </a:fld>
            <a:endParaRPr lang="en-US"/>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1D866CC-36A5-4360-12CC-D4AB5DE6B829}" type="slidenum">
              <a:rPr/>
              <a:t/>
            </a:fld>
            <a:endParaRPr/>
          </a:p>
        </p:txBody>
      </p:sp>
    </p:spTree>
  </p:cSld>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40</a:t>
            </a:fld>
            <a:endParaRPr lang="en-US"/>
          </a:p>
        </p:txBody>
      </p:sp>
    </p:spTree>
  </p:cSld>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41</a:t>
            </a:fld>
            <a:endParaRPr lang="en-US"/>
          </a:p>
        </p:txBody>
      </p:sp>
    </p:spTree>
  </p:cSld>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42</a:t>
            </a:fld>
            <a:endParaRPr lang="en-US"/>
          </a:p>
        </p:txBody>
      </p:sp>
    </p:spTree>
  </p:cSld>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69A6A2C-37C5-F604-C4C9-586DC0A0FDC6}" type="slidenum">
              <a:rPr/>
              <a:t/>
            </a:fld>
            <a:endParaRPr/>
          </a:p>
        </p:txBody>
      </p:sp>
    </p:spTree>
  </p:cSld>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44</a:t>
            </a:fld>
            <a:endParaRPr lang="en-US"/>
          </a:p>
        </p:txBody>
      </p:sp>
    </p:spTree>
  </p:cSld>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45</a:t>
            </a:fld>
            <a:endParaRPr lang="en-US"/>
          </a:p>
        </p:txBody>
      </p:sp>
    </p:spTree>
  </p:cSld>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46</a:t>
            </a:fld>
            <a:endParaRPr lang="en-US"/>
          </a:p>
        </p:txBody>
      </p:sp>
    </p:spTree>
  </p:cSld>
</p:notes>
</file>

<file path=ppt/notesSlides/notesSlide4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379C8052-A993-7D47-0102-49DCC06883AE}" type="slidenum">
              <a:rPr/>
              <a:t/>
            </a:fld>
            <a:endParaRPr/>
          </a:p>
        </p:txBody>
      </p:sp>
    </p:spTree>
  </p:cSld>
</p:notes>
</file>

<file path=ppt/notesSlides/notesSlide4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48</a:t>
            </a:fld>
            <a:endParaRPr lang="en-US"/>
          </a:p>
        </p:txBody>
      </p:sp>
    </p:spTree>
  </p:cSld>
</p:notes>
</file>

<file path=ppt/notesSlides/notesSlide4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49</a:t>
            </a:fld>
            <a:endParaRPr lang="en-US"/>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83BAD5D-5FFA-7239-E0DB-0547C61D5527}" type="slidenum">
              <a:rPr/>
              <a:t/>
            </a:fld>
            <a:endParaRPr/>
          </a:p>
        </p:txBody>
      </p:sp>
    </p:spTree>
  </p:cSld>
</p:notes>
</file>

<file path=ppt/notesSlides/notesSlide5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50</a:t>
            </a:fld>
            <a:endParaRPr lang="en-US"/>
          </a:p>
        </p:txBody>
      </p:sp>
    </p:spTree>
  </p:cSld>
</p:notes>
</file>

<file path=ppt/notesSlides/notesSlide5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51</a:t>
            </a:fld>
            <a:endParaRPr lang="en-US"/>
          </a:p>
        </p:txBody>
      </p:sp>
    </p:spTree>
  </p:cSld>
</p:notes>
</file>

<file path=ppt/notesSlides/notesSlide5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52</a:t>
            </a:fld>
            <a:endParaRPr lang="en-US"/>
          </a:p>
        </p:txBody>
      </p:sp>
    </p:spTree>
  </p:cSld>
</p:notes>
</file>

<file path=ppt/notesSlides/notesSlide5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8419A4DD-8D7E-6C3B-4D76-7008B8B59234}" type="slidenum">
              <a:rPr/>
              <a:t/>
            </a:fld>
            <a:endParaRPr/>
          </a:p>
        </p:txBody>
      </p:sp>
    </p:spTree>
  </p:cSld>
</p:notes>
</file>

<file path=ppt/notesSlides/notesSlide5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BB672564-00E3-C9D8-DEC3-0FDDFE93A5F9}" type="slidenum">
              <a:rPr/>
              <a:t/>
            </a:fld>
            <a:endParaRPr/>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C4C61B4-DF9E-C44B-1B38-076010713BFA}" type="slidenum">
              <a:rPr/>
              <a:t/>
            </a:fld>
            <a:endParaRPr/>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7</a:t>
            </a:fld>
            <a:endParaRPr lang="en-US"/>
          </a:p>
        </p:txBody>
      </p:sp>
    </p:spTree>
  </p:cSld>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8</a:t>
            </a:fld>
            <a:endParaRPr lang="en-US"/>
          </a:p>
        </p:txBody>
      </p:sp>
    </p:spTree>
  </p:cSld>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9</a:t>
            </a:fld>
            <a:endParaRPr lang="en-US"/>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media1.svg"/><Relationship Id="rId6" Type="http://schemas.openxmlformats.org/officeDocument/2006/relationships/image" Target="../media/image6.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8.pn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 Id="rId3" Type="http://schemas.openxmlformats.org/officeDocument/2006/relationships/image" Target="../media/image4.png"/><Relationship Id="rId4" Type="http://schemas.openxmlformats.org/officeDocument/2006/relationships/image" Target="../media/image19.pn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 Id="rId3" Type="http://schemas.openxmlformats.org/officeDocument/2006/relationships/image" Target="../media/image19.png"/><Relationship Id="rId4" Type="http://schemas.openxmlformats.org/officeDocument/2006/relationships/image" Target="../media/image4.pn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7.pn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8.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7.png"/></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 Id="rId4" Type="http://schemas.openxmlformats.org/officeDocument/2006/relationships/image" Target="../media/image9.png"/></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20.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4.png"/><Relationship Id="rId4" Type="http://schemas.openxmlformats.org/officeDocument/2006/relationships/image" Target="../media/image11.png"/></Relationships>
</file>

<file path=ppt/slideLayouts/_rels/slideLayout3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7.png"/></Relationships>
</file>

<file path=ppt/slideLayouts/_rels/slideLayout3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4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s>
</file>

<file path=ppt/slideLayouts/_rels/slideLayout4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4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s>
</file>

<file path=ppt/slideLayouts/_rels/slideLayout4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s>
</file>

<file path=ppt/slideLayouts/_rels/slideLayout4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5.png"/></Relationships>
</file>

<file path=ppt/slideLayouts/_rels/slideLayout4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jpg"/><Relationship Id="rId3" Type="http://schemas.openxmlformats.org/officeDocument/2006/relationships/image" Target="../media/image4.png"/><Relationship Id="rId4" Type="http://schemas.openxmlformats.org/officeDocument/2006/relationships/image" Target="../media/image22.png"/><Relationship Id="rId5" Type="http://schemas.openxmlformats.org/officeDocument/2006/relationships/image" Target="../media/media3.svg"/></Relationships>
</file>

<file path=ppt/slideLayouts/_rels/slideLayout4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4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4.png"/></Relationships>
</file>

<file path=ppt/slideLayouts/_rels/slideLayout4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8.png"/><Relationship Id="rId4" Type="http://schemas.openxmlformats.org/officeDocument/2006/relationships/image" Target="../media/image14.png"/><Relationship Id="rId5" Type="http://schemas.openxmlformats.org/officeDocument/2006/relationships/image" Target="../media/media2.svg"/></Relationships>
</file>

<file path=ppt/slideLayouts/_rels/slideLayout5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4.png"/></Relationships>
</file>

<file path=ppt/slideLayouts/_rels/slideLayout6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8.png"/><Relationship Id="rId4" Type="http://schemas.openxmlformats.org/officeDocument/2006/relationships/image" Target="../media/image14.png"/></Relationships>
</file>

<file path=ppt/slideLayouts/_rels/slideLayout7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6"/>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6</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Titillium Web Bold"/>
              </a:rPr>
              <a:t>Meet the speaker</a:t>
            </a:r>
            <a:endParaRPr lang="en-IE" sz="2400">
              <a:solidFill>
                <a:schemeClr val="accent5"/>
              </a:solidFill>
              <a:latin typeface="Titillium Web Bold"/>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Speaker slide">
    <p:bg>
      <p:bgPr shadeToTitle="0">
        <a:gradFill>
          <a:gsLst>
            <a:gs pos="0">
              <a:srgbClr val="19226D"/>
            </a:gs>
            <a:gs pos="100000">
              <a:srgbClr val="283A97"/>
            </a:gs>
          </a:gsLst>
          <a:lin ang="0" scaled="0"/>
        </a:gradFill>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t>
            </a:r>
            <a:r>
              <a:rPr lang="en-US"/>
              <a:t>amet</a:t>
            </a:r>
            <a:r>
              <a:rPr lang="en-US"/>
              <a:t> </a:t>
            </a:r>
            <a:r>
              <a:rPr lang="en-US"/>
              <a:t>consectur</a:t>
            </a:r>
            <a:endParaRPr lang="en-US"/>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Titillium Web Bold"/>
              </a:rPr>
              <a:t>“</a:t>
            </a:r>
            <a:endParaRPr lang="en-IE" sz="16600">
              <a:solidFill>
                <a:schemeClr val="accent2"/>
              </a:solidFill>
              <a:latin typeface="Titillium Web Bold"/>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0</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GB"/>
              <a:t>Click to edit Master text styles</a:t>
            </a:r>
            <a:endParaRPr/>
          </a:p>
          <a:p>
            <a:pPr lvl="1">
              <a:defRPr/>
            </a:pPr>
            <a:r>
              <a:rPr lang="en-GB"/>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fill="norm" stroke="1"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GB"/>
              <a:t>Click to edit Master text styles</a:t>
            </a:r>
            <a:endParaRPr/>
          </a:p>
          <a:p>
            <a:pPr lvl="1">
              <a:defRPr/>
            </a:pPr>
            <a:r>
              <a:rPr lang="en-GB"/>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GB"/>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GB"/>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GB"/>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GB"/>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GB"/>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GB"/>
              <a:t>Click to edit Master text styles</a:t>
            </a:r>
            <a:endParaRPr/>
          </a:p>
          <a:p>
            <a:pPr lvl="1">
              <a:defRPr/>
            </a:pPr>
            <a:r>
              <a:rPr lang="en-GB"/>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GB"/>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GB"/>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GB"/>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GB"/>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GB"/>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GB"/>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GB"/>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GB"/>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GB"/>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a:t>
            </a:r>
            <a:r>
              <a:rPr lang="it-IT"/>
              <a:t>this</a:t>
            </a:r>
            <a:r>
              <a:rPr lang="it-IT"/>
              <a:t> slide </a:t>
            </a:r>
            <a:r>
              <a:rPr lang="it-IT"/>
              <a:t>is</a:t>
            </a:r>
            <a:r>
              <a:rPr lang="it-IT"/>
              <a:t> a </a:t>
            </a:r>
            <a:r>
              <a:rPr lang="it-IT"/>
              <a:t>great</a:t>
            </a:r>
            <a:r>
              <a:rPr lang="it-IT"/>
              <a:t> way to display a </a:t>
            </a:r>
            <a:r>
              <a:rPr lang="it-IT"/>
              <a:t>statistic</a:t>
            </a:r>
            <a:r>
              <a:rPr lang="it-IT"/>
              <a:t>.</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GB"/>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GB"/>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GB"/>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GB"/>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GB"/>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GB"/>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GB"/>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GB"/>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GB"/>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GB"/>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GB"/>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GB"/>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GB"/>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GB"/>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GB"/>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GB"/>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GB"/>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7</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GB"/>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a:t>
            </a:r>
            <a:r>
              <a:rPr lang="it-IT"/>
              <a: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t>
            </a:r>
            <a:r>
              <a:rPr lang="en-US"/>
              <a:t>amet</a:t>
            </a:r>
            <a:endParaRPr lang="en-US"/>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GB"/>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GB"/>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GB"/>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GB"/>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0</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Poppins"/>
                <a:ea typeface="Arial"/>
                <a:cs typeface="Arial"/>
              </a:rPr>
              <a:t>Disclaimer</a:t>
            </a:r>
            <a:r>
              <a:rPr lang="en-IE" sz="800">
                <a:solidFill>
                  <a:schemeClr val="bg2">
                    <a:lumMod val="50000"/>
                    <a:lumOff val="50000"/>
                  </a:schemeClr>
                </a:solidFill>
                <a:latin typeface="Poppins"/>
                <a:ea typeface="Arial"/>
                <a:cs typeface="Arial"/>
              </a:rPr>
              <a:t> </a:t>
            </a:r>
            <a:br>
              <a:rPr lang="en-IE" sz="800">
                <a:solidFill>
                  <a:schemeClr val="bg2">
                    <a:lumMod val="50000"/>
                    <a:lumOff val="50000"/>
                  </a:schemeClr>
                </a:solidFill>
                <a:latin typeface="Poppins"/>
                <a:ea typeface="Arial"/>
                <a:cs typeface="Arial"/>
              </a:rPr>
            </a:br>
            <a:br>
              <a:rPr lang="en-IE" sz="800">
                <a:solidFill>
                  <a:schemeClr val="bg2">
                    <a:lumMod val="50000"/>
                    <a:lumOff val="50000"/>
                  </a:schemeClr>
                </a:solidFill>
                <a:latin typeface="Poppins"/>
                <a:ea typeface="Arial"/>
                <a:cs typeface="Arial"/>
              </a:rPr>
            </a:br>
            <a:r>
              <a:rPr lang="en-IE" sz="800">
                <a:solidFill>
                  <a:schemeClr val="bg2">
                    <a:lumMod val="50000"/>
                    <a:lumOff val="50000"/>
                  </a:schemeClr>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a:t>
            </a:r>
            <a:r>
              <a:rPr lang="it-IT" sz="1200">
                <a:solidFill>
                  <a:schemeClr val="bg2">
                    <a:lumMod val="90000"/>
                  </a:schemeClr>
                </a:solidFill>
              </a:rPr>
              <a:t> logo </a:t>
            </a:r>
            <a:r>
              <a:rPr lang="it-IT" sz="1200">
                <a:solidFill>
                  <a:schemeClr val="bg2">
                    <a:lumMod val="90000"/>
                  </a:schemeClr>
                </a:solidFill>
              </a:rPr>
              <a:t>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Poppins"/>
                <a:ea typeface="Arial"/>
                <a:cs typeface="Arial"/>
              </a:rPr>
              <a:t>Disclaimer</a:t>
            </a:r>
            <a:r>
              <a:rPr lang="en-IE" sz="800">
                <a:solidFill>
                  <a:schemeClr val="bg1"/>
                </a:solidFill>
                <a:latin typeface="Poppins"/>
                <a:ea typeface="Arial"/>
                <a:cs typeface="Arial"/>
              </a:rPr>
              <a:t> </a:t>
            </a:r>
            <a:br>
              <a:rPr lang="en-IE" sz="800">
                <a:solidFill>
                  <a:schemeClr val="bg1"/>
                </a:solidFill>
                <a:latin typeface="Poppins"/>
                <a:ea typeface="Arial"/>
                <a:cs typeface="Arial"/>
              </a:rPr>
            </a:br>
            <a:br>
              <a:rPr lang="en-IE" sz="800">
                <a:solidFill>
                  <a:schemeClr val="bg1"/>
                </a:solidFill>
                <a:latin typeface="Poppins"/>
                <a:ea typeface="Arial"/>
                <a:cs typeface="Arial"/>
              </a:rPr>
            </a:br>
            <a:r>
              <a:rPr lang="en-IE" sz="800">
                <a:solidFill>
                  <a:schemeClr val="bg1"/>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GB"/>
              <a:t>Click icon to add online image</a:t>
            </a:r>
            <a:endParaRPr lang="en-I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GB"/>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GB"/>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3_Title Content and Image">
    <p:bg>
      <p:bgRef idx="1001">
        <a:schemeClr val="bg2"/>
      </p:bgRef>
    </p:bg>
    <p:spTree>
      <p:nvGrpSpPr>
        <p:cNvPr id="1" name=""/>
        <p:cNvGrpSpPr/>
        <p:nvPr/>
      </p:nvGrpSpPr>
      <p:grpSpPr bwMode="auto">
        <a:xfrm>
          <a:off x="0" y="0"/>
          <a:ext cx="0" cy="0"/>
          <a:chOff x="0" y="0"/>
          <a:chExt cx="0" cy="0"/>
        </a:xfrm>
      </p:grpSpPr>
      <p:pic>
        <p:nvPicPr>
          <p:cNvPr id="3" name="Picture 2" descr="A blue sky with white clouds&#10;&#10;Description automatically generated"/>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4" name="Slide Number Placeholder 5"/>
          <p:cNvSpPr>
            <a:spLocks noGrp="1"/>
          </p:cNvSpPr>
          <p:nvPr>
            <p:ph type="sldNum" sz="quarter" idx="12"/>
          </p:nvPr>
        </p:nvSpPr>
        <p:spPr bwMode="auto">
          <a:xfrm>
            <a:off x="11315870" y="6129254"/>
            <a:ext cx="541168" cy="365125"/>
          </a:xfrm>
        </p:spPr>
        <p:txBody>
          <a:bodyPr/>
          <a:lstStyle>
            <a:lvl1pPr>
              <a:defRPr>
                <a:solidFill>
                  <a:schemeClr val="tx1">
                    <a:lumMod val="75000"/>
                  </a:schemeClr>
                </a:solidFill>
              </a:defRPr>
            </a:lvl1pPr>
          </a:lstStyle>
          <a:p>
            <a:pPr>
              <a:defRPr/>
            </a:pPr>
            <a:fld id="{D32FFA9C-ACEC-4B87-9D33-03CFB048E816}" type="slidenum">
              <a:rPr lang="en-IE"/>
              <a:t>‹#›</a:t>
            </a:fld>
            <a:endParaRPr lang="en-IE"/>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 name="connsiteX0" fmla="*/ 0 w 4439570"/>
              <a:gd name="connsiteY0" fmla="*/ 0 h 4115636"/>
              <a:gd name="connsiteX1" fmla="*/ 4427538 w 4439570"/>
              <a:gd name="connsiteY1" fmla="*/ 0 h 4115636"/>
              <a:gd name="connsiteX2" fmla="*/ 4439570 w 4439570"/>
              <a:gd name="connsiteY2" fmla="*/ 4115636 h 4115636"/>
              <a:gd name="connsiteX3" fmla="*/ 0 w 4439570"/>
              <a:gd name="connsiteY3" fmla="*/ 3538120 h 4115636"/>
              <a:gd name="connsiteX4" fmla="*/ 0 w 4439570"/>
              <a:gd name="connsiteY4" fmla="*/ 0 h 4115636"/>
              <a:gd name="connsiteX0" fmla="*/ 12032 w 4439570"/>
              <a:gd name="connsiteY0" fmla="*/ 156411 h 4115636"/>
              <a:gd name="connsiteX1" fmla="*/ 4427538 w 4439570"/>
              <a:gd name="connsiteY1" fmla="*/ 0 h 4115636"/>
              <a:gd name="connsiteX2" fmla="*/ 4439570 w 4439570"/>
              <a:gd name="connsiteY2" fmla="*/ 4115636 h 4115636"/>
              <a:gd name="connsiteX3" fmla="*/ 0 w 4439570"/>
              <a:gd name="connsiteY3" fmla="*/ 3538120 h 4115636"/>
              <a:gd name="connsiteX4" fmla="*/ 12032 w 4439570"/>
              <a:gd name="connsiteY4" fmla="*/ 156411 h 4115636"/>
              <a:gd name="connsiteX0" fmla="*/ 12032 w 4439570"/>
              <a:gd name="connsiteY0" fmla="*/ 24063 h 3983288"/>
              <a:gd name="connsiteX1" fmla="*/ 4427538 w 4439570"/>
              <a:gd name="connsiteY1" fmla="*/ 0 h 3983288"/>
              <a:gd name="connsiteX2" fmla="*/ 4439570 w 4439570"/>
              <a:gd name="connsiteY2" fmla="*/ 3983288 h 3983288"/>
              <a:gd name="connsiteX3" fmla="*/ 0 w 4439570"/>
              <a:gd name="connsiteY3" fmla="*/ 3405772 h 3983288"/>
              <a:gd name="connsiteX4" fmla="*/ 12032 w 4439570"/>
              <a:gd name="connsiteY4" fmla="*/ 24063 h 3983288"/>
              <a:gd name="connsiteX0" fmla="*/ 12032 w 4451601"/>
              <a:gd name="connsiteY0" fmla="*/ 24063 h 3778751"/>
              <a:gd name="connsiteX1" fmla="*/ 4427538 w 4451601"/>
              <a:gd name="connsiteY1" fmla="*/ 0 h 3778751"/>
              <a:gd name="connsiteX2" fmla="*/ 4451601 w 4451601"/>
              <a:gd name="connsiteY2" fmla="*/ 3778751 h 3778751"/>
              <a:gd name="connsiteX3" fmla="*/ 0 w 4451601"/>
              <a:gd name="connsiteY3" fmla="*/ 3405772 h 3778751"/>
              <a:gd name="connsiteX4" fmla="*/ 12032 w 4451601"/>
              <a:gd name="connsiteY4" fmla="*/ 24063 h 3778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1601" h="3778751" fill="norm" stroke="1" extrusionOk="0">
                <a:moveTo>
                  <a:pt x="12032" y="24063"/>
                </a:moveTo>
                <a:lnTo>
                  <a:pt x="4427538" y="0"/>
                </a:lnTo>
                <a:cubicBezTo>
                  <a:pt x="4431549" y="1371879"/>
                  <a:pt x="4447590" y="2406872"/>
                  <a:pt x="4451601" y="3778751"/>
                </a:cubicBezTo>
                <a:lnTo>
                  <a:pt x="0" y="3405772"/>
                </a:lnTo>
                <a:cubicBezTo>
                  <a:pt x="4011" y="2278536"/>
                  <a:pt x="8021" y="1151299"/>
                  <a:pt x="12032" y="24063"/>
                </a:cubicBezTo>
                <a:close/>
              </a:path>
            </a:pathLst>
          </a:cu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sp>
        <p:nvSpPr>
          <p:cNvPr id="4" name="Slide Number Placeholder 5"/>
          <p:cNvSpPr txBox="1"/>
          <p:nvPr userDrawn="1"/>
        </p:nvSpPr>
        <p:spPr bwMode="auto">
          <a:xfrm>
            <a:off x="11315870" y="6129254"/>
            <a:ext cx="541168" cy="365125"/>
          </a:xfrm>
          <a:prstGeom prst="rect">
            <a:avLst/>
          </a:prstGeom>
        </p:spPr>
        <p:txBody>
          <a:bodyPr vert="horz" lIns="91440" tIns="45720" rIns="91440" bIns="45720" rtlCol="0" anchor="ctr"/>
          <a:lstStyle>
            <a:defPPr>
              <a:defRPr lang="en-US"/>
            </a:defPPr>
            <a:lvl1pPr marL="0" algn="r" defTabSz="914400">
              <a:defRPr sz="1200">
                <a:solidFill>
                  <a:schemeClr val="bg2">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D32FFA9C-ACEC-4B87-9D33-03CFB048E816}" type="slidenum">
              <a:rPr lang="en-IE"/>
              <a:t>0</a:t>
            </a:fld>
            <a:endParaRPr lang="en-IE"/>
          </a:p>
        </p:txBody>
      </p:sp>
      <p:pic>
        <p:nvPicPr>
          <p:cNvPr id="9" name="Picture 8" descr="Blue text on a black background&#10;&#10;Description automatically generated"/>
          <p:cNvPicPr>
            <a:picLocks noChangeAspect="1"/>
          </p:cNvPicPr>
          <p:nvPr userDrawn="1"/>
        </p:nvPicPr>
        <p:blipFill>
          <a:blip r:embed="rId3"/>
          <a:stretch/>
        </p:blipFill>
        <p:spPr bwMode="auto">
          <a:xfrm>
            <a:off x="334963" y="6124736"/>
            <a:ext cx="1636819" cy="365195"/>
          </a:xfrm>
          <a:prstGeom prst="rect">
            <a:avLst/>
          </a:prstGeom>
        </p:spPr>
      </p:pic>
      <p:pic>
        <p:nvPicPr>
          <p:cNvPr id="10" name="Picture 4"/>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0496588" y="333375"/>
            <a:ext cx="1360449" cy="4432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4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5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6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7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8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9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0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1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2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3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Title Only">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7" name="Slide Number Placeholder 5"/>
          <p:cNvSpPr txBox="1"/>
          <p:nvPr userDrawn="1"/>
        </p:nvSpPr>
        <p:spPr bwMode="auto">
          <a:xfrm>
            <a:off x="11315870" y="6129254"/>
            <a:ext cx="541168" cy="365125"/>
          </a:xfrm>
          <a:prstGeom prst="rect">
            <a:avLst/>
          </a:prstGeom>
        </p:spPr>
        <p:txBody>
          <a:bodyPr vert="horz" lIns="91440" tIns="45720" rIns="91440" bIns="45720" rtlCol="0" anchor="ctr"/>
          <a:lstStyle>
            <a:defPPr>
              <a:defRPr lang="en-US"/>
            </a:defPPr>
            <a:lvl1pPr marL="0" algn="r" defTabSz="914400">
              <a:defRPr sz="1200">
                <a:solidFill>
                  <a:schemeClr val="bg2">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D32FFA9C-ACEC-4B87-9D33-03CFB048E816}" type="slidenum">
              <a:rPr lang="en-IE"/>
              <a:t>0</a:t>
            </a:fld>
            <a:endParaRPr lang="en-IE"/>
          </a:p>
        </p:txBody>
      </p:sp>
      <p:sp>
        <p:nvSpPr>
          <p:cNvPr id="6"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pic>
        <p:nvPicPr>
          <p:cNvPr id="4" name="Picture 4"/>
          <p:cNvPicPr>
            <a:picLocks noChangeAspect="1"/>
          </p:cNvPicPr>
          <p:nvPr userDrawn="1"/>
        </p:nvPicPr>
        <p:blipFill>
          <a:blip r:embed="rId3"/>
          <a:stretch/>
        </p:blipFill>
        <p:spPr bwMode="auto">
          <a:xfrm>
            <a:off x="10496588" y="333375"/>
            <a:ext cx="1360449" cy="443293"/>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4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5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6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7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8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0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2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3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4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5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Title and Content - White">
    <p:spTree>
      <p:nvGrpSpPr>
        <p:cNvPr id="1" name=""/>
        <p:cNvGrpSpPr/>
        <p:nvPr/>
      </p:nvGrpSpPr>
      <p:grpSpPr bwMode="auto">
        <a:xfrm>
          <a:off x="0" y="0"/>
          <a:ext cx="0" cy="0"/>
          <a:chOff x="0" y="0"/>
          <a:chExt cx="0" cy="0"/>
        </a:xfrm>
      </p:grpSpPr>
      <p:pic>
        <p:nvPicPr>
          <p:cNvPr id="8" name="Picture 7" descr="A blue sky with white clouds&#10;&#10;Description automatically generated"/>
          <p:cNvPicPr>
            <a:picLocks noChangeAspect="1"/>
          </p:cNvPicPr>
          <p:nvPr userDrawn="1"/>
        </p:nvPicPr>
        <p:blipFill>
          <a:blip r:embed="rId2"/>
          <a:stretch/>
        </p:blipFill>
        <p:spPr bwMode="auto">
          <a:xfrm>
            <a:off x="0" y="0"/>
            <a:ext cx="12192000" cy="6858000"/>
          </a:xfrm>
          <a:prstGeom prst="rect">
            <a:avLst/>
          </a:prstGeom>
        </p:spPr>
      </p:pic>
      <p:pic>
        <p:nvPicPr>
          <p:cNvPr id="5" name="Picture 4" descr="Blue text on a black background&#10;&#10;Description automatically generated"/>
          <p:cNvPicPr>
            <a:picLocks noChangeAspect="1"/>
          </p:cNvPicPr>
          <p:nvPr userDrawn="1"/>
        </p:nvPicPr>
        <p:blipFill>
          <a:blip r:embed="rId3"/>
          <a:stretch/>
        </p:blipFill>
        <p:spPr bwMode="auto">
          <a:xfrm>
            <a:off x="334963" y="6124736"/>
            <a:ext cx="1636819" cy="365195"/>
          </a:xfrm>
          <a:prstGeom prst="rect">
            <a:avLst/>
          </a:prstGeom>
        </p:spPr>
      </p:pic>
      <p:sp>
        <p:nvSpPr>
          <p:cNvPr id="6" name="Slide Number Placeholder 5"/>
          <p:cNvSpPr txBox="1"/>
          <p:nvPr userDrawn="1"/>
        </p:nvSpPr>
        <p:spPr bwMode="auto">
          <a:xfrm>
            <a:off x="11315870" y="6129254"/>
            <a:ext cx="541168" cy="365125"/>
          </a:xfrm>
          <a:prstGeom prst="rect">
            <a:avLst/>
          </a:prstGeom>
        </p:spPr>
        <p:txBody>
          <a:bodyPr vert="horz" lIns="91440" tIns="45720" rIns="91440" bIns="45720" rtlCol="0" anchor="ctr"/>
          <a:lstStyle>
            <a:defPPr>
              <a:defRPr lang="en-US"/>
            </a:defPPr>
            <a:lvl1pPr marL="0" algn="r" defTabSz="914400">
              <a:defRPr sz="1200">
                <a:solidFill>
                  <a:schemeClr val="bg2">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fld id="{D32FFA9C-ACEC-4B87-9D33-03CFB048E816}" type="slidenum">
              <a:rPr lang="en-IE"/>
              <a:t>0</a:t>
            </a:fld>
            <a:endParaRPr lang="en-IE"/>
          </a:p>
        </p:txBody>
      </p:sp>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Picture 4"/>
          <p:cNvPicPr>
            <a:picLocks noChangeAspect="1"/>
          </p:cNvPicPr>
          <p:nvPr userDrawn="1"/>
        </p:nvPicPr>
        <p:blipFill>
          <a:blip r:embed="rId4"/>
          <a:stretch/>
        </p:blipFill>
        <p:spPr bwMode="auto">
          <a:xfrm>
            <a:off x="10496588" y="333375"/>
            <a:ext cx="1360449" cy="443293"/>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6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7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8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9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0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1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2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3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4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5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txBody>
          <a:bodyPr/>
          <a:lstStyle/>
          <a:p>
            <a:pPr>
              <a:defRPr/>
            </a:pPr>
            <a:endParaRPr lang="en-GB" sz="1500"/>
          </a:p>
        </p:txBody>
      </p:sp>
      <p:sp>
        <p:nvSpPr>
          <p:cNvPr id="3" name="Shape 1"/>
          <p:cNvSpPr/>
          <p:nvPr/>
        </p:nvSpPr>
        <p:spPr bwMode="auto">
          <a:xfrm>
            <a:off x="0" y="0"/>
            <a:ext cx="12192000" cy="6858000"/>
          </a:xfrm>
          <a:prstGeom prst="rect">
            <a:avLst/>
          </a:prstGeom>
          <a:solidFill>
            <a:srgbClr val="FFFFFF"/>
          </a:solidFill>
          <a:ln/>
        </p:spPr>
        <p:txBody>
          <a:bodyPr/>
          <a:lstStyle/>
          <a:p>
            <a:pPr>
              <a:defRPr/>
            </a:pPr>
            <a:endParaRPr lang="en-GB" sz="150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6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7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8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39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40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41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42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19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Slide 21 master">
    <p:spTree>
      <p:nvGrpSpPr>
        <p:cNvPr id="1" name=""/>
        <p:cNvGrpSpPr/>
        <p:nvPr/>
      </p:nvGrpSpPr>
      <p:grpSpPr bwMode="auto">
        <a:xfrm>
          <a:off x="0" y="0"/>
          <a:ext cx="0" cy="0"/>
          <a:chOff x="0" y="0"/>
          <a:chExt cx="0" cy="0"/>
        </a:xfrm>
      </p:grpSpPr>
      <p:sp>
        <p:nvSpPr>
          <p:cNvPr id="2" name="Shape 0"/>
          <p:cNvSpPr/>
          <p:nvPr/>
        </p:nvSpPr>
        <p:spPr bwMode="auto">
          <a:xfrm>
            <a:off x="0" y="0"/>
            <a:ext cx="12192000" cy="6858000"/>
          </a:xfrm>
          <a:prstGeom prst="rect">
            <a:avLst/>
          </a:prstGeom>
          <a:solidFill>
            <a:srgbClr val="E6E6E6"/>
          </a:solidFill>
          <a:ln/>
        </p:spPr>
      </p:sp>
      <p:sp>
        <p:nvSpPr>
          <p:cNvPr id="3" name="Shape 1"/>
          <p:cNvSpPr/>
          <p:nvPr/>
        </p:nvSpPr>
        <p:spPr bwMode="auto">
          <a:xfrm>
            <a:off x="0" y="0"/>
            <a:ext cx="12192000" cy="6858000"/>
          </a:xfrm>
          <a:prstGeom prst="rect">
            <a:avLst/>
          </a:prstGeom>
          <a:solidFill>
            <a:srgbClr val="FFFFFF"/>
          </a:solidFill>
          <a:ln/>
        </p:spPr>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a:t>
            </a:r>
            <a:r>
              <a:rPr lang="it-IT"/>
              <a: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t>
            </a:r>
            <a:r>
              <a:rPr lang="en-US"/>
              <a:t>amet</a:t>
            </a:r>
            <a:endParaRPr lang="en-US"/>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Titillium Web Bold"/>
              </a:rPr>
              <a:t>Meet the speaker</a:t>
            </a:r>
            <a:endParaRPr lang="en-IE" sz="2400">
              <a:solidFill>
                <a:schemeClr val="accent5"/>
              </a:solidFill>
              <a:latin typeface="Titillium Web Bold"/>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2</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slideLayout" Target="../slideLayouts/slideLayout28.xml"/><Relationship Id="rId18" Type="http://schemas.openxmlformats.org/officeDocument/2006/relationships/slideLayout" Target="../slideLayouts/slideLayout29.xml"/><Relationship Id="rId19" Type="http://schemas.openxmlformats.org/officeDocument/2006/relationships/slideLayout" Target="../slideLayouts/slideLayout30.xml"/><Relationship Id="rId20" Type="http://schemas.openxmlformats.org/officeDocument/2006/relationships/slideLayout" Target="../slideLayouts/slideLayout31.xml"/><Relationship Id="rId21" Type="http://schemas.openxmlformats.org/officeDocument/2006/relationships/slideLayout" Target="../slideLayouts/slideLayout32.xml"/><Relationship Id="rId22" Type="http://schemas.openxmlformats.org/officeDocument/2006/relationships/slideLayout" Target="../slideLayouts/slideLayout33.xml"/><Relationship Id="rId23" Type="http://schemas.openxmlformats.org/officeDocument/2006/relationships/slideLayout" Target="../slideLayouts/slideLayout34.xml"/><Relationship Id="rId24" Type="http://schemas.openxmlformats.org/officeDocument/2006/relationships/slideLayout" Target="../slideLayouts/slideLayout35.xml"/><Relationship Id="rId25" Type="http://schemas.openxmlformats.org/officeDocument/2006/relationships/slideLayout" Target="../slideLayouts/slideLayout36.xml"/><Relationship Id="rId26" Type="http://schemas.openxmlformats.org/officeDocument/2006/relationships/slideLayout" Target="../slideLayouts/slideLayout37.xml"/><Relationship Id="rId27" Type="http://schemas.openxmlformats.org/officeDocument/2006/relationships/slideLayout" Target="../slideLayouts/slideLayout38.xml"/><Relationship Id="rId28" Type="http://schemas.openxmlformats.org/officeDocument/2006/relationships/slideLayout" Target="../slideLayouts/slideLayout39.xml"/><Relationship Id="rId29" Type="http://schemas.openxmlformats.org/officeDocument/2006/relationships/slideLayout" Target="../slideLayouts/slideLayout40.xml"/><Relationship Id="rId30" Type="http://schemas.openxmlformats.org/officeDocument/2006/relationships/slideLayout" Target="../slideLayouts/slideLayout41.xml"/><Relationship Id="rId31" Type="http://schemas.openxmlformats.org/officeDocument/2006/relationships/slideLayout" Target="../slideLayouts/slideLayout42.xml"/><Relationship Id="rId32" Type="http://schemas.openxmlformats.org/officeDocument/2006/relationships/slideLayout" Target="../slideLayouts/slideLayout43.xml"/><Relationship Id="rId33" Type="http://schemas.openxmlformats.org/officeDocument/2006/relationships/slideLayout" Target="../slideLayouts/slideLayout44.xml"/><Relationship Id="rId34" Type="http://schemas.openxmlformats.org/officeDocument/2006/relationships/slideLayout" Target="../slideLayouts/slideLayout45.xml"/><Relationship Id="rId35" Type="http://schemas.openxmlformats.org/officeDocument/2006/relationships/slideLayout" Target="../slideLayouts/slideLayout46.xml"/><Relationship Id="rId36" Type="http://schemas.openxmlformats.org/officeDocument/2006/relationships/slideLayout" Target="../slideLayouts/slideLayout47.xml"/><Relationship Id="rId37" Type="http://schemas.openxmlformats.org/officeDocument/2006/relationships/slideLayout" Target="../slideLayouts/slideLayout48.xml"/><Relationship Id="rId38" Type="http://schemas.openxmlformats.org/officeDocument/2006/relationships/slideLayout" Target="../slideLayouts/slideLayout49.xml"/><Relationship Id="rId39" Type="http://schemas.openxmlformats.org/officeDocument/2006/relationships/slideLayout" Target="../slideLayouts/slideLayout50.xml"/><Relationship Id="rId40" Type="http://schemas.openxmlformats.org/officeDocument/2006/relationships/slideLayout" Target="../slideLayouts/slideLayout51.xml"/><Relationship Id="rId41" Type="http://schemas.openxmlformats.org/officeDocument/2006/relationships/slideLayout" Target="../slideLayouts/slideLayout52.xml"/><Relationship Id="rId42" Type="http://schemas.openxmlformats.org/officeDocument/2006/relationships/slideLayout" Target="../slideLayouts/slideLayout53.xml"/><Relationship Id="rId43" Type="http://schemas.openxmlformats.org/officeDocument/2006/relationships/slideLayout" Target="../slideLayouts/slideLayout54.xml"/><Relationship Id="rId44" Type="http://schemas.openxmlformats.org/officeDocument/2006/relationships/slideLayout" Target="../slideLayouts/slideLayout55.xml"/><Relationship Id="rId45" Type="http://schemas.openxmlformats.org/officeDocument/2006/relationships/slideLayout" Target="../slideLayouts/slideLayout56.xml"/><Relationship Id="rId46" Type="http://schemas.openxmlformats.org/officeDocument/2006/relationships/slideLayout" Target="../slideLayouts/slideLayout57.xml"/><Relationship Id="rId47" Type="http://schemas.openxmlformats.org/officeDocument/2006/relationships/slideLayout" Target="../slideLayouts/slideLayout58.xml"/><Relationship Id="rId48" Type="http://schemas.openxmlformats.org/officeDocument/2006/relationships/slideLayout" Target="../slideLayouts/slideLayout59.xml"/><Relationship Id="rId49" Type="http://schemas.openxmlformats.org/officeDocument/2006/relationships/slideLayout" Target="../slideLayouts/slideLayout60.xml"/><Relationship Id="rId50" Type="http://schemas.openxmlformats.org/officeDocument/2006/relationships/slideLayout" Target="../slideLayouts/slideLayout61.xml"/><Relationship Id="rId51" Type="http://schemas.openxmlformats.org/officeDocument/2006/relationships/slideLayout" Target="../slideLayouts/slideLayout62.xml"/><Relationship Id="rId52" Type="http://schemas.openxmlformats.org/officeDocument/2006/relationships/slideLayout" Target="../slideLayouts/slideLayout63.xml"/><Relationship Id="rId53" Type="http://schemas.openxmlformats.org/officeDocument/2006/relationships/slideLayout" Target="../slideLayouts/slideLayout64.xml"/><Relationship Id="rId54" Type="http://schemas.openxmlformats.org/officeDocument/2006/relationships/slideLayout" Target="../slideLayouts/slideLayout65.xml"/><Relationship Id="rId55" Type="http://schemas.openxmlformats.org/officeDocument/2006/relationships/slideLayout" Target="../slideLayouts/slideLayout66.xml"/><Relationship Id="rId56" Type="http://schemas.openxmlformats.org/officeDocument/2006/relationships/slideLayout" Target="../slideLayouts/slideLayout67.xml"/><Relationship Id="rId57" Type="http://schemas.openxmlformats.org/officeDocument/2006/relationships/slideLayout" Target="../slideLayouts/slideLayout68.xml"/><Relationship Id="rId58" Type="http://schemas.openxmlformats.org/officeDocument/2006/relationships/slideLayout" Target="../slideLayouts/slideLayout69.xml"/><Relationship Id="rId59" Type="http://schemas.openxmlformats.org/officeDocument/2006/relationships/slideLayout" Target="../slideLayouts/slideLayout70.xml"/><Relationship Id="rId60" Type="http://schemas.openxmlformats.org/officeDocument/2006/relationships/slideLayout" Target="../slideLayouts/slideLayout71.xml"/><Relationship Id="rId61" Type="http://schemas.openxmlformats.org/officeDocument/2006/relationships/slideLayout" Target="../slideLayouts/slideLayout72.xml"/><Relationship Id="rId62" Type="http://schemas.openxmlformats.org/officeDocument/2006/relationships/slideLayout" Target="../slideLayouts/slideLayout73.xml"/><Relationship Id="rId63" Type="http://schemas.openxmlformats.org/officeDocument/2006/relationships/slideLayout" Target="../slideLayouts/slideLayout74.xml"/><Relationship Id="rId64" Type="http://schemas.openxmlformats.org/officeDocument/2006/relationships/slideLayout" Target="../slideLayouts/slideLayout75.xml"/><Relationship Id="rId65" Type="http://schemas.openxmlformats.org/officeDocument/2006/relationships/slideLayout" Target="../slideLayouts/slideLayout76.xml"/><Relationship Id="rId66" Type="http://schemas.openxmlformats.org/officeDocument/2006/relationships/slideLayout" Target="../slideLayouts/slideLayout77.xml"/><Relationship Id="rId67" Type="http://schemas.openxmlformats.org/officeDocument/2006/relationships/slideLayout" Target="../slideLayouts/slideLayout78.xml"/><Relationship Id="rId68" Type="http://schemas.openxmlformats.org/officeDocument/2006/relationships/slideLayout" Target="../slideLayouts/slideLayout79.xml"/><Relationship Id="rId69" Type="http://schemas.openxmlformats.org/officeDocument/2006/relationships/slideLayout" Target="../slideLayouts/slideLayout80.xml"/><Relationship Id="rId70" Type="http://schemas.openxmlformats.org/officeDocument/2006/relationships/slideLayout" Target="../slideLayouts/slideLayout81.xml"/><Relationship Id="rId71" Type="http://schemas.openxmlformats.org/officeDocument/2006/relationships/slideLayout" Target="../slideLayouts/slideLayout82.xml"/><Relationship Id="rId72" Type="http://schemas.openxmlformats.org/officeDocument/2006/relationships/slideLayout" Target="../slideLayouts/slideLayout83.xml"/><Relationship Id="rId73" Type="http://schemas.openxmlformats.org/officeDocument/2006/relationships/slideLayout" Target="../slideLayouts/slideLayout84.xml"/><Relationship Id="rId74" Type="http://schemas.openxmlformats.org/officeDocument/2006/relationships/slideLayout" Target="../slideLayouts/slideLayout85.xml"/><Relationship Id="rId75" Type="http://schemas.openxmlformats.org/officeDocument/2006/relationships/slideLayout" Target="../slideLayouts/slideLayout86.xml"/><Relationship Id="rId76" Type="http://schemas.openxmlformats.org/officeDocument/2006/relationships/slideLayout" Target="../slideLayouts/slideLayout87.xml"/><Relationship Id="rId77" Type="http://schemas.openxmlformats.org/officeDocument/2006/relationships/slideLayout" Target="../slideLayouts/slideLayout88.xml"/><Relationship Id="rId78" Type="http://schemas.openxmlformats.org/officeDocument/2006/relationships/slideLayout" Target="../slideLayouts/slideLayout89.xml"/><Relationship Id="rId79" Type="http://schemas.openxmlformats.org/officeDocument/2006/relationships/theme" Target="../theme/theme2.xml"/><Relationship Id="rId80" Type="http://schemas.openxmlformats.org/officeDocument/2006/relationships/image" Target="../media/image1.png"/><Relationship Id="rId81"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Freitag, 24.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Freitag, 24.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80"/>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81"/>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5.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hyperlink" Target="https://attack.mitre.org/matrices/ics/" TargetMode="Externa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33.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5.xml"/><Relationship Id="rId3" Type="http://schemas.openxmlformats.org/officeDocument/2006/relationships/image" Target="../media/image34.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6.xml"/><Relationship Id="rId3" Type="http://schemas.openxmlformats.org/officeDocument/2006/relationships/hyperlink" Target="https://attack.mitre.org/techniques/T1204/002/" TargetMode="External"/><Relationship Id="rId4" Type="http://schemas.openxmlformats.org/officeDocument/2006/relationships/hyperlink" Target="https://attack.mitre.org/campaigns/C0028/" TargetMode="Externa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7.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8.xml"/><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26.jp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xml"/><Relationship Id="rId3" Type="http://schemas.openxmlformats.org/officeDocument/2006/relationships/image" Target="../media/image40.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image" Target="../media/image41.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2.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3.xml"/><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media8.sv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4.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5.xml"/><Relationship Id="rId3" Type="http://schemas.openxmlformats.org/officeDocument/2006/relationships/image" Target="../media/image44.png"/><Relationship Id="rId4" Type="http://schemas.openxmlformats.org/officeDocument/2006/relationships/image" Target="../media/media9.svg"/><Relationship Id="rId5" Type="http://schemas.openxmlformats.org/officeDocument/2006/relationships/image" Target="../media/image45.png"/><Relationship Id="rId6" Type="http://schemas.openxmlformats.org/officeDocument/2006/relationships/image" Target="../media/media10.svg"/><Relationship Id="rId7" Type="http://schemas.openxmlformats.org/officeDocument/2006/relationships/image" Target="../media/image46.png"/><Relationship Id="rId8" Type="http://schemas.openxmlformats.org/officeDocument/2006/relationships/image" Target="../media/media11.svg"/><Relationship Id="rId9" Type="http://schemas.openxmlformats.org/officeDocument/2006/relationships/image" Target="../media/image47.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6.xml"/><Relationship Id="rId3" Type="http://schemas.openxmlformats.org/officeDocument/2006/relationships/image" Target="../media/image48.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7.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 Id="rId3" Type="http://schemas.openxmlformats.org/officeDocument/2006/relationships/image" Target="../media/image49.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9.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0.xml"/><Relationship Id="rId3" Type="http://schemas.openxmlformats.org/officeDocument/2006/relationships/image" Target="../media/image50.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1.xml"/></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2.xml"/><Relationship Id="rId3" Type="http://schemas.openxmlformats.org/officeDocument/2006/relationships/image" Target="../media/image51.png"/></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3.xml"/><Relationship Id="rId3" Type="http://schemas.openxmlformats.org/officeDocument/2006/relationships/image" Target="../media/image52.png"/><Relationship Id="rId4" Type="http://schemas.openxmlformats.org/officeDocument/2006/relationships/image" Target="../media/media12.svg"/><Relationship Id="rId5" Type="http://schemas.openxmlformats.org/officeDocument/2006/relationships/image" Target="../media/image53.png"/><Relationship Id="rId6" Type="http://schemas.openxmlformats.org/officeDocument/2006/relationships/image" Target="../media/media13.svg"/><Relationship Id="rId7" Type="http://schemas.openxmlformats.org/officeDocument/2006/relationships/image" Target="../media/image54.png"/><Relationship Id="rId8" Type="http://schemas.openxmlformats.org/officeDocument/2006/relationships/image" Target="../media/media14.svg"/><Relationship Id="rId9" Type="http://schemas.openxmlformats.org/officeDocument/2006/relationships/image" Target="../media/image55.png"/><Relationship Id="rId10" Type="http://schemas.openxmlformats.org/officeDocument/2006/relationships/image" Target="../media/media15.svg"/></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4.xml"/></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6.xml"/><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7.xml"/></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8.xml"/><Relationship Id="rId3" Type="http://schemas.openxmlformats.org/officeDocument/2006/relationships/image" Target="../media/image60.png"/></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9.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0.xml"/><Relationship Id="rId3" Type="http://schemas.openxmlformats.org/officeDocument/2006/relationships/image" Target="../media/image61.png"/><Relationship Id="rId4" Type="http://schemas.openxmlformats.org/officeDocument/2006/relationships/image" Target="../media/media16.svg"/><Relationship Id="rId5" Type="http://schemas.openxmlformats.org/officeDocument/2006/relationships/image" Target="../media/image62.png"/><Relationship Id="rId6" Type="http://schemas.openxmlformats.org/officeDocument/2006/relationships/image" Target="../media/media17.svg"/><Relationship Id="rId7" Type="http://schemas.openxmlformats.org/officeDocument/2006/relationships/image" Target="../media/image63.png"/><Relationship Id="rId8" Type="http://schemas.openxmlformats.org/officeDocument/2006/relationships/image" Target="../media/media18.svg"/><Relationship Id="rId9" Type="http://schemas.openxmlformats.org/officeDocument/2006/relationships/image" Target="../media/image64.png"/><Relationship Id="rId10" Type="http://schemas.openxmlformats.org/officeDocument/2006/relationships/image" Target="../media/media19.svg"/></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1.xml"/></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2.xml"/><Relationship Id="rId3" Type="http://schemas.openxmlformats.org/officeDocument/2006/relationships/image" Target="../media/image65.png"/></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s>
</file>

<file path=ppt/slides/_rels/slide44.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4.xml"/></Relationships>
</file>

<file path=ppt/slides/_rels/slide45.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5.xml"/></Relationships>
</file>

<file path=ppt/slides/_rels/slide46.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6.xml"/><Relationship Id="rId3" Type="http://schemas.openxmlformats.org/officeDocument/2006/relationships/image" Target="../media/image66.png"/></Relationships>
</file>

<file path=ppt/slides/_rels/slide47.xml.rels><?xml version="1.0" encoding="UTF-8" standalone="yes"?><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7.xml"/><Relationship Id="rId3" Type="http://schemas.openxmlformats.org/officeDocument/2006/relationships/hyperlink" Target="https://advisera.com/27001academy/iso-27001-risk-assessment-treatment-management/" TargetMode="External"/><Relationship Id="rId4" Type="http://schemas.openxmlformats.org/officeDocument/2006/relationships/image" Target="../media/image67.png"/></Relationships>
</file>

<file path=ppt/slides/_rels/slide48.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8.xml"/></Relationships>
</file>

<file path=ppt/slides/_rels/slide49.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9.xml"/><Relationship Id="rId3" Type="http://schemas.openxmlformats.org/officeDocument/2006/relationships/image" Target="../media/image68.png"/><Relationship Id="rId4" Type="http://schemas.openxmlformats.org/officeDocument/2006/relationships/image" Target="../media/media20.svg"/><Relationship Id="rId5" Type="http://schemas.openxmlformats.org/officeDocument/2006/relationships/image" Target="../media/image69.png"/><Relationship Id="rId6" Type="http://schemas.openxmlformats.org/officeDocument/2006/relationships/image" Target="../media/media21.svg"/><Relationship Id="rId7" Type="http://schemas.openxmlformats.org/officeDocument/2006/relationships/image" Target="../media/image70.png"/><Relationship Id="rId8" Type="http://schemas.openxmlformats.org/officeDocument/2006/relationships/image" Target="../media/media22.svg"/><Relationship Id="rId9" Type="http://schemas.openxmlformats.org/officeDocument/2006/relationships/image" Target="../media/image71.png"/><Relationship Id="rId10" Type="http://schemas.openxmlformats.org/officeDocument/2006/relationships/image" Target="../media/media23.sv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50.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0.xml"/><Relationship Id="rId3" Type="http://schemas.openxmlformats.org/officeDocument/2006/relationships/image" Target="../media/image72.png"/></Relationships>
</file>

<file path=ppt/slides/_rels/slide51.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1.xml"/><Relationship Id="rId3" Type="http://schemas.openxmlformats.org/officeDocument/2006/relationships/image" Target="../media/image73.png"/></Relationships>
</file>

<file path=ppt/slides/_rels/slide52.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2.xml"/></Relationships>
</file>

<file path=ppt/slides/_rels/slide53.xml.rels><?xml version="1.0" encoding="UTF-8" standalone="yes"?><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3.xml"/><Relationship Id="rId3" Type="http://schemas.openxmlformats.org/officeDocument/2006/relationships/image" Target="../media/image74.png"/></Relationships>
</file>

<file path=ppt/slides/_rels/slide54.xml.rels><?xml version="1.0" encoding="UTF-8" standalone="yes"?><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54.xml"/><Relationship Id="rId3" Type="http://schemas.openxmlformats.org/officeDocument/2006/relationships/image" Target="../media/image75.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27.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7.xml"/><Relationship Id="rId3" Type="http://schemas.openxmlformats.org/officeDocument/2006/relationships/image" Target="../media/image28.png"/><Relationship Id="rId4" Type="http://schemas.openxmlformats.org/officeDocument/2006/relationships/image" Target="../media/media4.svg"/><Relationship Id="rId5" Type="http://schemas.openxmlformats.org/officeDocument/2006/relationships/image" Target="../media/image29.png"/><Relationship Id="rId6" Type="http://schemas.openxmlformats.org/officeDocument/2006/relationships/image" Target="../media/media5.svg"/><Relationship Id="rId7" Type="http://schemas.openxmlformats.org/officeDocument/2006/relationships/image" Target="../media/image30.png"/><Relationship Id="rId8" Type="http://schemas.openxmlformats.org/officeDocument/2006/relationships/image" Target="../media/media6.svg"/><Relationship Id="rId9" Type="http://schemas.openxmlformats.org/officeDocument/2006/relationships/image" Target="../media/image31.png"/><Relationship Id="rId10" Type="http://schemas.openxmlformats.org/officeDocument/2006/relationships/image" Target="../media/media7.sv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8.xml"/><Relationship Id="rId3" Type="http://schemas.openxmlformats.org/officeDocument/2006/relationships/image" Target="../media/image32.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a:xfrm>
            <a:off x="6408688" y="2775382"/>
            <a:ext cx="5113415" cy="1509100"/>
          </a:xfrm>
        </p:spPr>
        <p:txBody>
          <a:bodyPr>
            <a:normAutofit fontScale="90000"/>
          </a:bodyPr>
          <a:lstStyle/>
          <a:p>
            <a:pPr>
              <a:defRPr/>
            </a:pPr>
            <a:r>
              <a:rPr lang="en-US"/>
              <a:t>MODULE 2 · </a:t>
            </a:r>
            <a:br>
              <a:rPr lang="en-US"/>
            </a:br>
            <a:r>
              <a:rPr lang="en-US"/>
              <a:t>SUSTAINABLE SYSTEMS SECURITY</a:t>
            </a:r>
            <a:endParaRPr/>
          </a:p>
          <a:p>
            <a:pPr>
              <a:defRPr/>
            </a:pPr>
            <a:endParaRPr lang="en-US"/>
          </a:p>
        </p:txBody>
      </p:sp>
      <p:pic>
        <p:nvPicPr>
          <p:cNvPr id="6" name="Online Image Placeholder 5" descr="A blue and yellow logo&#10;&#10;AI-generated content may be incorrect."/>
          <p:cNvPicPr>
            <a:picLocks noChangeAspect="1" noGrp="1"/>
          </p:cNvPicPr>
          <p:nvPr>
            <p:ph type="clipArt" sz="quarter" idx="11"/>
          </p:nvPr>
        </p:nvPicPr>
        <p:blipFill>
          <a:blip r:embed="rId3"/>
          <a:stretch/>
        </p:blipFill>
        <p:spPr bwMode="auto">
          <a:xfrm>
            <a:off x="9128811" y="845431"/>
            <a:ext cx="2410932" cy="1407198"/>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en-US" i="1">
                <a:solidFill>
                  <a:srgbClr val="009889"/>
                </a:solidFill>
                <a:latin typeface="Titillium Web Bold"/>
                <a:cs typeface="Segoe UI"/>
              </a:rPr>
              <a:t>Tactics, Techniques, and Procedures</a:t>
            </a:r>
            <a:endParaRPr/>
          </a:p>
        </p:txBody>
      </p:sp>
      <p:sp>
        <p:nvSpPr>
          <p:cNvPr id="3" name="Subtitle 2"/>
          <p:cNvSpPr>
            <a:spLocks noGrp="1"/>
          </p:cNvSpPr>
          <p:nvPr>
            <p:ph type="subTitle" idx="1"/>
          </p:nvPr>
        </p:nvSpPr>
        <p:spPr bwMode="auto"/>
        <p:txBody>
          <a:bodyPr vert="horz" lIns="91440" tIns="45720" rIns="91440" bIns="45720" rtlCol="0" anchor="t">
            <a:normAutofit/>
          </a:bodyPr>
          <a:lstStyle/>
          <a:p>
            <a:pPr>
              <a:defRPr/>
            </a:pPr>
            <a:r>
              <a:rPr lang="en-US"/>
              <a:t>TTPs (Tactics, Techniques, and Procedures) are a framework used in cybersecurity and threat intelligence to describe the </a:t>
            </a:r>
            <a:r>
              <a:rPr lang="en-US"/>
              <a:t>behaviour</a:t>
            </a:r>
            <a:r>
              <a:rPr lang="en-US"/>
              <a:t> of adversaries, such as hackers or malware. They </a:t>
            </a:r>
            <a:r>
              <a:rPr lang="en-US">
                <a:ea typeface="Poppins"/>
                <a:cs typeface="Poppins"/>
              </a:rPr>
              <a:t>break down the components of attacks into three</a:t>
            </a:r>
            <a:r>
              <a:rPr lang="en-US"/>
              <a:t> hierarchical layers.</a:t>
            </a:r>
            <a:endParaRPr lang="en-US">
              <a:cs typeface="Poppins"/>
            </a:endParaRPr>
          </a:p>
          <a:p>
            <a:pPr>
              <a:defRPr/>
            </a:pPr>
            <a:endParaRPr lang="en-US">
              <a:cs typeface="Poppins"/>
            </a:endParaRPr>
          </a:p>
          <a:p>
            <a:pPr>
              <a:defRPr/>
            </a:pPr>
            <a:endParaRPr lang="en-US">
              <a:cs typeface="Poppins"/>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GB"/>
              <a:t>MITRE ATT&amp;CK for ICS</a:t>
            </a:r>
            <a:endParaRPr/>
          </a:p>
        </p:txBody>
      </p:sp>
      <p:sp>
        <p:nvSpPr>
          <p:cNvPr id="3" name="Content Placeholder 2"/>
          <p:cNvSpPr>
            <a:spLocks noGrp="1"/>
          </p:cNvSpPr>
          <p:nvPr>
            <p:ph type="body" sz="quarter" idx="17"/>
          </p:nvPr>
        </p:nvSpPr>
        <p:spPr bwMode="auto"/>
        <p:txBody>
          <a:bodyPr vert="horz" lIns="91440" tIns="45720" rIns="91440" bIns="45720" numCol="2" spcCol="576000" rtlCol="0" anchor="t">
            <a:normAutofit/>
          </a:bodyPr>
          <a:lstStyle/>
          <a:p>
            <a:pPr>
              <a:defRPr/>
            </a:pPr>
            <a:r>
              <a:rPr lang="en-GB"/>
              <a:t>MITRE ATT&amp;CK for ICS (Industrial Control Systems) is a framework developed by MITRE to provide a comprehensive knowledge base of tactics, techniques, and procedures (TTPs) used by adversaries to attack industrial control systems. This framework is specifically tailored to address the unique characteristics and challenges of ICS environments, which are often found in critical infrastructure sectors such as energy, water, manufacturing, and transportation.</a:t>
            </a:r>
            <a:endParaRPr/>
          </a:p>
          <a:p>
            <a:pPr>
              <a:defRPr/>
            </a:pPr>
            <a:r>
              <a:rPr lang="en-GB" u="sng">
                <a:ea typeface="Poppins"/>
                <a:cs typeface="Poppins"/>
                <a:hlinkClick r:id="rId3" tooltip="https://attack.mitre.org/matrices/ics/"/>
              </a:rPr>
              <a:t>Matrix - ICS | MITRE ATT&amp;CK®</a:t>
            </a:r>
            <a:endParaRPr lang="en-GB"/>
          </a:p>
          <a:p>
            <a:pPr>
              <a:defRPr/>
            </a:pPr>
            <a:endParaRPr lang="en-GB">
              <a:cs typeface="Poppins"/>
            </a:endParaRPr>
          </a:p>
        </p:txBody>
      </p:sp>
      <p:sp>
        <p:nvSpPr>
          <p:cNvPr id="4" name="Online Image Placeholder 3"/>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GB" b="1"/>
              <a:t>Why TTPs Matter</a:t>
            </a:r>
            <a:endParaRPr/>
          </a:p>
        </p:txBody>
      </p:sp>
      <p:sp>
        <p:nvSpPr>
          <p:cNvPr id="3" name="Content Placeholder 2"/>
          <p:cNvSpPr>
            <a:spLocks noGrp="1"/>
          </p:cNvSpPr>
          <p:nvPr>
            <p:ph type="body" sz="quarter" idx="17"/>
          </p:nvPr>
        </p:nvSpPr>
        <p:spPr bwMode="auto"/>
        <p:txBody>
          <a:bodyPr>
            <a:normAutofit/>
          </a:bodyPr>
          <a:lstStyle/>
          <a:p>
            <a:pPr>
              <a:defRPr/>
            </a:pPr>
            <a:r>
              <a:rPr lang="en-GB" b="1"/>
              <a:t>Threat Detection</a:t>
            </a:r>
            <a:r>
              <a:rPr lang="en-GB"/>
              <a:t>: Identifying TTPs helps defenders create targeted detection rules (e.g., SIEM alerts for unusual PowerShell commands).</a:t>
            </a:r>
            <a:endParaRPr/>
          </a:p>
          <a:p>
            <a:pPr>
              <a:defRPr/>
            </a:pPr>
            <a:r>
              <a:rPr lang="en-GB" b="1"/>
              <a:t>Attribution</a:t>
            </a:r>
            <a:r>
              <a:rPr lang="en-GB"/>
              <a:t>: Procedures can link attacks to known threat actors.</a:t>
            </a:r>
            <a:endParaRPr/>
          </a:p>
          <a:p>
            <a:pPr>
              <a:defRPr/>
            </a:pPr>
            <a:r>
              <a:rPr lang="en-GB" b="1"/>
              <a:t>Proactive Defence</a:t>
            </a:r>
            <a:r>
              <a:rPr lang="en-GB"/>
              <a:t>: Understanding TTPs allows organizations to patch vulnerabilities, block tools, or update policies.</a:t>
            </a:r>
            <a:endParaRPr/>
          </a:p>
          <a:p>
            <a:pPr>
              <a:defRPr/>
            </a:pPr>
            <a:r>
              <a:rPr lang="en-GB" b="1"/>
              <a:t>Collaboration</a:t>
            </a:r>
            <a:r>
              <a:rPr lang="en-GB"/>
              <a:t>: Sharing TTPs across organizations improves collective security (e.g., via ISACs).</a:t>
            </a:r>
            <a:endParaRPr/>
          </a:p>
        </p:txBody>
      </p:sp>
      <p:sp>
        <p:nvSpPr>
          <p:cNvPr id="4" name="Online Image Placeholder 3"/>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GB"/>
              <a:t>Tactics, Techniques, and Procedures</a:t>
            </a:r>
            <a:endParaRPr/>
          </a:p>
        </p:txBody>
      </p:sp>
      <p:sp>
        <p:nvSpPr>
          <p:cNvPr id="3" name="Online Image Placeholder 2"/>
          <p:cNvSpPr>
            <a:spLocks noGrp="1"/>
          </p:cNvSpPr>
          <p:nvPr>
            <p:ph type="clipArt" sz="quarter" idx="10"/>
          </p:nvPr>
        </p:nvSpPr>
        <p:spPr bwMode="auto"/>
        <p:txBody>
          <a:bodyPr/>
          <a:lstStyle/>
          <a:p>
            <a:pPr>
              <a:defRPr/>
            </a:pPr>
            <a:endParaRPr lang="it-IT"/>
          </a:p>
        </p:txBody>
      </p:sp>
      <p:pic>
        <p:nvPicPr>
          <p:cNvPr id="4" name="Picture 3" descr="A diagram of a pyramid&#10;&#10;AI-generated content may be incorrect."/>
          <p:cNvPicPr>
            <a:picLocks noChangeAspect="1"/>
          </p:cNvPicPr>
          <p:nvPr/>
        </p:nvPicPr>
        <p:blipFill>
          <a:blip r:embed="rId3"/>
          <a:stretch/>
        </p:blipFill>
        <p:spPr bwMode="auto">
          <a:xfrm>
            <a:off x="3919813" y="1575104"/>
            <a:ext cx="8085317" cy="4525716"/>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346862" y="826766"/>
            <a:ext cx="6962253" cy="1325563"/>
          </a:xfrm>
        </p:spPr>
        <p:txBody>
          <a:bodyPr/>
          <a:lstStyle/>
          <a:p>
            <a:pPr>
              <a:defRPr/>
            </a:pPr>
            <a:r>
              <a:rPr lang="en-GB"/>
              <a:t>Key components of ATT&amp;CK for ICS</a:t>
            </a:r>
            <a:endParaRPr/>
          </a:p>
        </p:txBody>
      </p:sp>
      <p:sp>
        <p:nvSpPr>
          <p:cNvPr id="3" name="Content Placeholder 2"/>
          <p:cNvSpPr>
            <a:spLocks noGrp="1"/>
          </p:cNvSpPr>
          <p:nvPr>
            <p:ph type="body" sz="quarter" idx="17"/>
          </p:nvPr>
        </p:nvSpPr>
        <p:spPr bwMode="auto"/>
        <p:txBody>
          <a:bodyPr>
            <a:normAutofit lnSpcReduction="10000"/>
          </a:bodyPr>
          <a:lstStyle/>
          <a:p>
            <a:pPr>
              <a:defRPr/>
            </a:pPr>
            <a:r>
              <a:rPr lang="en-GB" b="1"/>
              <a:t>Tactics</a:t>
            </a:r>
            <a:r>
              <a:rPr lang="en-GB"/>
              <a:t>: These are the high-level objectives that adversaries aim to achieve during an attack.</a:t>
            </a:r>
            <a:endParaRPr/>
          </a:p>
          <a:p>
            <a:pPr>
              <a:defRPr/>
            </a:pPr>
            <a:r>
              <a:rPr lang="en-GB" b="1"/>
              <a:t>Techniques</a:t>
            </a:r>
            <a:r>
              <a:rPr lang="en-GB"/>
              <a:t>: For each tactic, there are specific techniques that describe how adversaries can achieve their objectives.</a:t>
            </a:r>
            <a:endParaRPr/>
          </a:p>
          <a:p>
            <a:pPr>
              <a:defRPr/>
            </a:pPr>
            <a:r>
              <a:rPr lang="en-GB" b="1"/>
              <a:t>Sub-techniques</a:t>
            </a:r>
            <a:r>
              <a:rPr lang="en-GB"/>
              <a:t>: Some techniques have further granularity, allowing for a more detailed understanding of how specific actions can be carried out.</a:t>
            </a:r>
            <a:endParaRPr/>
          </a:p>
          <a:p>
            <a:pPr>
              <a:defRPr/>
            </a:pPr>
            <a:r>
              <a:rPr lang="en-GB" b="1"/>
              <a:t>Mitigations</a:t>
            </a:r>
            <a:r>
              <a:rPr lang="en-GB"/>
              <a:t>: The framework also provides guidance on how to mitigate the risks associated with the identified techniques, helping organisations to strengthen their </a:t>
            </a:r>
            <a:r>
              <a:rPr lang="en-GB"/>
              <a:t>defenses</a:t>
            </a:r>
            <a:r>
              <a:rPr lang="en-GB"/>
              <a:t> against potential attacks.</a:t>
            </a:r>
            <a:endParaRPr/>
          </a:p>
          <a:p>
            <a:pPr>
              <a:defRPr/>
            </a:pPr>
            <a:r>
              <a:rPr lang="en-GB" b="1"/>
              <a:t>Detection</a:t>
            </a:r>
            <a:r>
              <a:rPr lang="en-GB"/>
              <a:t>: Recommendations for detecting the use of specific techniques are also included, which can help organisations identify and respond to threats more effectively.</a:t>
            </a:r>
            <a:endParaRPr/>
          </a:p>
          <a:p>
            <a:pPr>
              <a:defRPr/>
            </a:pPr>
            <a:endParaRPr lang="en-GB"/>
          </a:p>
        </p:txBody>
      </p:sp>
      <p:sp>
        <p:nvSpPr>
          <p:cNvPr id="4" name="Online Image Placeholder 3"/>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0" y="0"/>
            <a:ext cx="4572000" cy="6857999"/>
          </a:xfrm>
          <a:prstGeom prst="rect">
            <a:avLst/>
          </a:prstGeom>
        </p:spPr>
      </p:pic>
      <p:sp>
        <p:nvSpPr>
          <p:cNvPr id="3" name="Shape 0"/>
          <p:cNvSpPr/>
          <p:nvPr/>
        </p:nvSpPr>
        <p:spPr bwMode="auto">
          <a:xfrm>
            <a:off x="5233492" y="754459"/>
            <a:ext cx="979686" cy="310952"/>
          </a:xfrm>
          <a:prstGeom prst="roundRect">
            <a:avLst>
              <a:gd name="adj" fmla="val 17872"/>
            </a:avLst>
          </a:prstGeom>
          <a:solidFill>
            <a:srgbClr val="CCFFE3"/>
          </a:solidFill>
          <a:ln/>
        </p:spPr>
        <p:txBody>
          <a:bodyPr/>
          <a:lstStyle/>
          <a:p>
            <a:pPr>
              <a:defRPr/>
            </a:pPr>
            <a:endParaRPr lang="en-GB" sz="1500"/>
          </a:p>
        </p:txBody>
      </p:sp>
      <p:sp>
        <p:nvSpPr>
          <p:cNvPr id="4" name="Text 1"/>
          <p:cNvSpPr/>
          <p:nvPr/>
        </p:nvSpPr>
        <p:spPr bwMode="auto">
          <a:xfrm>
            <a:off x="5332710" y="804069"/>
            <a:ext cx="781248" cy="211733"/>
          </a:xfrm>
          <a:prstGeom prst="rect">
            <a:avLst/>
          </a:prstGeom>
          <a:noFill/>
          <a:ln/>
        </p:spPr>
        <p:txBody>
          <a:bodyPr wrap="none" lIns="0" tIns="0" rIns="0" bIns="0" rtlCol="0" anchor="t"/>
          <a:lstStyle/>
          <a:p>
            <a:pPr>
              <a:lnSpc>
                <a:spcPts val="1666"/>
              </a:lnSpc>
              <a:defRPr/>
            </a:pPr>
            <a:r>
              <a:rPr lang="en-US" sz="1050">
                <a:solidFill>
                  <a:srgbClr val="363D50"/>
                </a:solidFill>
                <a:latin typeface="Poppins"/>
                <a:ea typeface="Poppins"/>
                <a:cs typeface="Poppins"/>
              </a:rPr>
              <a:t>CASE STUDY</a:t>
            </a:r>
            <a:endParaRPr lang="en-US" sz="1050"/>
          </a:p>
        </p:txBody>
      </p:sp>
      <p:sp>
        <p:nvSpPr>
          <p:cNvPr id="7" name="Text 4"/>
          <p:cNvSpPr/>
          <p:nvPr/>
        </p:nvSpPr>
        <p:spPr bwMode="auto">
          <a:xfrm>
            <a:off x="5233492" y="1137841"/>
            <a:ext cx="5482332"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Colonial Pipeline Attack (2021)</a:t>
            </a:r>
            <a:endParaRPr lang="en-US" sz="3250">
              <a:solidFill>
                <a:schemeClr val="tx2"/>
              </a:solidFill>
            </a:endParaRPr>
          </a:p>
        </p:txBody>
      </p:sp>
      <p:sp>
        <p:nvSpPr>
          <p:cNvPr id="8" name="Shape 5"/>
          <p:cNvSpPr/>
          <p:nvPr/>
        </p:nvSpPr>
        <p:spPr bwMode="auto">
          <a:xfrm>
            <a:off x="5233492" y="1902619"/>
            <a:ext cx="1988741" cy="2811760"/>
          </a:xfrm>
          <a:prstGeom prst="roundRect">
            <a:avLst>
              <a:gd name="adj" fmla="val 3493"/>
            </a:avLst>
          </a:prstGeom>
          <a:solidFill>
            <a:srgbClr val="CCFFE3"/>
          </a:solidFill>
          <a:ln w="7620">
            <a:solidFill>
              <a:srgbClr val="B2E5C9"/>
            </a:solidFill>
            <a:prstDash val="solid"/>
          </a:ln>
        </p:spPr>
        <p:txBody>
          <a:bodyPr/>
          <a:lstStyle/>
          <a:p>
            <a:pPr>
              <a:defRPr/>
            </a:pPr>
            <a:endParaRPr lang="en-GB" sz="1500"/>
          </a:p>
        </p:txBody>
      </p:sp>
      <p:sp>
        <p:nvSpPr>
          <p:cNvPr id="9" name="Text 6"/>
          <p:cNvSpPr/>
          <p:nvPr/>
        </p:nvSpPr>
        <p:spPr bwMode="auto">
          <a:xfrm>
            <a:off x="5405140" y="2074268"/>
            <a:ext cx="1645443" cy="516930"/>
          </a:xfrm>
          <a:prstGeom prst="rect">
            <a:avLst/>
          </a:prstGeom>
          <a:noFill/>
          <a:ln/>
        </p:spPr>
        <p:txBody>
          <a:bodyPr wrap="square" lIns="0" tIns="0" rIns="0" bIns="0" rtlCol="0" anchor="t"/>
          <a:lstStyle/>
          <a:p>
            <a:pPr>
              <a:lnSpc>
                <a:spcPts val="2000"/>
              </a:lnSpc>
              <a:defRPr/>
            </a:pPr>
            <a:r>
              <a:rPr lang="en-US" sz="1650" b="1">
                <a:solidFill>
                  <a:srgbClr val="363D50"/>
                </a:solidFill>
                <a:latin typeface="Titillium Web Bold"/>
                <a:ea typeface="Titillium Web Bold"/>
                <a:cs typeface="Titillium Web Bold"/>
              </a:rPr>
              <a:t>Ransomware Incident</a:t>
            </a:r>
            <a:endParaRPr lang="en-US" sz="1650"/>
          </a:p>
        </p:txBody>
      </p:sp>
      <p:sp>
        <p:nvSpPr>
          <p:cNvPr id="10" name="Text 7"/>
          <p:cNvSpPr/>
          <p:nvPr/>
        </p:nvSpPr>
        <p:spPr bwMode="auto">
          <a:xfrm>
            <a:off x="5405140" y="2690416"/>
            <a:ext cx="1645443" cy="1852315"/>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 ransomware attack compromised IT systems, forcing operational shutdown of the pipeline.</a:t>
            </a:r>
            <a:endParaRPr lang="en-US" sz="1300"/>
          </a:p>
        </p:txBody>
      </p:sp>
      <p:sp>
        <p:nvSpPr>
          <p:cNvPr id="11" name="Shape 8"/>
          <p:cNvSpPr/>
          <p:nvPr/>
        </p:nvSpPr>
        <p:spPr bwMode="auto">
          <a:xfrm>
            <a:off x="7387531" y="1902619"/>
            <a:ext cx="1988840" cy="2811760"/>
          </a:xfrm>
          <a:prstGeom prst="roundRect">
            <a:avLst>
              <a:gd name="adj" fmla="val 3493"/>
            </a:avLst>
          </a:prstGeom>
          <a:solidFill>
            <a:srgbClr val="CCFFE3"/>
          </a:solidFill>
          <a:ln w="7620">
            <a:solidFill>
              <a:srgbClr val="B2E5C9"/>
            </a:solidFill>
            <a:prstDash val="solid"/>
          </a:ln>
        </p:spPr>
        <p:txBody>
          <a:bodyPr/>
          <a:lstStyle/>
          <a:p>
            <a:pPr>
              <a:defRPr/>
            </a:pPr>
            <a:endParaRPr lang="en-GB" sz="1500"/>
          </a:p>
        </p:txBody>
      </p:sp>
      <p:sp>
        <p:nvSpPr>
          <p:cNvPr id="12" name="Text 9"/>
          <p:cNvSpPr/>
          <p:nvPr/>
        </p:nvSpPr>
        <p:spPr bwMode="auto">
          <a:xfrm>
            <a:off x="7559179" y="2074268"/>
            <a:ext cx="1645543" cy="516930"/>
          </a:xfrm>
          <a:prstGeom prst="rect">
            <a:avLst/>
          </a:prstGeom>
          <a:noFill/>
          <a:ln/>
        </p:spPr>
        <p:txBody>
          <a:bodyPr wrap="square" lIns="0" tIns="0" rIns="0" bIns="0" rtlCol="0" anchor="t"/>
          <a:lstStyle/>
          <a:p>
            <a:pPr>
              <a:lnSpc>
                <a:spcPts val="2000"/>
              </a:lnSpc>
              <a:defRPr/>
            </a:pPr>
            <a:r>
              <a:rPr lang="en-US" sz="1650" b="1">
                <a:solidFill>
                  <a:srgbClr val="363D50"/>
                </a:solidFill>
                <a:latin typeface="Titillium Web Bold"/>
                <a:ea typeface="Titillium Web Bold"/>
                <a:cs typeface="Titillium Web Bold"/>
              </a:rPr>
              <a:t>Supply Chain Disruption</a:t>
            </a:r>
            <a:endParaRPr lang="en-US" sz="1650"/>
          </a:p>
        </p:txBody>
      </p:sp>
      <p:sp>
        <p:nvSpPr>
          <p:cNvPr id="13" name="Text 10"/>
          <p:cNvSpPr/>
          <p:nvPr/>
        </p:nvSpPr>
        <p:spPr bwMode="auto">
          <a:xfrm>
            <a:off x="7559179" y="2690416"/>
            <a:ext cx="1645543" cy="1587698"/>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Fuel supply across the US East Coast was severely disrupted, causing widespread shortages.</a:t>
            </a:r>
            <a:endParaRPr lang="en-US" sz="1300"/>
          </a:p>
        </p:txBody>
      </p:sp>
      <p:sp>
        <p:nvSpPr>
          <p:cNvPr id="14" name="Shape 11"/>
          <p:cNvSpPr/>
          <p:nvPr/>
        </p:nvSpPr>
        <p:spPr bwMode="auto">
          <a:xfrm>
            <a:off x="9541669" y="1902619"/>
            <a:ext cx="1988840" cy="2811760"/>
          </a:xfrm>
          <a:prstGeom prst="roundRect">
            <a:avLst>
              <a:gd name="adj" fmla="val 3493"/>
            </a:avLst>
          </a:prstGeom>
          <a:solidFill>
            <a:srgbClr val="CCFFE3"/>
          </a:solidFill>
          <a:ln w="7620">
            <a:solidFill>
              <a:srgbClr val="B2E5C9"/>
            </a:solidFill>
            <a:prstDash val="solid"/>
          </a:ln>
        </p:spPr>
        <p:txBody>
          <a:bodyPr/>
          <a:lstStyle/>
          <a:p>
            <a:pPr>
              <a:defRPr/>
            </a:pPr>
            <a:endParaRPr lang="en-GB" sz="1500"/>
          </a:p>
        </p:txBody>
      </p:sp>
      <p:sp>
        <p:nvSpPr>
          <p:cNvPr id="15" name="Text 12"/>
          <p:cNvSpPr/>
          <p:nvPr/>
        </p:nvSpPr>
        <p:spPr bwMode="auto">
          <a:xfrm>
            <a:off x="9713318" y="2074268"/>
            <a:ext cx="1645543" cy="516930"/>
          </a:xfrm>
          <a:prstGeom prst="rect">
            <a:avLst/>
          </a:prstGeom>
          <a:noFill/>
          <a:ln/>
        </p:spPr>
        <p:txBody>
          <a:bodyPr wrap="square" lIns="0" tIns="0" rIns="0" bIns="0" rtlCol="0" anchor="t"/>
          <a:lstStyle/>
          <a:p>
            <a:pPr>
              <a:lnSpc>
                <a:spcPts val="2000"/>
              </a:lnSpc>
              <a:defRPr/>
            </a:pPr>
            <a:r>
              <a:rPr lang="en-US" sz="1650" b="1">
                <a:solidFill>
                  <a:srgbClr val="363D50"/>
                </a:solidFill>
                <a:latin typeface="Titillium Web Bold"/>
                <a:ea typeface="Titillium Web Bold"/>
                <a:cs typeface="Titillium Web Bold"/>
              </a:rPr>
              <a:t>IT/OT Interdependency</a:t>
            </a:r>
            <a:endParaRPr lang="en-US" sz="1650"/>
          </a:p>
        </p:txBody>
      </p:sp>
      <p:sp>
        <p:nvSpPr>
          <p:cNvPr id="16" name="Text 13"/>
          <p:cNvSpPr/>
          <p:nvPr/>
        </p:nvSpPr>
        <p:spPr bwMode="auto">
          <a:xfrm>
            <a:off x="9713318" y="2690416"/>
            <a:ext cx="1645543" cy="1852315"/>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The incident exposed how IT compromise cascades into operational technology shutdowns.</a:t>
            </a:r>
            <a:endParaRPr lang="en-US" sz="1300"/>
          </a:p>
        </p:txBody>
      </p:sp>
      <p:sp>
        <p:nvSpPr>
          <p:cNvPr id="17" name="Shape 14"/>
          <p:cNvSpPr/>
          <p:nvPr/>
        </p:nvSpPr>
        <p:spPr bwMode="auto">
          <a:xfrm>
            <a:off x="5233492" y="4879678"/>
            <a:ext cx="6297018" cy="1230213"/>
          </a:xfrm>
          <a:prstGeom prst="roundRect">
            <a:avLst>
              <a:gd name="adj" fmla="val 5647"/>
            </a:avLst>
          </a:prstGeom>
          <a:solidFill>
            <a:srgbClr val="CCFFE3"/>
          </a:solidFill>
          <a:ln w="7620">
            <a:solidFill>
              <a:srgbClr val="B2E5C9"/>
            </a:solidFill>
            <a:prstDash val="solid"/>
          </a:ln>
        </p:spPr>
        <p:txBody>
          <a:bodyPr/>
          <a:lstStyle/>
          <a:p>
            <a:pPr>
              <a:defRPr/>
            </a:pPr>
            <a:endParaRPr lang="en-GB" sz="1500"/>
          </a:p>
        </p:txBody>
      </p:sp>
      <p:sp>
        <p:nvSpPr>
          <p:cNvPr id="18" name="Text 15"/>
          <p:cNvSpPr/>
          <p:nvPr/>
        </p:nvSpPr>
        <p:spPr bwMode="auto">
          <a:xfrm>
            <a:off x="5405140" y="5051326"/>
            <a:ext cx="2413397"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Financial &amp; Societal Impact</a:t>
            </a:r>
            <a:endParaRPr lang="en-US" sz="1650"/>
          </a:p>
        </p:txBody>
      </p:sp>
      <p:sp>
        <p:nvSpPr>
          <p:cNvPr id="19" name="Text 16"/>
          <p:cNvSpPr/>
          <p:nvPr/>
        </p:nvSpPr>
        <p:spPr bwMode="auto">
          <a:xfrm>
            <a:off x="5405140" y="5409009"/>
            <a:ext cx="5953720"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Highlights the critical importance of network segmentation and structured risk modelling.</a:t>
            </a:r>
            <a:endParaRPr lang="en-US" sz="1300"/>
          </a:p>
        </p:txBody>
      </p:sp>
      <p:sp>
        <p:nvSpPr>
          <p:cNvPr id="21" name="Online Image Placeholder 20"/>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Shape 0"/>
          <p:cNvSpPr/>
          <p:nvPr/>
        </p:nvSpPr>
        <p:spPr bwMode="auto">
          <a:xfrm>
            <a:off x="661492" y="1608534"/>
            <a:ext cx="979686" cy="310952"/>
          </a:xfrm>
          <a:prstGeom prst="roundRect">
            <a:avLst>
              <a:gd name="adj" fmla="val 17872"/>
            </a:avLst>
          </a:prstGeom>
          <a:solidFill>
            <a:srgbClr val="CCFFE3"/>
          </a:solidFill>
          <a:ln/>
        </p:spPr>
        <p:txBody>
          <a:bodyPr/>
          <a:lstStyle/>
          <a:p>
            <a:pPr>
              <a:defRPr/>
            </a:pPr>
            <a:endParaRPr lang="en-GB" sz="1500"/>
          </a:p>
        </p:txBody>
      </p:sp>
      <p:sp>
        <p:nvSpPr>
          <p:cNvPr id="3" name="Text 1"/>
          <p:cNvSpPr/>
          <p:nvPr/>
        </p:nvSpPr>
        <p:spPr bwMode="auto">
          <a:xfrm>
            <a:off x="760709" y="1658144"/>
            <a:ext cx="781248" cy="211733"/>
          </a:xfrm>
          <a:prstGeom prst="rect">
            <a:avLst/>
          </a:prstGeom>
          <a:noFill/>
          <a:ln/>
        </p:spPr>
        <p:txBody>
          <a:bodyPr wrap="none" lIns="0" tIns="0" rIns="0" bIns="0" rtlCol="0" anchor="t"/>
          <a:lstStyle/>
          <a:p>
            <a:pPr>
              <a:lnSpc>
                <a:spcPts val="1666"/>
              </a:lnSpc>
              <a:defRPr/>
            </a:pPr>
            <a:r>
              <a:rPr lang="en-US" sz="1050">
                <a:solidFill>
                  <a:srgbClr val="363D50"/>
                </a:solidFill>
                <a:latin typeface="Poppins"/>
                <a:ea typeface="Poppins"/>
                <a:cs typeface="Poppins"/>
              </a:rPr>
              <a:t>CASE STUDY</a:t>
            </a:r>
            <a:endParaRPr lang="en-US" sz="1050"/>
          </a:p>
        </p:txBody>
      </p:sp>
      <p:sp>
        <p:nvSpPr>
          <p:cNvPr id="6" name="Text 4"/>
          <p:cNvSpPr/>
          <p:nvPr/>
        </p:nvSpPr>
        <p:spPr bwMode="auto">
          <a:xfrm>
            <a:off x="661492" y="1991916"/>
            <a:ext cx="7355682"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Ukraine Power Grid Attacks (2015–2016)</a:t>
            </a:r>
            <a:endParaRPr lang="en-US" sz="3250">
              <a:solidFill>
                <a:schemeClr val="tx2"/>
              </a:solidFill>
            </a:endParaRPr>
          </a:p>
        </p:txBody>
      </p:sp>
      <p:sp>
        <p:nvSpPr>
          <p:cNvPr id="7" name="Text 5"/>
          <p:cNvSpPr/>
          <p:nvPr/>
        </p:nvSpPr>
        <p:spPr bwMode="auto">
          <a:xfrm>
            <a:off x="661492" y="2921993"/>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Attack Overview</a:t>
            </a:r>
            <a:endParaRPr lang="en-US" sz="1650"/>
          </a:p>
        </p:txBody>
      </p:sp>
      <p:sp>
        <p:nvSpPr>
          <p:cNvPr id="8" name="Text 6"/>
          <p:cNvSpPr/>
          <p:nvPr/>
        </p:nvSpPr>
        <p:spPr bwMode="auto">
          <a:xfrm>
            <a:off x="661492" y="3345756"/>
            <a:ext cx="4860359" cy="236921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Coordinated cyberattacks in 2015 and 2016 targeted Ukrainian electricity distribution companies, resulting in widespread power outages affecting hundreds of thousands of consumers.</a:t>
            </a:r>
            <a:endParaRPr/>
          </a:p>
          <a:p>
            <a:pPr marL="285115" indent="-285115">
              <a:lnSpc>
                <a:spcPts val="2083"/>
              </a:lnSpc>
              <a:buFont typeface="Arial"/>
              <a:buChar char="•"/>
              <a:defRPr/>
            </a:pPr>
            <a:r>
              <a:rPr lang="en-US" sz="1300">
                <a:solidFill>
                  <a:srgbClr val="363D50"/>
                </a:solidFill>
                <a:cs typeface="Poppins"/>
              </a:rPr>
              <a:t>Remote control of substations achieved by adversaries</a:t>
            </a:r>
            <a:endParaRPr lang="en-US" sz="1300">
              <a:solidFill>
                <a:srgbClr val="48516A"/>
              </a:solidFill>
              <a:cs typeface="Poppins"/>
            </a:endParaRPr>
          </a:p>
          <a:p>
            <a:pPr marL="285115" indent="-285115">
              <a:lnSpc>
                <a:spcPts val="2083"/>
              </a:lnSpc>
              <a:buFont typeface="Arial"/>
              <a:buChar char="•"/>
              <a:defRPr/>
            </a:pPr>
            <a:r>
              <a:rPr lang="en-US" sz="1300">
                <a:solidFill>
                  <a:srgbClr val="363D50"/>
                </a:solidFill>
                <a:cs typeface="Poppins"/>
              </a:rPr>
              <a:t>BlackEnergy</a:t>
            </a:r>
            <a:r>
              <a:rPr lang="en-US" sz="1300">
                <a:solidFill>
                  <a:srgbClr val="363D50"/>
                </a:solidFill>
                <a:cs typeface="Poppins"/>
              </a:rPr>
              <a:t> malware deployed across ICS environments</a:t>
            </a:r>
            <a:endParaRPr lang="en-US" sz="1300">
              <a:solidFill>
                <a:srgbClr val="48516A"/>
              </a:solidFill>
              <a:cs typeface="Poppins"/>
            </a:endParaRPr>
          </a:p>
          <a:p>
            <a:pPr marL="285115" indent="-285115">
              <a:lnSpc>
                <a:spcPts val="2083"/>
              </a:lnSpc>
              <a:buFont typeface="Arial"/>
              <a:buChar char="•"/>
              <a:defRPr/>
            </a:pPr>
            <a:r>
              <a:rPr lang="en-US" sz="1300">
                <a:solidFill>
                  <a:srgbClr val="363D50"/>
                </a:solidFill>
                <a:cs typeface="Poppins"/>
              </a:rPr>
              <a:t>Highly coordinated, multi-stage attack strategy</a:t>
            </a:r>
            <a:endParaRPr lang="en-US" sz="1300">
              <a:solidFill>
                <a:srgbClr val="48516A"/>
              </a:solidFill>
              <a:cs typeface="Poppins"/>
            </a:endParaRPr>
          </a:p>
          <a:p>
            <a:pPr>
              <a:lnSpc>
                <a:spcPts val="2083"/>
              </a:lnSpc>
              <a:defRPr/>
            </a:pPr>
            <a:endParaRPr lang="en-US" sz="1250">
              <a:solidFill>
                <a:srgbClr val="363D50"/>
              </a:solidFill>
              <a:cs typeface="Poppins"/>
            </a:endParaRPr>
          </a:p>
        </p:txBody>
      </p:sp>
      <p:sp>
        <p:nvSpPr>
          <p:cNvPr id="10" name="Text 8"/>
          <p:cNvSpPr/>
          <p:nvPr/>
        </p:nvSpPr>
        <p:spPr bwMode="auto">
          <a:xfrm>
            <a:off x="5820321" y="2921993"/>
            <a:ext cx="2285746"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Key Lessons</a:t>
            </a:r>
            <a:endParaRPr lang="en-US" sz="1650"/>
          </a:p>
        </p:txBody>
      </p:sp>
      <p:sp>
        <p:nvSpPr>
          <p:cNvPr id="11" name="Text 9"/>
          <p:cNvSpPr/>
          <p:nvPr/>
        </p:nvSpPr>
        <p:spPr bwMode="auto">
          <a:xfrm>
            <a:off x="5820321" y="3345756"/>
            <a:ext cx="5065842" cy="2663802"/>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These attacks illustrate sophisticated adversary capabilities targeting ICS environments, revealing critical weaknesses in authentication controls and real-time monitoring — setting a precedent for state-sponsored infrastructure attacks.</a:t>
            </a:r>
            <a:endParaRPr/>
          </a:p>
          <a:p>
            <a:pPr>
              <a:lnSpc>
                <a:spcPts val="2083"/>
              </a:lnSpc>
              <a:defRPr/>
            </a:pPr>
            <a:endParaRPr lang="en-US" sz="1250">
              <a:solidFill>
                <a:srgbClr val="363D50"/>
              </a:solidFill>
              <a:cs typeface="Poppins"/>
            </a:endParaRPr>
          </a:p>
          <a:p>
            <a:pPr marL="285750" indent="-285750">
              <a:lnSpc>
                <a:spcPts val="2083"/>
              </a:lnSpc>
              <a:buFont typeface="Arial"/>
              <a:buChar char="•"/>
              <a:defRPr/>
            </a:pPr>
            <a:r>
              <a:rPr lang="en-US" sz="1250">
                <a:solidFill>
                  <a:srgbClr val="363D50"/>
                </a:solidFill>
                <a:cs typeface="Poppins"/>
              </a:rPr>
              <a:t>Entrypoint</a:t>
            </a:r>
            <a:r>
              <a:rPr lang="en-US" sz="1250">
                <a:solidFill>
                  <a:srgbClr val="363D50"/>
                </a:solidFill>
                <a:cs typeface="Poppins"/>
              </a:rPr>
              <a:t> TTP used: </a:t>
            </a:r>
            <a:r>
              <a:rPr lang="en-US" sz="1200">
                <a:solidFill>
                  <a:srgbClr val="39434C"/>
                </a:solidFill>
                <a:highlight>
                  <a:srgbClr val="FFFFFF"/>
                </a:highlight>
                <a:ea typeface="Poppins"/>
                <a:cs typeface="Poppins"/>
              </a:rPr>
              <a:t>T1204.002 (</a:t>
            </a:r>
            <a:r>
              <a:rPr lang="en-US" sz="1200">
                <a:solidFill>
                  <a:srgbClr val="39434C"/>
                </a:solidFill>
                <a:highlight>
                  <a:srgbClr val="FFFFFF"/>
                </a:highlight>
              </a:rPr>
              <a:t>User Execution: Malicious File</a:t>
            </a:r>
            <a:r>
              <a:rPr lang="en-US" sz="1200">
                <a:solidFill>
                  <a:srgbClr val="39434C"/>
                </a:solidFill>
                <a:highlight>
                  <a:srgbClr val="FFFFFF"/>
                </a:highlight>
                <a:ea typeface="Poppins"/>
                <a:cs typeface="Poppins"/>
              </a:rPr>
              <a:t>) - </a:t>
            </a:r>
            <a:r>
              <a:rPr lang="en-US" sz="1200" u="sng">
                <a:solidFill>
                  <a:srgbClr val="39434C"/>
                </a:solidFill>
                <a:highlight>
                  <a:srgbClr val="FFFFFF"/>
                </a:highlight>
                <a:ea typeface="Poppins"/>
                <a:cs typeface="Poppins"/>
                <a:hlinkClick r:id="rId3" tooltip="https://attack.mitre.org/techniques/T1204/002/"/>
              </a:rPr>
              <a:t>https://attack.mitre.org/techniques/T1204/002/</a:t>
            </a:r>
            <a:r>
              <a:rPr lang="en-US" sz="1200">
                <a:solidFill>
                  <a:srgbClr val="39434C"/>
                </a:solidFill>
                <a:highlight>
                  <a:srgbClr val="FFFFFF"/>
                </a:highlight>
                <a:ea typeface="Poppins"/>
                <a:cs typeface="Poppins"/>
              </a:rPr>
              <a:t> </a:t>
            </a:r>
            <a:endParaRPr lang="en-US">
              <a:ea typeface="Poppins"/>
              <a:cs typeface="Poppins"/>
            </a:endParaRPr>
          </a:p>
          <a:p>
            <a:pPr marL="285750" indent="-285750">
              <a:lnSpc>
                <a:spcPts val="2083"/>
              </a:lnSpc>
              <a:buFont typeface="Arial"/>
              <a:buChar char="•"/>
              <a:defRPr/>
            </a:pPr>
            <a:r>
              <a:rPr lang="en-US" sz="1250">
                <a:solidFill>
                  <a:srgbClr val="363D50"/>
                </a:solidFill>
                <a:cs typeface="Poppins"/>
              </a:rPr>
              <a:t>Story: </a:t>
            </a:r>
            <a:r>
              <a:rPr lang="en-US" sz="1250" u="sng">
                <a:solidFill>
                  <a:srgbClr val="363D50"/>
                </a:solidFill>
                <a:ea typeface="Poppins"/>
                <a:cs typeface="Poppins"/>
                <a:hlinkClick r:id="rId4" tooltip="https://attack.mitre.org/campaigns/C0028/"/>
              </a:rPr>
              <a:t>2015 Ukraine Electric Power Attack, Campaign C0028 | MITRE ATT&amp;CK®</a:t>
            </a:r>
            <a:endParaRPr lang="en-US" sz="1250">
              <a:solidFill>
                <a:srgbClr val="363D50"/>
              </a:solidFill>
              <a:cs typeface="Poppins"/>
            </a:endParaRPr>
          </a:p>
        </p:txBody>
      </p:sp>
      <p:sp>
        <p:nvSpPr>
          <p:cNvPr id="13" name="Online Image Placeholder 12"/>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426071"/>
            <a:ext cx="6180237"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EMS-Specific Vulnerability Classes</a:t>
            </a:r>
            <a:endParaRPr lang="en-US" sz="3250">
              <a:solidFill>
                <a:schemeClr val="tx2"/>
              </a:solidFill>
            </a:endParaRPr>
          </a:p>
        </p:txBody>
      </p:sp>
      <p:sp>
        <p:nvSpPr>
          <p:cNvPr id="5" name="Shape 3"/>
          <p:cNvSpPr/>
          <p:nvPr/>
        </p:nvSpPr>
        <p:spPr bwMode="auto">
          <a:xfrm>
            <a:off x="661492" y="2438896"/>
            <a:ext cx="5351859" cy="1484709"/>
          </a:xfrm>
          <a:prstGeom prst="roundRect">
            <a:avLst>
              <a:gd name="adj" fmla="val 6159"/>
            </a:avLst>
          </a:prstGeom>
          <a:solidFill>
            <a:srgbClr val="FFFFFF"/>
          </a:solidFill>
          <a:ln/>
        </p:spPr>
        <p:txBody>
          <a:bodyPr/>
          <a:lstStyle/>
          <a:p>
            <a:pPr>
              <a:defRPr/>
            </a:pPr>
            <a:endParaRPr lang="en-GB" sz="1500"/>
          </a:p>
        </p:txBody>
      </p:sp>
      <p:sp>
        <p:nvSpPr>
          <p:cNvPr id="6" name="Shape 4"/>
          <p:cNvSpPr/>
          <p:nvPr/>
        </p:nvSpPr>
        <p:spPr bwMode="auto">
          <a:xfrm>
            <a:off x="661492" y="2419846"/>
            <a:ext cx="5351859" cy="76200"/>
          </a:xfrm>
          <a:prstGeom prst="roundRect">
            <a:avLst>
              <a:gd name="adj" fmla="val 91163"/>
            </a:avLst>
          </a:prstGeom>
          <a:solidFill>
            <a:srgbClr val="00AC4E"/>
          </a:solidFill>
          <a:ln/>
        </p:spPr>
        <p:txBody>
          <a:bodyPr/>
          <a:lstStyle/>
          <a:p>
            <a:pPr>
              <a:defRPr/>
            </a:pPr>
            <a:endParaRPr lang="en-GB" sz="1500"/>
          </a:p>
        </p:txBody>
      </p:sp>
      <p:sp>
        <p:nvSpPr>
          <p:cNvPr id="7" name="Shape 5"/>
          <p:cNvSpPr/>
          <p:nvPr/>
        </p:nvSpPr>
        <p:spPr bwMode="auto">
          <a:xfrm>
            <a:off x="3089375" y="2190850"/>
            <a:ext cx="496094" cy="496094"/>
          </a:xfrm>
          <a:prstGeom prst="roundRect">
            <a:avLst>
              <a:gd name="adj" fmla="val 153600"/>
            </a:avLst>
          </a:prstGeom>
          <a:solidFill>
            <a:srgbClr val="00AC4E"/>
          </a:solidFill>
          <a:ln/>
        </p:spPr>
        <p:txBody>
          <a:bodyPr/>
          <a:lstStyle/>
          <a:p>
            <a:pPr>
              <a:defRPr/>
            </a:pPr>
            <a:endParaRPr lang="en-GB" sz="1500"/>
          </a:p>
        </p:txBody>
      </p:sp>
      <p:sp>
        <p:nvSpPr>
          <p:cNvPr id="8" name="Text 6"/>
          <p:cNvSpPr/>
          <p:nvPr/>
        </p:nvSpPr>
        <p:spPr bwMode="auto">
          <a:xfrm>
            <a:off x="3266626" y="2276018"/>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1</a:t>
            </a:r>
            <a:endParaRPr lang="en-US" sz="1550"/>
          </a:p>
        </p:txBody>
      </p:sp>
      <p:sp>
        <p:nvSpPr>
          <p:cNvPr id="9" name="Text 7"/>
          <p:cNvSpPr/>
          <p:nvPr/>
        </p:nvSpPr>
        <p:spPr bwMode="auto">
          <a:xfrm>
            <a:off x="845840" y="28523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Protocol Insecurity</a:t>
            </a:r>
            <a:endParaRPr lang="en-US" sz="1650"/>
          </a:p>
        </p:txBody>
      </p:sp>
      <p:sp>
        <p:nvSpPr>
          <p:cNvPr id="10" name="Text 8"/>
          <p:cNvSpPr/>
          <p:nvPr/>
        </p:nvSpPr>
        <p:spPr bwMode="auto">
          <a:xfrm>
            <a:off x="845840" y="3210024"/>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Modbus and DNP3 protocols lack built-in authentication and encryption, enabling interception.</a:t>
            </a:r>
            <a:endParaRPr lang="en-US" sz="1300"/>
          </a:p>
        </p:txBody>
      </p:sp>
      <p:sp>
        <p:nvSpPr>
          <p:cNvPr id="11" name="Shape 9"/>
          <p:cNvSpPr/>
          <p:nvPr/>
        </p:nvSpPr>
        <p:spPr bwMode="auto">
          <a:xfrm>
            <a:off x="6178650" y="2438896"/>
            <a:ext cx="5351859" cy="1484709"/>
          </a:xfrm>
          <a:prstGeom prst="roundRect">
            <a:avLst>
              <a:gd name="adj" fmla="val 6159"/>
            </a:avLst>
          </a:prstGeom>
          <a:solidFill>
            <a:srgbClr val="FFFFFF"/>
          </a:solidFill>
          <a:ln/>
        </p:spPr>
        <p:txBody>
          <a:bodyPr/>
          <a:lstStyle/>
          <a:p>
            <a:pPr>
              <a:defRPr/>
            </a:pPr>
            <a:endParaRPr lang="en-GB" sz="1500"/>
          </a:p>
        </p:txBody>
      </p:sp>
      <p:sp>
        <p:nvSpPr>
          <p:cNvPr id="12" name="Shape 10"/>
          <p:cNvSpPr/>
          <p:nvPr/>
        </p:nvSpPr>
        <p:spPr bwMode="auto">
          <a:xfrm>
            <a:off x="6178650" y="2419846"/>
            <a:ext cx="5351859" cy="76200"/>
          </a:xfrm>
          <a:prstGeom prst="roundRect">
            <a:avLst>
              <a:gd name="adj" fmla="val 91163"/>
            </a:avLst>
          </a:prstGeom>
          <a:solidFill>
            <a:srgbClr val="00AC4E"/>
          </a:solidFill>
          <a:ln/>
        </p:spPr>
        <p:txBody>
          <a:bodyPr/>
          <a:lstStyle/>
          <a:p>
            <a:pPr>
              <a:defRPr/>
            </a:pPr>
            <a:endParaRPr lang="en-GB" sz="1500"/>
          </a:p>
        </p:txBody>
      </p:sp>
      <p:sp>
        <p:nvSpPr>
          <p:cNvPr id="13" name="Shape 11"/>
          <p:cNvSpPr/>
          <p:nvPr/>
        </p:nvSpPr>
        <p:spPr bwMode="auto">
          <a:xfrm>
            <a:off x="8606532" y="2190850"/>
            <a:ext cx="496094" cy="496094"/>
          </a:xfrm>
          <a:prstGeom prst="roundRect">
            <a:avLst>
              <a:gd name="adj" fmla="val 153600"/>
            </a:avLst>
          </a:prstGeom>
          <a:solidFill>
            <a:srgbClr val="00AC4E"/>
          </a:solidFill>
          <a:ln/>
        </p:spPr>
        <p:txBody>
          <a:bodyPr/>
          <a:lstStyle/>
          <a:p>
            <a:pPr>
              <a:defRPr/>
            </a:pPr>
            <a:endParaRPr lang="en-GB" sz="1500"/>
          </a:p>
        </p:txBody>
      </p:sp>
      <p:sp>
        <p:nvSpPr>
          <p:cNvPr id="14" name="Text 12"/>
          <p:cNvSpPr/>
          <p:nvPr/>
        </p:nvSpPr>
        <p:spPr bwMode="auto">
          <a:xfrm>
            <a:off x="8804037" y="2276018"/>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2</a:t>
            </a:r>
            <a:endParaRPr lang="en-US" sz="1550"/>
          </a:p>
        </p:txBody>
      </p:sp>
      <p:sp>
        <p:nvSpPr>
          <p:cNvPr id="15" name="Text 13"/>
          <p:cNvSpPr/>
          <p:nvPr/>
        </p:nvSpPr>
        <p:spPr bwMode="auto">
          <a:xfrm>
            <a:off x="6362998" y="28523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Weak Authentication</a:t>
            </a:r>
            <a:endParaRPr lang="en-US" sz="1650"/>
          </a:p>
        </p:txBody>
      </p:sp>
      <p:sp>
        <p:nvSpPr>
          <p:cNvPr id="16" name="Text 14"/>
          <p:cNvSpPr/>
          <p:nvPr/>
        </p:nvSpPr>
        <p:spPr bwMode="auto">
          <a:xfrm>
            <a:off x="6362998" y="3210024"/>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Insufficient access controls allow unauthorised users to interact with critical systems.</a:t>
            </a:r>
            <a:endParaRPr lang="en-US" sz="1300"/>
          </a:p>
        </p:txBody>
      </p:sp>
      <p:sp>
        <p:nvSpPr>
          <p:cNvPr id="17" name="Shape 15"/>
          <p:cNvSpPr/>
          <p:nvPr/>
        </p:nvSpPr>
        <p:spPr bwMode="auto">
          <a:xfrm>
            <a:off x="661492" y="4336951"/>
            <a:ext cx="5351859" cy="1484709"/>
          </a:xfrm>
          <a:prstGeom prst="roundRect">
            <a:avLst>
              <a:gd name="adj" fmla="val 6159"/>
            </a:avLst>
          </a:prstGeom>
          <a:solidFill>
            <a:srgbClr val="FFFFFF"/>
          </a:solidFill>
          <a:ln/>
        </p:spPr>
        <p:txBody>
          <a:bodyPr/>
          <a:lstStyle/>
          <a:p>
            <a:pPr>
              <a:defRPr/>
            </a:pPr>
            <a:endParaRPr lang="en-GB" sz="1500"/>
          </a:p>
        </p:txBody>
      </p:sp>
      <p:sp>
        <p:nvSpPr>
          <p:cNvPr id="18" name="Shape 16"/>
          <p:cNvSpPr/>
          <p:nvPr/>
        </p:nvSpPr>
        <p:spPr bwMode="auto">
          <a:xfrm>
            <a:off x="661492" y="4317901"/>
            <a:ext cx="5351859" cy="76200"/>
          </a:xfrm>
          <a:prstGeom prst="roundRect">
            <a:avLst>
              <a:gd name="adj" fmla="val 91163"/>
            </a:avLst>
          </a:prstGeom>
          <a:solidFill>
            <a:srgbClr val="00AC4E"/>
          </a:solidFill>
          <a:ln/>
        </p:spPr>
        <p:txBody>
          <a:bodyPr/>
          <a:lstStyle/>
          <a:p>
            <a:pPr>
              <a:defRPr/>
            </a:pPr>
            <a:endParaRPr lang="en-GB" sz="1500"/>
          </a:p>
        </p:txBody>
      </p:sp>
      <p:sp>
        <p:nvSpPr>
          <p:cNvPr id="19" name="Shape 17"/>
          <p:cNvSpPr/>
          <p:nvPr/>
        </p:nvSpPr>
        <p:spPr bwMode="auto">
          <a:xfrm>
            <a:off x="3089375" y="4088905"/>
            <a:ext cx="496094" cy="496094"/>
          </a:xfrm>
          <a:prstGeom prst="roundRect">
            <a:avLst>
              <a:gd name="adj" fmla="val 153600"/>
            </a:avLst>
          </a:prstGeom>
          <a:solidFill>
            <a:srgbClr val="00AC4E"/>
          </a:solidFill>
          <a:ln/>
        </p:spPr>
        <p:txBody>
          <a:bodyPr/>
          <a:lstStyle/>
          <a:p>
            <a:pPr>
              <a:defRPr/>
            </a:pPr>
            <a:endParaRPr lang="en-GB" sz="1500"/>
          </a:p>
        </p:txBody>
      </p:sp>
      <p:sp>
        <p:nvSpPr>
          <p:cNvPr id="20" name="Text 18"/>
          <p:cNvSpPr/>
          <p:nvPr/>
        </p:nvSpPr>
        <p:spPr bwMode="auto">
          <a:xfrm>
            <a:off x="3289297" y="4164832"/>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3</a:t>
            </a:r>
            <a:endParaRPr lang="en-US" sz="1550"/>
          </a:p>
        </p:txBody>
      </p:sp>
      <p:sp>
        <p:nvSpPr>
          <p:cNvPr id="21" name="Text 19"/>
          <p:cNvSpPr/>
          <p:nvPr/>
        </p:nvSpPr>
        <p:spPr bwMode="auto">
          <a:xfrm>
            <a:off x="845840" y="475039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Insider Threats</a:t>
            </a:r>
            <a:endParaRPr lang="en-US" sz="1650"/>
          </a:p>
        </p:txBody>
      </p:sp>
      <p:sp>
        <p:nvSpPr>
          <p:cNvPr id="22" name="Text 20"/>
          <p:cNvSpPr/>
          <p:nvPr/>
        </p:nvSpPr>
        <p:spPr bwMode="auto">
          <a:xfrm>
            <a:off x="845840" y="5108079"/>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Privileged users with malicious intent or compromised credentials pose significant risks.</a:t>
            </a:r>
            <a:endParaRPr lang="en-US" sz="1300"/>
          </a:p>
        </p:txBody>
      </p:sp>
      <p:sp>
        <p:nvSpPr>
          <p:cNvPr id="23" name="Shape 21"/>
          <p:cNvSpPr/>
          <p:nvPr/>
        </p:nvSpPr>
        <p:spPr bwMode="auto">
          <a:xfrm>
            <a:off x="6178650" y="4336951"/>
            <a:ext cx="5351859" cy="1484709"/>
          </a:xfrm>
          <a:prstGeom prst="roundRect">
            <a:avLst>
              <a:gd name="adj" fmla="val 6159"/>
            </a:avLst>
          </a:prstGeom>
          <a:solidFill>
            <a:srgbClr val="FFFFFF"/>
          </a:solidFill>
          <a:ln/>
        </p:spPr>
        <p:txBody>
          <a:bodyPr/>
          <a:lstStyle/>
          <a:p>
            <a:pPr>
              <a:defRPr/>
            </a:pPr>
            <a:endParaRPr lang="en-GB" sz="1500"/>
          </a:p>
        </p:txBody>
      </p:sp>
      <p:sp>
        <p:nvSpPr>
          <p:cNvPr id="24" name="Shape 22"/>
          <p:cNvSpPr/>
          <p:nvPr/>
        </p:nvSpPr>
        <p:spPr bwMode="auto">
          <a:xfrm>
            <a:off x="6178650" y="4317901"/>
            <a:ext cx="5351859" cy="76200"/>
          </a:xfrm>
          <a:prstGeom prst="roundRect">
            <a:avLst>
              <a:gd name="adj" fmla="val 91163"/>
            </a:avLst>
          </a:prstGeom>
          <a:solidFill>
            <a:srgbClr val="00AC4E"/>
          </a:solidFill>
          <a:ln/>
        </p:spPr>
        <p:txBody>
          <a:bodyPr/>
          <a:lstStyle/>
          <a:p>
            <a:pPr>
              <a:defRPr/>
            </a:pPr>
            <a:endParaRPr lang="en-GB" sz="1500"/>
          </a:p>
        </p:txBody>
      </p:sp>
      <p:sp>
        <p:nvSpPr>
          <p:cNvPr id="25" name="Shape 23"/>
          <p:cNvSpPr/>
          <p:nvPr/>
        </p:nvSpPr>
        <p:spPr bwMode="auto">
          <a:xfrm>
            <a:off x="8606532" y="4088905"/>
            <a:ext cx="496094" cy="496094"/>
          </a:xfrm>
          <a:prstGeom prst="roundRect">
            <a:avLst>
              <a:gd name="adj" fmla="val 153600"/>
            </a:avLst>
          </a:prstGeom>
          <a:solidFill>
            <a:srgbClr val="00AC4E"/>
          </a:solidFill>
          <a:ln/>
        </p:spPr>
        <p:txBody>
          <a:bodyPr/>
          <a:lstStyle/>
          <a:p>
            <a:pPr>
              <a:defRPr/>
            </a:pPr>
            <a:endParaRPr lang="en-GB" sz="1500"/>
          </a:p>
        </p:txBody>
      </p:sp>
      <p:sp>
        <p:nvSpPr>
          <p:cNvPr id="26" name="Text 24"/>
          <p:cNvSpPr/>
          <p:nvPr/>
        </p:nvSpPr>
        <p:spPr bwMode="auto">
          <a:xfrm>
            <a:off x="8804037" y="4190954"/>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4</a:t>
            </a:r>
            <a:endParaRPr lang="en-US" sz="1550"/>
          </a:p>
        </p:txBody>
      </p:sp>
      <p:sp>
        <p:nvSpPr>
          <p:cNvPr id="27" name="Text 25"/>
          <p:cNvSpPr/>
          <p:nvPr/>
        </p:nvSpPr>
        <p:spPr bwMode="auto">
          <a:xfrm>
            <a:off x="6362998" y="475039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Supply Chain Risks</a:t>
            </a:r>
            <a:endParaRPr lang="en-US" sz="1650"/>
          </a:p>
        </p:txBody>
      </p:sp>
      <p:sp>
        <p:nvSpPr>
          <p:cNvPr id="28" name="Text 26"/>
          <p:cNvSpPr/>
          <p:nvPr/>
        </p:nvSpPr>
        <p:spPr bwMode="auto">
          <a:xfrm>
            <a:off x="6362998" y="5108079"/>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Third-party component integration introduces vulnerabilities that are difficult to audit or control.</a:t>
            </a:r>
            <a:endParaRPr lang="en-US" sz="1300"/>
          </a:p>
        </p:txBody>
      </p:sp>
      <p:sp>
        <p:nvSpPr>
          <p:cNvPr id="30" name="Online Image Placeholder 2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7620000" y="0"/>
            <a:ext cx="4572000" cy="6857999"/>
          </a:xfrm>
          <a:prstGeom prst="rect">
            <a:avLst/>
          </a:prstGeom>
        </p:spPr>
      </p:pic>
      <p:sp>
        <p:nvSpPr>
          <p:cNvPr id="5" name="Text 2"/>
          <p:cNvSpPr/>
          <p:nvPr/>
        </p:nvSpPr>
        <p:spPr bwMode="auto">
          <a:xfrm>
            <a:off x="661492" y="919063"/>
            <a:ext cx="5232995"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Risk Assessment Approaches</a:t>
            </a:r>
            <a:endParaRPr lang="en-US" sz="3250">
              <a:solidFill>
                <a:schemeClr val="tx2"/>
              </a:solidFill>
            </a:endParaRPr>
          </a:p>
        </p:txBody>
      </p:sp>
      <p:pic>
        <p:nvPicPr>
          <p:cNvPr id="6" name="Image 1" descr="preencoded.png"/>
          <p:cNvPicPr>
            <a:picLocks noChangeAspect="1"/>
          </p:cNvPicPr>
          <p:nvPr/>
        </p:nvPicPr>
        <p:blipFill>
          <a:blip r:embed="rId4"/>
          <a:stretch/>
        </p:blipFill>
        <p:spPr bwMode="auto">
          <a:xfrm>
            <a:off x="678616" y="1469797"/>
            <a:ext cx="826889" cy="992287"/>
          </a:xfrm>
          <a:prstGeom prst="rect">
            <a:avLst/>
          </a:prstGeom>
        </p:spPr>
      </p:pic>
      <p:sp>
        <p:nvSpPr>
          <p:cNvPr id="7" name="Text 3"/>
          <p:cNvSpPr/>
          <p:nvPr/>
        </p:nvSpPr>
        <p:spPr bwMode="auto">
          <a:xfrm>
            <a:off x="1670804" y="163509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Asset Identification</a:t>
            </a:r>
            <a:endParaRPr lang="en-US" sz="1650"/>
          </a:p>
        </p:txBody>
      </p:sp>
      <p:sp>
        <p:nvSpPr>
          <p:cNvPr id="8" name="Text 4"/>
          <p:cNvSpPr/>
          <p:nvPr/>
        </p:nvSpPr>
        <p:spPr bwMode="auto">
          <a:xfrm>
            <a:off x="1670803" y="1992778"/>
            <a:ext cx="5304830"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Classify all critical assets and their operational dependencies.</a:t>
            </a:r>
            <a:endParaRPr lang="en-US" sz="1300"/>
          </a:p>
        </p:txBody>
      </p:sp>
      <p:pic>
        <p:nvPicPr>
          <p:cNvPr id="9" name="Image 2" descr="preencoded.png"/>
          <p:cNvPicPr>
            <a:picLocks noChangeAspect="1"/>
          </p:cNvPicPr>
          <p:nvPr/>
        </p:nvPicPr>
        <p:blipFill>
          <a:blip r:embed="rId5"/>
          <a:stretch/>
        </p:blipFill>
        <p:spPr bwMode="auto">
          <a:xfrm>
            <a:off x="678616" y="2462084"/>
            <a:ext cx="826889" cy="1217513"/>
          </a:xfrm>
          <a:prstGeom prst="rect">
            <a:avLst/>
          </a:prstGeom>
        </p:spPr>
      </p:pic>
      <p:sp>
        <p:nvSpPr>
          <p:cNvPr id="10" name="Text 5"/>
          <p:cNvSpPr/>
          <p:nvPr/>
        </p:nvSpPr>
        <p:spPr bwMode="auto">
          <a:xfrm>
            <a:off x="1670804" y="2627382"/>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Threat Analysis</a:t>
            </a:r>
            <a:endParaRPr lang="en-US" sz="1650"/>
          </a:p>
        </p:txBody>
      </p:sp>
      <p:sp>
        <p:nvSpPr>
          <p:cNvPr id="11" name="Text 6"/>
          <p:cNvSpPr/>
          <p:nvPr/>
        </p:nvSpPr>
        <p:spPr bwMode="auto">
          <a:xfrm>
            <a:off x="1670803" y="2985065"/>
            <a:ext cx="5304830"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Assess likelihood and potential impact of identified threat vectors.</a:t>
            </a:r>
            <a:endParaRPr lang="en-US" sz="1300"/>
          </a:p>
        </p:txBody>
      </p:sp>
      <p:pic>
        <p:nvPicPr>
          <p:cNvPr id="12" name="Image 3" descr="preencoded.png"/>
          <p:cNvPicPr>
            <a:picLocks noChangeAspect="1"/>
          </p:cNvPicPr>
          <p:nvPr/>
        </p:nvPicPr>
        <p:blipFill>
          <a:blip r:embed="rId6"/>
          <a:stretch/>
        </p:blipFill>
        <p:spPr bwMode="auto">
          <a:xfrm>
            <a:off x="678616" y="3679597"/>
            <a:ext cx="826889" cy="1217513"/>
          </a:xfrm>
          <a:prstGeom prst="rect">
            <a:avLst/>
          </a:prstGeom>
        </p:spPr>
      </p:pic>
      <p:sp>
        <p:nvSpPr>
          <p:cNvPr id="13" name="Text 7"/>
          <p:cNvSpPr/>
          <p:nvPr/>
        </p:nvSpPr>
        <p:spPr bwMode="auto">
          <a:xfrm>
            <a:off x="1670804" y="384489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Risk Modelling</a:t>
            </a:r>
            <a:endParaRPr lang="en-US" sz="1650"/>
          </a:p>
        </p:txBody>
      </p:sp>
      <p:sp>
        <p:nvSpPr>
          <p:cNvPr id="14" name="Text 8"/>
          <p:cNvSpPr/>
          <p:nvPr/>
        </p:nvSpPr>
        <p:spPr bwMode="auto">
          <a:xfrm>
            <a:off x="1670803" y="4202579"/>
            <a:ext cx="5304830"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Apply qualitative or quantitative models to evaluate exposure levels.</a:t>
            </a:r>
            <a:endParaRPr lang="en-US" sz="1300"/>
          </a:p>
        </p:txBody>
      </p:sp>
      <p:pic>
        <p:nvPicPr>
          <p:cNvPr id="15" name="Image 4" descr="preencoded.png"/>
          <p:cNvPicPr>
            <a:picLocks noChangeAspect="1"/>
          </p:cNvPicPr>
          <p:nvPr/>
        </p:nvPicPr>
        <p:blipFill>
          <a:blip r:embed="rId7"/>
          <a:stretch/>
        </p:blipFill>
        <p:spPr bwMode="auto">
          <a:xfrm>
            <a:off x="678616" y="4897110"/>
            <a:ext cx="826889" cy="1217513"/>
          </a:xfrm>
          <a:prstGeom prst="rect">
            <a:avLst/>
          </a:prstGeom>
        </p:spPr>
      </p:pic>
      <p:sp>
        <p:nvSpPr>
          <p:cNvPr id="16" name="Text 9"/>
          <p:cNvSpPr/>
          <p:nvPr/>
        </p:nvSpPr>
        <p:spPr bwMode="auto">
          <a:xfrm>
            <a:off x="1670804" y="506240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Prioritisation</a:t>
            </a:r>
            <a:endParaRPr lang="en-US" sz="1650"/>
          </a:p>
        </p:txBody>
      </p:sp>
      <p:sp>
        <p:nvSpPr>
          <p:cNvPr id="17" name="Text 10"/>
          <p:cNvSpPr/>
          <p:nvPr/>
        </p:nvSpPr>
        <p:spPr bwMode="auto">
          <a:xfrm>
            <a:off x="1670803" y="5420092"/>
            <a:ext cx="5304830"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Use risk frameworks to guide informed, operationally-aware decision-making.</a:t>
            </a:r>
            <a:endParaRPr lang="en-US" sz="1300"/>
          </a:p>
        </p:txBody>
      </p:sp>
      <p:sp>
        <p:nvSpPr>
          <p:cNvPr id="19" name="Online Image Placeholder 18"/>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en-US" i="1"/>
              <a:t>IoT Sensor Threat Landscape</a:t>
            </a:r>
            <a:endParaRPr lang="en-US"/>
          </a:p>
        </p:txBody>
      </p:sp>
      <p:sp>
        <p:nvSpPr>
          <p:cNvPr id="3" name="Subtitle 2"/>
          <p:cNvSpPr>
            <a:spLocks noGrp="1"/>
          </p:cNvSpPr>
          <p:nvPr>
            <p:ph type="subTitle" idx="1"/>
          </p:nvPr>
        </p:nvSpPr>
        <p:spPr bwMode="auto"/>
        <p:txBody>
          <a:bodyPr/>
          <a:lstStyle/>
          <a:p>
            <a:pPr>
              <a:defRPr/>
            </a:pPr>
            <a:r>
              <a:rPr lang="en-US"/>
              <a:t>IoT sensors are fundamental to sustainable systems, enabling real-time data collection and environmental monitoring. However, their scale, heterogeneity, and resource constraints introduce significant cybersecurity risks, substantially expanding the attack surface of sustainability infrastructure.</a:t>
            </a:r>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lstStyle/>
          <a:p>
            <a:pPr>
              <a:defRPr/>
            </a:pPr>
            <a:r>
              <a:rPr lang="en-US"/>
              <a:t>Enrico Frumento</a:t>
            </a:r>
            <a:endParaRPr/>
          </a:p>
        </p:txBody>
      </p:sp>
      <p:sp>
        <p:nvSpPr>
          <p:cNvPr id="5" name="Text Placeholder 4"/>
          <p:cNvSpPr>
            <a:spLocks noGrp="1"/>
          </p:cNvSpPr>
          <p:nvPr>
            <p:ph type="body" sz="quarter" idx="15"/>
          </p:nvPr>
        </p:nvSpPr>
        <p:spPr bwMode="auto"/>
        <p:txBody>
          <a:bodyPr vert="horz" lIns="91440" tIns="45720" rIns="91440" bIns="45720" rtlCol="0" anchor="t">
            <a:normAutofit lnSpcReduction="10000"/>
          </a:bodyPr>
          <a:lstStyle/>
          <a:p>
            <a:pPr>
              <a:defRPr/>
            </a:pPr>
            <a:r>
              <a:rPr lang="en-US"/>
              <a:t>Cybersecurity Research Lead</a:t>
            </a:r>
            <a:endParaRPr/>
          </a:p>
        </p:txBody>
      </p:sp>
      <p:sp>
        <p:nvSpPr>
          <p:cNvPr id="6" name="Text Placeholder 5"/>
          <p:cNvSpPr>
            <a:spLocks noGrp="1"/>
          </p:cNvSpPr>
          <p:nvPr>
            <p:ph type="body" sz="quarter" idx="16"/>
          </p:nvPr>
        </p:nvSpPr>
        <p:spPr bwMode="auto"/>
        <p:txBody>
          <a:bodyPr vert="horz" lIns="91440" tIns="45720" rIns="91440" bIns="45720" rtlCol="0" anchor="t">
            <a:noAutofit/>
          </a:bodyPr>
          <a:lstStyle/>
          <a:p>
            <a:pPr>
              <a:defRPr/>
            </a:pPr>
            <a:r>
              <a:rPr lang="en-US"/>
              <a:t>Linkedin</a:t>
            </a:r>
            <a:r>
              <a:rPr lang="en-US"/>
              <a:t>: www.linkedin.com/in/enricofrumento/ </a:t>
            </a:r>
            <a:endParaRPr/>
          </a:p>
          <a:p>
            <a:pPr>
              <a:defRPr/>
            </a:pPr>
            <a:r>
              <a:rPr lang="en-US"/>
              <a:t>Medium: enrico-frumento.medium.com </a:t>
            </a:r>
            <a:endParaRPr/>
          </a:p>
          <a:p>
            <a:pPr>
              <a:defRPr/>
            </a:pPr>
            <a:endParaRPr lang="en-US"/>
          </a:p>
        </p:txBody>
      </p:sp>
      <p:sp>
        <p:nvSpPr>
          <p:cNvPr id="7" name="Text Placeholder 6"/>
          <p:cNvSpPr>
            <a:spLocks noGrp="1"/>
          </p:cNvSpPr>
          <p:nvPr>
            <p:ph type="body" sz="quarter" idx="17"/>
          </p:nvPr>
        </p:nvSpPr>
        <p:spPr bwMode="auto"/>
        <p:txBody>
          <a:bodyPr vert="horz" lIns="91440" tIns="45720" rIns="91440" bIns="45720" rtlCol="0" anchor="t">
            <a:normAutofit lnSpcReduction="10000"/>
          </a:bodyPr>
          <a:lstStyle/>
          <a:p>
            <a:pPr>
              <a:defRPr/>
            </a:pPr>
            <a:r>
              <a:rPr lang="en-US">
                <a:latin typeface="Montserrat"/>
              </a:rPr>
              <a:t>CEFRIEL</a:t>
            </a:r>
            <a:endParaRPr lang="en-US"/>
          </a:p>
        </p:txBody>
      </p:sp>
      <p:pic>
        <p:nvPicPr>
          <p:cNvPr id="8" name="Picture Placeholder 7" descr="A person with glasses and a beard&#10;&#10;AI-generated content may be incorrect."/>
          <p:cNvPicPr>
            <a:picLocks noChangeAspect="1" noGrp="1"/>
          </p:cNvPicPr>
          <p:nvPr>
            <p:ph type="pic" sz="quarter" idx="14"/>
          </p:nvPr>
        </p:nvPicPr>
        <p:blipFill>
          <a:blip r:embed="rId3"/>
          <a:srcRect l="0" t="8573" r="0" b="8573"/>
          <a:stretch/>
        </p:blipFill>
        <p:spPr bwMode="auto">
          <a:prstGeom prst="round2DiagRect">
            <a:avLst>
              <a:gd name="adj1" fmla="val 16667"/>
              <a:gd name="adj2" fmla="val 0"/>
            </a:avLst>
          </a:prstGeom>
          <a:solidFill>
            <a:prstClr val="white"/>
          </a:solidFill>
          <a:ln w="127000">
            <a:noFill/>
          </a:ln>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5" name="Image 0" descr="preencoded.png"/>
          <p:cNvPicPr>
            <a:picLocks noChangeAspect="1"/>
          </p:cNvPicPr>
          <p:nvPr/>
        </p:nvPicPr>
        <p:blipFill>
          <a:blip r:embed="rId3"/>
          <a:stretch/>
        </p:blipFill>
        <p:spPr bwMode="auto">
          <a:xfrm>
            <a:off x="1103114" y="1162943"/>
            <a:ext cx="8737600" cy="4876800"/>
          </a:xfrm>
          <a:prstGeom prst="rect">
            <a:avLst/>
          </a:prstGeom>
        </p:spPr>
      </p:pic>
      <p:sp>
        <p:nvSpPr>
          <p:cNvPr id="15" name="Title 14"/>
          <p:cNvSpPr>
            <a:spLocks noGrp="1"/>
          </p:cNvSpPr>
          <p:nvPr>
            <p:ph type="title"/>
          </p:nvPr>
        </p:nvSpPr>
        <p:spPr bwMode="auto"/>
        <p:txBody>
          <a:bodyPr/>
          <a:lstStyle/>
          <a:p>
            <a:pPr>
              <a:defRPr/>
            </a:pPr>
            <a:r>
              <a:rPr lang="en-GB"/>
              <a:t>IoT Architecture Overview</a:t>
            </a:r>
            <a:endParaRPr/>
          </a:p>
        </p:txBody>
      </p:sp>
      <p:sp>
        <p:nvSpPr>
          <p:cNvPr id="21" name="Text Placeholder 20"/>
          <p:cNvSpPr>
            <a:spLocks noGrp="1"/>
          </p:cNvSpPr>
          <p:nvPr>
            <p:ph type="body" sz="quarter" idx="17"/>
          </p:nvPr>
        </p:nvSpPr>
        <p:spPr bwMode="auto"/>
        <p:txBody>
          <a:bodyPr/>
          <a:lstStyle/>
          <a:p>
            <a:pPr>
              <a:defRPr/>
            </a:pPr>
            <a:r>
              <a:rPr lang="en-US">
                <a:solidFill>
                  <a:srgbClr val="363D50"/>
                </a:solidFill>
                <a:latin typeface="Poppins"/>
                <a:ea typeface="Poppins"/>
                <a:cs typeface="Poppins"/>
              </a:rPr>
              <a:t>Each architectural layer presents unique vulnerabilities. Understanding these layers is essential for identifying attack surfaces and designing appropriate security controls across IoT deployments in sustainable systems.</a:t>
            </a:r>
            <a:endParaRPr lang="en-US"/>
          </a:p>
        </p:txBody>
      </p:sp>
      <p:sp>
        <p:nvSpPr>
          <p:cNvPr id="20" name="Online Image Placeholder 1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GB"/>
              <a:t>Firmware Vulnerabilities</a:t>
            </a:r>
            <a:endParaRPr/>
          </a:p>
        </p:txBody>
      </p:sp>
      <p:sp>
        <p:nvSpPr>
          <p:cNvPr id="3" name="Text Placeholder 2"/>
          <p:cNvSpPr>
            <a:spLocks noGrp="1"/>
          </p:cNvSpPr>
          <p:nvPr>
            <p:ph type="body" sz="quarter" idx="18"/>
          </p:nvPr>
        </p:nvSpPr>
        <p:spPr bwMode="auto">
          <a:xfrm>
            <a:off x="334963" y="2659732"/>
            <a:ext cx="5603696" cy="3139490"/>
          </a:xfrm>
        </p:spPr>
        <p:txBody>
          <a:bodyPr vert="horz" lIns="91440" tIns="45720" rIns="91440" bIns="45720" rtlCol="0" anchor="t">
            <a:normAutofit fontScale="70000" lnSpcReduction="20000"/>
          </a:bodyPr>
          <a:lstStyle/>
          <a:p>
            <a:pPr>
              <a:defRPr/>
            </a:pPr>
            <a:r>
              <a:rPr lang="en-GB" b="1"/>
              <a:t>Why Firmware Matters</a:t>
            </a:r>
            <a:endParaRPr/>
          </a:p>
          <a:p>
            <a:pPr>
              <a:defRPr/>
            </a:pPr>
            <a:r>
              <a:rPr lang="en-US"/>
              <a:t>Firmware is often overlooked in security design, yet it represents a critical entry point for attackers. Secure update mechanisms and code signing are essential mitigations.</a:t>
            </a:r>
            <a:endParaRPr lang="en-US">
              <a:cs typeface="Poppins"/>
            </a:endParaRPr>
          </a:p>
          <a:p>
            <a:pPr>
              <a:defRPr/>
            </a:pPr>
            <a:r>
              <a:rPr lang="en-GB" b="1"/>
              <a:t>Key Vulnerability Types</a:t>
            </a:r>
            <a:endParaRPr/>
          </a:p>
          <a:p>
            <a:pPr marL="342900" indent="-342900">
              <a:buChar char="•"/>
              <a:defRPr/>
            </a:pPr>
            <a:r>
              <a:rPr lang="en-GB"/>
              <a:t>Hardcoded credentials embedded in device firmware</a:t>
            </a:r>
            <a:endParaRPr lang="en-GB">
              <a:cs typeface="Poppins"/>
            </a:endParaRPr>
          </a:p>
          <a:p>
            <a:pPr marL="342900" indent="-342900">
              <a:buChar char="•"/>
              <a:defRPr/>
            </a:pPr>
            <a:r>
              <a:rPr lang="en-GB"/>
              <a:t>Lack of secure over-the-air update mechanisms</a:t>
            </a:r>
            <a:endParaRPr lang="en-GB">
              <a:cs typeface="Poppins"/>
            </a:endParaRPr>
          </a:p>
          <a:p>
            <a:pPr marL="342900" indent="-342900">
              <a:buChar char="•"/>
              <a:defRPr/>
            </a:pPr>
            <a:r>
              <a:rPr lang="en-GB"/>
              <a:t>Reverse engineering risks exposing proprietary logic</a:t>
            </a:r>
            <a:endParaRPr lang="en-GB">
              <a:cs typeface="Poppins"/>
            </a:endParaRPr>
          </a:p>
          <a:p>
            <a:pPr marL="342900" indent="-342900">
              <a:buChar char="•"/>
              <a:defRPr/>
            </a:pPr>
            <a:r>
              <a:rPr lang="en-GB"/>
              <a:t>Firmware tampering enabling persistent backdoors</a:t>
            </a:r>
            <a:endParaRPr lang="en-GB">
              <a:cs typeface="Poppins"/>
            </a:endParaRPr>
          </a:p>
        </p:txBody>
      </p:sp>
      <p:pic>
        <p:nvPicPr>
          <p:cNvPr id="7" name="Picture Placeholder 6"/>
          <p:cNvPicPr>
            <a:picLocks noChangeAspect="1" noGrp="1"/>
          </p:cNvPicPr>
          <p:nvPr>
            <p:ph type="pic" sz="quarter" idx="19"/>
          </p:nvPr>
        </p:nvPicPr>
        <p:blipFill>
          <a:blip r:embed="rId3"/>
          <a:srcRect l="0" t="7576" r="0" b="7575"/>
          <a:stretch/>
        </p:blipFill>
        <p:spPr bwMode="auto">
          <a:prstGeom prst="round2DiagRect">
            <a:avLst>
              <a:gd name="adj1" fmla="val 16667"/>
              <a:gd name="adj2" fmla="val 0"/>
            </a:avLst>
          </a:prstGeom>
        </p:spPr>
      </p:pic>
      <p:sp>
        <p:nvSpPr>
          <p:cNvPr id="5" name="Online Image Placeholder 4"/>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796257"/>
            <a:ext cx="545048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Communication Protocol Risks</a:t>
            </a:r>
            <a:endParaRPr lang="en-US" sz="3250">
              <a:solidFill>
                <a:schemeClr val="tx2"/>
              </a:solidFill>
            </a:endParaRPr>
          </a:p>
        </p:txBody>
      </p:sp>
      <p:sp>
        <p:nvSpPr>
          <p:cNvPr id="5" name="Shape 3"/>
          <p:cNvSpPr/>
          <p:nvPr/>
        </p:nvSpPr>
        <p:spPr bwMode="auto">
          <a:xfrm>
            <a:off x="661492" y="2561034"/>
            <a:ext cx="5351859" cy="1494830"/>
          </a:xfrm>
          <a:prstGeom prst="roundRect">
            <a:avLst>
              <a:gd name="adj" fmla="val 4647"/>
            </a:avLst>
          </a:prstGeom>
          <a:solidFill>
            <a:srgbClr val="CCFFE3"/>
          </a:solidFill>
          <a:ln w="7620">
            <a:solidFill>
              <a:srgbClr val="B2E5C9"/>
            </a:solidFill>
            <a:prstDash val="solid"/>
          </a:ln>
        </p:spPr>
        <p:txBody>
          <a:bodyPr/>
          <a:lstStyle/>
          <a:p>
            <a:pPr>
              <a:defRPr/>
            </a:pPr>
            <a:endParaRPr lang="en-GB" sz="1500"/>
          </a:p>
        </p:txBody>
      </p:sp>
      <p:sp>
        <p:nvSpPr>
          <p:cNvPr id="6" name="Text 4"/>
          <p:cNvSpPr/>
          <p:nvPr/>
        </p:nvSpPr>
        <p:spPr bwMode="auto">
          <a:xfrm>
            <a:off x="833140" y="273268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MQTT</a:t>
            </a:r>
            <a:endParaRPr lang="en-US" sz="1650"/>
          </a:p>
        </p:txBody>
      </p:sp>
      <p:sp>
        <p:nvSpPr>
          <p:cNvPr id="7" name="Text 5"/>
          <p:cNvSpPr/>
          <p:nvPr/>
        </p:nvSpPr>
        <p:spPr bwMode="auto">
          <a:xfrm>
            <a:off x="833140" y="3090367"/>
            <a:ext cx="5008562"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Message Queuing Telemetry Transport prioritises lightweight efficiency, often at the expense of authentication and encryption controls.</a:t>
            </a:r>
            <a:endParaRPr lang="en-US" sz="1300"/>
          </a:p>
        </p:txBody>
      </p:sp>
      <p:sp>
        <p:nvSpPr>
          <p:cNvPr id="8" name="Shape 6"/>
          <p:cNvSpPr/>
          <p:nvPr/>
        </p:nvSpPr>
        <p:spPr bwMode="auto">
          <a:xfrm>
            <a:off x="6178650" y="2561034"/>
            <a:ext cx="5351859" cy="1494830"/>
          </a:xfrm>
          <a:prstGeom prst="roundRect">
            <a:avLst>
              <a:gd name="adj" fmla="val 4647"/>
            </a:avLst>
          </a:prstGeom>
          <a:solidFill>
            <a:srgbClr val="CCFFE3"/>
          </a:solidFill>
          <a:ln w="7620">
            <a:solidFill>
              <a:srgbClr val="B2E5C9"/>
            </a:solidFill>
            <a:prstDash val="solid"/>
          </a:ln>
        </p:spPr>
        <p:txBody>
          <a:bodyPr/>
          <a:lstStyle/>
          <a:p>
            <a:pPr>
              <a:defRPr/>
            </a:pPr>
            <a:endParaRPr lang="en-GB" sz="1500"/>
          </a:p>
        </p:txBody>
      </p:sp>
      <p:sp>
        <p:nvSpPr>
          <p:cNvPr id="9" name="Text 7"/>
          <p:cNvSpPr/>
          <p:nvPr/>
        </p:nvSpPr>
        <p:spPr bwMode="auto">
          <a:xfrm>
            <a:off x="6350298" y="273268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CoAP</a:t>
            </a:r>
            <a:endParaRPr lang="en-US" sz="1650"/>
          </a:p>
        </p:txBody>
      </p:sp>
      <p:sp>
        <p:nvSpPr>
          <p:cNvPr id="10" name="Text 8"/>
          <p:cNvSpPr/>
          <p:nvPr/>
        </p:nvSpPr>
        <p:spPr bwMode="auto">
          <a:xfrm>
            <a:off x="6350298" y="3090367"/>
            <a:ext cx="5008562"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Constrained Application Protocol designed for low-power devices, vulnerable to interception without TLS implementation.</a:t>
            </a:r>
            <a:endParaRPr lang="en-US" sz="1300"/>
          </a:p>
        </p:txBody>
      </p:sp>
      <p:sp>
        <p:nvSpPr>
          <p:cNvPr id="11" name="Shape 9"/>
          <p:cNvSpPr/>
          <p:nvPr/>
        </p:nvSpPr>
        <p:spPr bwMode="auto">
          <a:xfrm>
            <a:off x="661492" y="4221163"/>
            <a:ext cx="5351859" cy="1230213"/>
          </a:xfrm>
          <a:prstGeom prst="roundRect">
            <a:avLst>
              <a:gd name="adj" fmla="val 5647"/>
            </a:avLst>
          </a:prstGeom>
          <a:solidFill>
            <a:srgbClr val="CCFFE3"/>
          </a:solidFill>
          <a:ln w="7620">
            <a:solidFill>
              <a:srgbClr val="B2E5C9"/>
            </a:solidFill>
            <a:prstDash val="solid"/>
          </a:ln>
        </p:spPr>
        <p:txBody>
          <a:bodyPr/>
          <a:lstStyle/>
          <a:p>
            <a:pPr>
              <a:defRPr/>
            </a:pPr>
            <a:endParaRPr lang="en-GB" sz="1500"/>
          </a:p>
        </p:txBody>
      </p:sp>
      <p:sp>
        <p:nvSpPr>
          <p:cNvPr id="12" name="Text 10"/>
          <p:cNvSpPr/>
          <p:nvPr/>
        </p:nvSpPr>
        <p:spPr bwMode="auto">
          <a:xfrm>
            <a:off x="833140" y="439281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Encryption Gaps</a:t>
            </a:r>
            <a:endParaRPr lang="en-US" sz="1650"/>
          </a:p>
        </p:txBody>
      </p:sp>
      <p:sp>
        <p:nvSpPr>
          <p:cNvPr id="13" name="Text 11"/>
          <p:cNvSpPr/>
          <p:nvPr/>
        </p:nvSpPr>
        <p:spPr bwMode="auto">
          <a:xfrm>
            <a:off x="833140" y="4750494"/>
            <a:ext cx="5008562"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Many deployments omit encryption to preserve performance, leaving data exposed to interception in transit.</a:t>
            </a:r>
            <a:endParaRPr lang="en-US" sz="1300"/>
          </a:p>
        </p:txBody>
      </p:sp>
      <p:sp>
        <p:nvSpPr>
          <p:cNvPr id="14" name="Shape 12"/>
          <p:cNvSpPr/>
          <p:nvPr/>
        </p:nvSpPr>
        <p:spPr bwMode="auto">
          <a:xfrm>
            <a:off x="6178650" y="4221163"/>
            <a:ext cx="5351859" cy="1230213"/>
          </a:xfrm>
          <a:prstGeom prst="roundRect">
            <a:avLst>
              <a:gd name="adj" fmla="val 5647"/>
            </a:avLst>
          </a:prstGeom>
          <a:solidFill>
            <a:srgbClr val="CCFFE3"/>
          </a:solidFill>
          <a:ln w="7620">
            <a:solidFill>
              <a:srgbClr val="B2E5C9"/>
            </a:solidFill>
            <a:prstDash val="solid"/>
          </a:ln>
        </p:spPr>
        <p:txBody>
          <a:bodyPr/>
          <a:lstStyle/>
          <a:p>
            <a:pPr>
              <a:defRPr/>
            </a:pPr>
            <a:endParaRPr lang="en-GB" sz="1500"/>
          </a:p>
        </p:txBody>
      </p:sp>
      <p:sp>
        <p:nvSpPr>
          <p:cNvPr id="15" name="Text 13"/>
          <p:cNvSpPr/>
          <p:nvPr/>
        </p:nvSpPr>
        <p:spPr bwMode="auto">
          <a:xfrm>
            <a:off x="6350298" y="439281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Man-in-the-Middle</a:t>
            </a:r>
            <a:endParaRPr lang="en-US" sz="1650"/>
          </a:p>
        </p:txBody>
      </p:sp>
      <p:sp>
        <p:nvSpPr>
          <p:cNvPr id="16" name="Text 14"/>
          <p:cNvSpPr/>
          <p:nvPr/>
        </p:nvSpPr>
        <p:spPr bwMode="auto">
          <a:xfrm>
            <a:off x="6350298" y="4750494"/>
            <a:ext cx="5008562"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Unencrypted protocols enable adversaries to intercept, modify, or replay communications between devices.</a:t>
            </a:r>
            <a:endParaRPr lang="en-US" sz="1300"/>
          </a:p>
        </p:txBody>
      </p:sp>
      <p:sp>
        <p:nvSpPr>
          <p:cNvPr id="17" name="Online Image Placeholder 16"/>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0" y="0"/>
            <a:ext cx="4572000" cy="6858000"/>
          </a:xfrm>
          <a:prstGeom prst="rect">
            <a:avLst/>
          </a:prstGeom>
        </p:spPr>
      </p:pic>
      <p:sp>
        <p:nvSpPr>
          <p:cNvPr id="5" name="Text 2"/>
          <p:cNvSpPr/>
          <p:nvPr/>
        </p:nvSpPr>
        <p:spPr bwMode="auto">
          <a:xfrm>
            <a:off x="5233492" y="1090414"/>
            <a:ext cx="4357787"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Sensor Spoofing Attacks</a:t>
            </a:r>
            <a:endParaRPr lang="en-US" sz="3250">
              <a:solidFill>
                <a:schemeClr val="tx2"/>
              </a:solidFill>
            </a:endParaRPr>
          </a:p>
        </p:txBody>
      </p:sp>
      <p:sp>
        <p:nvSpPr>
          <p:cNvPr id="6" name="Text 3"/>
          <p:cNvSpPr/>
          <p:nvPr/>
        </p:nvSpPr>
        <p:spPr bwMode="auto">
          <a:xfrm>
            <a:off x="5233492" y="1855193"/>
            <a:ext cx="6297018"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Spoofed sensor data can lead to incorrect operational decisions, fundamentally undermining system integrity and safety. Key attack types include:</a:t>
            </a:r>
            <a:endParaRPr lang="en-US" sz="1300"/>
          </a:p>
        </p:txBody>
      </p:sp>
      <p:pic>
        <p:nvPicPr>
          <p:cNvPr id="7" name="Image 1" descr="preencoded.png"/>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5295503" y="2840137"/>
            <a:ext cx="248047" cy="248047"/>
          </a:xfrm>
          <a:prstGeom prst="rect">
            <a:avLst/>
          </a:prstGeom>
        </p:spPr>
      </p:pic>
      <p:sp>
        <p:nvSpPr>
          <p:cNvPr id="8" name="Text 4"/>
          <p:cNvSpPr/>
          <p:nvPr/>
        </p:nvSpPr>
        <p:spPr bwMode="auto">
          <a:xfrm>
            <a:off x="5770860" y="2835077"/>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False Data Injection</a:t>
            </a:r>
            <a:endParaRPr lang="en-US" sz="1650">
              <a:solidFill>
                <a:schemeClr val="tx2"/>
              </a:solidFill>
            </a:endParaRPr>
          </a:p>
        </p:txBody>
      </p:sp>
      <p:sp>
        <p:nvSpPr>
          <p:cNvPr id="9" name="Text 5"/>
          <p:cNvSpPr/>
          <p:nvPr/>
        </p:nvSpPr>
        <p:spPr bwMode="auto">
          <a:xfrm>
            <a:off x="5770860" y="3192760"/>
            <a:ext cx="575964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Adversaries inject fabricated readings into data streams to manipulate automated responses.</a:t>
            </a:r>
            <a:endParaRPr lang="en-US" sz="1300"/>
          </a:p>
        </p:txBody>
      </p:sp>
      <p:pic>
        <p:nvPicPr>
          <p:cNvPr id="10" name="Image 2" descr="preencoded.png"/>
          <p:cNvPicPr>
            <a:picLocks noChangeAspect="1"/>
          </p:cNvPicPr>
          <p:nvPr/>
        </p:nvPicPr>
        <p:blipFill>
          <a:blip r:embed="rId4"/>
          <a:stretch/>
        </p:blipFill>
        <p:spPr bwMode="auto">
          <a:xfrm>
            <a:off x="5295503" y="4057749"/>
            <a:ext cx="248047" cy="248047"/>
          </a:xfrm>
          <a:prstGeom prst="rect">
            <a:avLst/>
          </a:prstGeom>
        </p:spPr>
      </p:pic>
      <p:sp>
        <p:nvSpPr>
          <p:cNvPr id="11" name="Text 6"/>
          <p:cNvSpPr/>
          <p:nvPr/>
        </p:nvSpPr>
        <p:spPr bwMode="auto">
          <a:xfrm>
            <a:off x="5770860" y="4052689"/>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GPS Spoofing</a:t>
            </a:r>
            <a:endParaRPr lang="en-US" sz="1650">
              <a:solidFill>
                <a:schemeClr val="tx2"/>
              </a:solidFill>
            </a:endParaRPr>
          </a:p>
        </p:txBody>
      </p:sp>
      <p:sp>
        <p:nvSpPr>
          <p:cNvPr id="12" name="Text 7"/>
          <p:cNvSpPr/>
          <p:nvPr/>
        </p:nvSpPr>
        <p:spPr bwMode="auto">
          <a:xfrm>
            <a:off x="5770860" y="4410373"/>
            <a:ext cx="575964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Location data manipulation affects timing and synchronisation in distributed systems.</a:t>
            </a:r>
            <a:endParaRPr lang="en-US" sz="1300"/>
          </a:p>
        </p:txBody>
      </p:sp>
      <p:pic>
        <p:nvPicPr>
          <p:cNvPr id="13" name="Image 3" descr="preencoded.png"/>
          <p:cNvPicPr>
            <a:picLocks noChangeAspect="1"/>
          </p:cNvPicPr>
          <p:nvPr/>
        </p:nvPicPr>
        <p:blipFill>
          <a:blip r:embed="rId4"/>
          <a:stretch/>
        </p:blipFill>
        <p:spPr bwMode="auto">
          <a:xfrm>
            <a:off x="5295503" y="5275362"/>
            <a:ext cx="248047" cy="248047"/>
          </a:xfrm>
          <a:prstGeom prst="rect">
            <a:avLst/>
          </a:prstGeom>
        </p:spPr>
      </p:pic>
      <p:sp>
        <p:nvSpPr>
          <p:cNvPr id="14" name="Text 8"/>
          <p:cNvSpPr/>
          <p:nvPr/>
        </p:nvSpPr>
        <p:spPr bwMode="auto">
          <a:xfrm>
            <a:off x="5770860" y="5270302"/>
            <a:ext cx="3213993"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Environmental Sensor Manipulation</a:t>
            </a:r>
            <a:endParaRPr lang="en-US" sz="1650">
              <a:solidFill>
                <a:schemeClr val="tx2"/>
              </a:solidFill>
            </a:endParaRPr>
          </a:p>
        </p:txBody>
      </p:sp>
      <p:sp>
        <p:nvSpPr>
          <p:cNvPr id="15" name="Text 9"/>
          <p:cNvSpPr/>
          <p:nvPr/>
        </p:nvSpPr>
        <p:spPr bwMode="auto">
          <a:xfrm>
            <a:off x="5770860" y="5627985"/>
            <a:ext cx="575964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Falsified environmental readings compromise ESG reporting accuracy and operational safety.</a:t>
            </a:r>
            <a:endParaRPr lang="en-US" sz="1300"/>
          </a:p>
        </p:txBody>
      </p:sp>
      <p:sp>
        <p:nvSpPr>
          <p:cNvPr id="16" name="Online Image Placeholder 15"/>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301974"/>
            <a:ext cx="413484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Data Integrity Threats</a:t>
            </a:r>
            <a:endParaRPr lang="en-US" sz="3250">
              <a:solidFill>
                <a:schemeClr val="tx2"/>
              </a:solidFill>
            </a:endParaRPr>
          </a:p>
        </p:txBody>
      </p:sp>
      <p:sp>
        <p:nvSpPr>
          <p:cNvPr id="5" name="Text 3"/>
          <p:cNvSpPr/>
          <p:nvPr/>
        </p:nvSpPr>
        <p:spPr bwMode="auto">
          <a:xfrm>
            <a:off x="661492" y="3232051"/>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Threat Vectors</a:t>
            </a:r>
            <a:endParaRPr lang="en-US" sz="1650">
              <a:solidFill>
                <a:schemeClr val="tx2"/>
              </a:solidFill>
            </a:endParaRPr>
          </a:p>
        </p:txBody>
      </p:sp>
      <p:sp>
        <p:nvSpPr>
          <p:cNvPr id="6" name="Text 4"/>
          <p:cNvSpPr/>
          <p:nvPr/>
        </p:nvSpPr>
        <p:spPr bwMode="auto">
          <a:xfrm>
            <a:off x="661492" y="3655815"/>
            <a:ext cx="5232797" cy="1231999"/>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Data tampering during transit between devices and cloud</a:t>
            </a:r>
            <a:endParaRPr lang="en-US" sz="1300"/>
          </a:p>
          <a:p>
            <a:pPr marL="285739" indent="-285739">
              <a:lnSpc>
                <a:spcPts val="2083"/>
              </a:lnSpc>
              <a:buSzPct val="100000"/>
              <a:buChar char="•"/>
              <a:defRPr/>
            </a:pPr>
            <a:r>
              <a:rPr lang="en-US" sz="1300">
                <a:solidFill>
                  <a:srgbClr val="363D50"/>
                </a:solidFill>
                <a:latin typeface="Poppins"/>
                <a:ea typeface="Poppins"/>
                <a:cs typeface="Poppins"/>
              </a:rPr>
              <a:t>Storage manipulation altering historical records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Replay attacks resubmitting captured data packets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Integrity verification challenges at scale</a:t>
            </a:r>
            <a:endParaRPr lang="en-US" sz="1300"/>
          </a:p>
        </p:txBody>
      </p:sp>
      <p:sp>
        <p:nvSpPr>
          <p:cNvPr id="8" name="Text 6"/>
          <p:cNvSpPr/>
          <p:nvPr/>
        </p:nvSpPr>
        <p:spPr bwMode="auto">
          <a:xfrm>
            <a:off x="6350298" y="3232051"/>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Why It Matters</a:t>
            </a:r>
            <a:endParaRPr lang="en-US" sz="1650">
              <a:solidFill>
                <a:schemeClr val="tx2"/>
              </a:solidFill>
            </a:endParaRPr>
          </a:p>
        </p:txBody>
      </p:sp>
      <p:sp>
        <p:nvSpPr>
          <p:cNvPr id="9" name="Text 7"/>
          <p:cNvSpPr/>
          <p:nvPr/>
        </p:nvSpPr>
        <p:spPr bwMode="auto">
          <a:xfrm>
            <a:off x="6350298" y="3655815"/>
            <a:ext cx="5140325" cy="1058466"/>
          </a:xfrm>
          <a:prstGeom prst="rect">
            <a:avLst/>
          </a:prstGeom>
          <a:noFill/>
          <a:ln/>
        </p:spPr>
        <p:txBody>
          <a:bodyPr wrap="square" lIns="0" tIns="0" rIns="0" bIns="0" rtlCol="0" anchor="t"/>
          <a:lstStyle/>
          <a:p>
            <a:pPr>
              <a:lnSpc>
                <a:spcPts val="2083"/>
              </a:lnSpc>
              <a:defRPr/>
            </a:pPr>
            <a:r>
              <a:rPr lang="en-US" sz="1300">
                <a:latin typeface="Poppins"/>
                <a:ea typeface="Poppins"/>
                <a:cs typeface="Poppins"/>
              </a:rPr>
              <a:t>Ensuring data integrity is critical for ESG reporting accuracy and operational reliability. Cryptographic controls — including hashing, digital signatures, and TLS — are the key mitigation strategies.</a:t>
            </a:r>
            <a:endParaRPr lang="en-US" sz="1300"/>
          </a:p>
        </p:txBody>
      </p:sp>
      <p:sp>
        <p:nvSpPr>
          <p:cNvPr id="10" name="Online Image Placeholder 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778992"/>
            <a:ext cx="5531942"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Constrained Device Limitations</a:t>
            </a:r>
            <a:endParaRPr lang="en-US" sz="3250">
              <a:solidFill>
                <a:schemeClr val="tx2"/>
              </a:solidFill>
            </a:endParaRPr>
          </a:p>
        </p:txBody>
      </p:sp>
      <p:pic>
        <p:nvPicPr>
          <p:cNvPr id="5" name="Image 0" descr="preencoded.p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61492" y="2543771"/>
            <a:ext cx="413444" cy="413444"/>
          </a:xfrm>
          <a:prstGeom prst="rect">
            <a:avLst/>
          </a:prstGeom>
        </p:spPr>
      </p:pic>
      <p:sp>
        <p:nvSpPr>
          <p:cNvPr id="6" name="Text 3"/>
          <p:cNvSpPr/>
          <p:nvPr/>
        </p:nvSpPr>
        <p:spPr bwMode="auto">
          <a:xfrm>
            <a:off x="661492" y="3163888"/>
            <a:ext cx="2314575"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Limited Processing Power</a:t>
            </a:r>
            <a:endParaRPr lang="en-US" sz="1650"/>
          </a:p>
        </p:txBody>
      </p:sp>
      <p:sp>
        <p:nvSpPr>
          <p:cNvPr id="7" name="Text 4"/>
          <p:cNvSpPr/>
          <p:nvPr/>
        </p:nvSpPr>
        <p:spPr bwMode="auto">
          <a:xfrm>
            <a:off x="661492" y="3521571"/>
            <a:ext cx="3485158"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Insufficient CPU resources prevent implementation of computationally intensive cryptographic algorithms.</a:t>
            </a:r>
            <a:endParaRPr lang="en-US" sz="1300"/>
          </a:p>
        </p:txBody>
      </p:sp>
      <p:pic>
        <p:nvPicPr>
          <p:cNvPr id="8" name="Image 1" descr="preencoded.png"/>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4353322" y="2543771"/>
            <a:ext cx="413444" cy="413444"/>
          </a:xfrm>
          <a:prstGeom prst="rect">
            <a:avLst/>
          </a:prstGeom>
        </p:spPr>
      </p:pic>
      <p:sp>
        <p:nvSpPr>
          <p:cNvPr id="9" name="Text 5"/>
          <p:cNvSpPr/>
          <p:nvPr/>
        </p:nvSpPr>
        <p:spPr bwMode="auto">
          <a:xfrm>
            <a:off x="4353322" y="316388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Energy Constraints</a:t>
            </a:r>
            <a:endParaRPr lang="en-US" sz="1650"/>
          </a:p>
        </p:txBody>
      </p:sp>
      <p:sp>
        <p:nvSpPr>
          <p:cNvPr id="10" name="Text 6"/>
          <p:cNvSpPr/>
          <p:nvPr/>
        </p:nvSpPr>
        <p:spPr bwMode="auto">
          <a:xfrm>
            <a:off x="4353322" y="3521571"/>
            <a:ext cx="3485257"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Power budgets restrict the use of security protocols that increase transmission or processing overhead.</a:t>
            </a:r>
            <a:endParaRPr lang="en-US" sz="1300"/>
          </a:p>
        </p:txBody>
      </p:sp>
      <p:pic>
        <p:nvPicPr>
          <p:cNvPr id="11" name="Image 2" descr="preencoded.png"/>
          <p:cNvPicPr>
            <a:picLocks noChangeAspect="1"/>
          </p:cNvPicPr>
          <p:nvPr/>
        </p:nvPicPr>
        <p:blipFill>
          <a:blip r:embed="rId7">
            <a:extLst>
              <a:ext uri="{96DAC541-7B7A-43D3-8B79-37D633B846F1}">
                <asvg:svgBlip xmlns:asvg="http://schemas.microsoft.com/office/drawing/2016/SVG/main" r:embed="rId8"/>
              </a:ext>
            </a:extLst>
          </a:blip>
          <a:stretch/>
        </p:blipFill>
        <p:spPr bwMode="auto">
          <a:xfrm>
            <a:off x="8045252" y="2543771"/>
            <a:ext cx="413444" cy="413444"/>
          </a:xfrm>
          <a:prstGeom prst="rect">
            <a:avLst/>
          </a:prstGeom>
        </p:spPr>
      </p:pic>
      <p:sp>
        <p:nvSpPr>
          <p:cNvPr id="12" name="Text 7"/>
          <p:cNvSpPr/>
          <p:nvPr/>
        </p:nvSpPr>
        <p:spPr bwMode="auto">
          <a:xfrm>
            <a:off x="8045252" y="3163888"/>
            <a:ext cx="2343745"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Minimal Security Features</a:t>
            </a:r>
            <a:endParaRPr lang="en-US" sz="1650"/>
          </a:p>
        </p:txBody>
      </p:sp>
      <p:sp>
        <p:nvSpPr>
          <p:cNvPr id="13" name="Text 8"/>
          <p:cNvSpPr/>
          <p:nvPr/>
        </p:nvSpPr>
        <p:spPr bwMode="auto">
          <a:xfrm>
            <a:off x="8045252" y="3521571"/>
            <a:ext cx="3485257"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Many devices ship with no built-in security capabilities, requiring external compensating controls.</a:t>
            </a:r>
            <a:endParaRPr lang="en-US" sz="1300"/>
          </a:p>
        </p:txBody>
      </p:sp>
      <p:sp>
        <p:nvSpPr>
          <p:cNvPr id="14" name="Shape 9"/>
          <p:cNvSpPr/>
          <p:nvPr/>
        </p:nvSpPr>
        <p:spPr bwMode="auto">
          <a:xfrm>
            <a:off x="661492" y="4501456"/>
            <a:ext cx="10869018" cy="967283"/>
          </a:xfrm>
          <a:prstGeom prst="roundRect">
            <a:avLst>
              <a:gd name="adj" fmla="val 7182"/>
            </a:avLst>
          </a:prstGeom>
          <a:solidFill>
            <a:srgbClr val="B3FFD5"/>
          </a:solidFill>
          <a:ln/>
        </p:spPr>
        <p:txBody>
          <a:bodyPr/>
          <a:lstStyle/>
          <a:p>
            <a:pPr>
              <a:defRPr/>
            </a:pPr>
            <a:endParaRPr lang="en-GB" sz="1500"/>
          </a:p>
        </p:txBody>
      </p:sp>
      <p:pic>
        <p:nvPicPr>
          <p:cNvPr id="15" name="Image 3" descr="preencoded.png"/>
          <p:cNvPicPr>
            <a:picLocks noChangeAspect="1"/>
          </p:cNvPicPr>
          <p:nvPr/>
        </p:nvPicPr>
        <p:blipFill>
          <a:blip r:embed="rId9"/>
          <a:stretch/>
        </p:blipFill>
        <p:spPr bwMode="auto">
          <a:xfrm>
            <a:off x="826790" y="4747519"/>
            <a:ext cx="206672" cy="165298"/>
          </a:xfrm>
          <a:prstGeom prst="rect">
            <a:avLst/>
          </a:prstGeom>
        </p:spPr>
      </p:pic>
      <p:sp>
        <p:nvSpPr>
          <p:cNvPr id="16" name="Text 10"/>
          <p:cNvSpPr/>
          <p:nvPr/>
        </p:nvSpPr>
        <p:spPr bwMode="auto">
          <a:xfrm>
            <a:off x="1198760" y="4708029"/>
            <a:ext cx="10166449" cy="529233"/>
          </a:xfrm>
          <a:prstGeom prst="rect">
            <a:avLst/>
          </a:prstGeom>
          <a:noFill/>
          <a:ln/>
        </p:spPr>
        <p:txBody>
          <a:bodyPr wrap="square" lIns="0" tIns="0" rIns="0" bIns="0" rtlCol="0" anchor="t"/>
          <a:lstStyle/>
          <a:p>
            <a:pPr>
              <a:lnSpc>
                <a:spcPts val="2083"/>
              </a:lnSpc>
              <a:defRPr/>
            </a:pPr>
            <a:r>
              <a:rPr lang="en-US" sz="1300">
                <a:solidFill>
                  <a:srgbClr val="000000"/>
                </a:solidFill>
                <a:latin typeface="Poppins"/>
                <a:ea typeface="Poppins"/>
                <a:cs typeface="Poppins"/>
              </a:rPr>
              <a:t>IoT devices often lack the resources needed for robust security, requiring tailored, lightweight approaches to protection that balance security with efficiency.</a:t>
            </a:r>
            <a:endParaRPr lang="en-US" sz="1300"/>
          </a:p>
        </p:txBody>
      </p:sp>
      <p:sp>
        <p:nvSpPr>
          <p:cNvPr id="17" name="Online Image Placeholder 16"/>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0" y="0"/>
            <a:ext cx="4572000" cy="6857999"/>
          </a:xfrm>
          <a:prstGeom prst="rect">
            <a:avLst/>
          </a:prstGeom>
        </p:spPr>
      </p:pic>
      <p:sp>
        <p:nvSpPr>
          <p:cNvPr id="5" name="Text 2"/>
          <p:cNvSpPr/>
          <p:nvPr/>
        </p:nvSpPr>
        <p:spPr bwMode="auto">
          <a:xfrm>
            <a:off x="5181799" y="779760"/>
            <a:ext cx="3811786" cy="476448"/>
          </a:xfrm>
          <a:prstGeom prst="rect">
            <a:avLst/>
          </a:prstGeom>
          <a:noFill/>
          <a:ln/>
        </p:spPr>
        <p:txBody>
          <a:bodyPr wrap="none" lIns="0" tIns="0" rIns="0" bIns="0" rtlCol="0" anchor="t"/>
          <a:lstStyle/>
          <a:p>
            <a:pPr>
              <a:lnSpc>
                <a:spcPts val="3750"/>
              </a:lnSpc>
              <a:defRPr/>
            </a:pPr>
            <a:r>
              <a:rPr lang="en-US" sz="3000" b="1">
                <a:solidFill>
                  <a:schemeClr val="tx2"/>
                </a:solidFill>
                <a:latin typeface="Titillium Web Bold"/>
                <a:ea typeface="Titillium Web Bold"/>
                <a:cs typeface="Titillium Web Bold"/>
              </a:rPr>
              <a:t>IoT Supply Chain Risks</a:t>
            </a:r>
            <a:endParaRPr lang="en-US" sz="3000">
              <a:solidFill>
                <a:schemeClr val="tx2"/>
              </a:solidFill>
            </a:endParaRPr>
          </a:p>
        </p:txBody>
      </p:sp>
      <p:sp>
        <p:nvSpPr>
          <p:cNvPr id="6" name="Shape 3"/>
          <p:cNvSpPr/>
          <p:nvPr/>
        </p:nvSpPr>
        <p:spPr bwMode="auto">
          <a:xfrm>
            <a:off x="5181799" y="1467049"/>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8" name="Text 5"/>
          <p:cNvSpPr/>
          <p:nvPr/>
        </p:nvSpPr>
        <p:spPr bwMode="auto">
          <a:xfrm>
            <a:off x="5410399" y="1638499"/>
            <a:ext cx="2191941"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Third-Party Vulnerabilities</a:t>
            </a:r>
            <a:endParaRPr lang="en-US" sz="1500"/>
          </a:p>
        </p:txBody>
      </p:sp>
      <p:sp>
        <p:nvSpPr>
          <p:cNvPr id="9" name="Text 6"/>
          <p:cNvSpPr/>
          <p:nvPr/>
        </p:nvSpPr>
        <p:spPr bwMode="auto">
          <a:xfrm>
            <a:off x="5410399" y="1961059"/>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Components sourced from multiple vendors introduce risks that are difficult to audit comprehensively.</a:t>
            </a:r>
            <a:endParaRPr lang="en-US" sz="1150"/>
          </a:p>
        </p:txBody>
      </p:sp>
      <p:sp>
        <p:nvSpPr>
          <p:cNvPr id="10" name="Shape 7"/>
          <p:cNvSpPr/>
          <p:nvPr/>
        </p:nvSpPr>
        <p:spPr bwMode="auto">
          <a:xfrm>
            <a:off x="5181799" y="2741910"/>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2" name="Text 9"/>
          <p:cNvSpPr/>
          <p:nvPr/>
        </p:nvSpPr>
        <p:spPr bwMode="auto">
          <a:xfrm>
            <a:off x="5410399" y="2913361"/>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Lack of Transparency</a:t>
            </a:r>
            <a:endParaRPr lang="en-US" sz="1500"/>
          </a:p>
        </p:txBody>
      </p:sp>
      <p:sp>
        <p:nvSpPr>
          <p:cNvPr id="13" name="Text 10"/>
          <p:cNvSpPr/>
          <p:nvPr/>
        </p:nvSpPr>
        <p:spPr bwMode="auto">
          <a:xfrm>
            <a:off x="5410399" y="3235920"/>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Opaque supply chains make it challenging to verify the integrity of hardware and software components.</a:t>
            </a:r>
            <a:endParaRPr lang="en-US" sz="1150"/>
          </a:p>
        </p:txBody>
      </p:sp>
      <p:sp>
        <p:nvSpPr>
          <p:cNvPr id="14" name="Shape 11"/>
          <p:cNvSpPr/>
          <p:nvPr/>
        </p:nvSpPr>
        <p:spPr bwMode="auto">
          <a:xfrm>
            <a:off x="5181799" y="4016772"/>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6" name="Text 13"/>
          <p:cNvSpPr/>
          <p:nvPr/>
        </p:nvSpPr>
        <p:spPr bwMode="auto">
          <a:xfrm>
            <a:off x="5410399" y="4188222"/>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Firmware Provenance</a:t>
            </a:r>
            <a:endParaRPr lang="en-US" sz="1500"/>
          </a:p>
        </p:txBody>
      </p:sp>
      <p:sp>
        <p:nvSpPr>
          <p:cNvPr id="17" name="Text 14"/>
          <p:cNvSpPr/>
          <p:nvPr/>
        </p:nvSpPr>
        <p:spPr bwMode="auto">
          <a:xfrm>
            <a:off x="5410399" y="4510782"/>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Unverified firmware origins create risks of pre-installed malware or backdoors at deployment.</a:t>
            </a:r>
            <a:endParaRPr lang="en-US" sz="1150"/>
          </a:p>
        </p:txBody>
      </p:sp>
      <p:sp>
        <p:nvSpPr>
          <p:cNvPr id="18" name="Shape 15"/>
          <p:cNvSpPr/>
          <p:nvPr/>
        </p:nvSpPr>
        <p:spPr bwMode="auto">
          <a:xfrm>
            <a:off x="5181799" y="5291634"/>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20" name="Text 17"/>
          <p:cNvSpPr/>
          <p:nvPr/>
        </p:nvSpPr>
        <p:spPr bwMode="auto">
          <a:xfrm>
            <a:off x="5410399" y="5463084"/>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Dependency Risks</a:t>
            </a:r>
            <a:endParaRPr lang="en-US" sz="1500"/>
          </a:p>
        </p:txBody>
      </p:sp>
      <p:sp>
        <p:nvSpPr>
          <p:cNvPr id="21" name="Text 18"/>
          <p:cNvSpPr/>
          <p:nvPr/>
        </p:nvSpPr>
        <p:spPr bwMode="auto">
          <a:xfrm>
            <a:off x="5410399" y="5785644"/>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Reliance on third-party libraries and components creates cascading vulnerability exposure.</a:t>
            </a:r>
            <a:endParaRPr lang="en-US" sz="1150"/>
          </a:p>
        </p:txBody>
      </p:sp>
      <p:sp>
        <p:nvSpPr>
          <p:cNvPr id="22" name="Online Image Placeholder 21"/>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en-US" i="1"/>
              <a:t>Smart Grid Threat Landscape</a:t>
            </a:r>
            <a:endParaRPr lang="en-US"/>
          </a:p>
        </p:txBody>
      </p:sp>
      <p:sp>
        <p:nvSpPr>
          <p:cNvPr id="3" name="Subtitle 2"/>
          <p:cNvSpPr>
            <a:spLocks noGrp="1"/>
          </p:cNvSpPr>
          <p:nvPr>
            <p:ph type="subTitle" idx="1"/>
          </p:nvPr>
        </p:nvSpPr>
        <p:spPr bwMode="auto"/>
        <p:txBody>
          <a:bodyPr/>
          <a:lstStyle/>
          <a:p>
            <a:pPr>
              <a:defRPr/>
            </a:pPr>
            <a:r>
              <a:rPr lang="en-US"/>
              <a:t>Smart grids combine physical infrastructure with digital control systems, increasing operational efficiency but also introducing significant cyber-physical vulnerabilities. Their evolution from traditional grids represents a fundamental shift in both capability and risk exposure.</a:t>
            </a:r>
            <a:endParaRPr/>
          </a:p>
          <a:p>
            <a:pPr>
              <a:defRPr/>
            </a:pPr>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5" name="Image 0" descr="preencoded.png"/>
          <p:cNvPicPr>
            <a:picLocks noChangeAspect="1"/>
          </p:cNvPicPr>
          <p:nvPr/>
        </p:nvPicPr>
        <p:blipFill>
          <a:blip r:embed="rId3"/>
          <a:stretch/>
        </p:blipFill>
        <p:spPr bwMode="auto">
          <a:xfrm>
            <a:off x="2092002" y="957460"/>
            <a:ext cx="8339477" cy="4658474"/>
          </a:xfrm>
          <a:prstGeom prst="rect">
            <a:avLst/>
          </a:prstGeom>
        </p:spPr>
      </p:pic>
      <p:sp>
        <p:nvSpPr>
          <p:cNvPr id="7" name="Text 3"/>
          <p:cNvSpPr/>
          <p:nvPr/>
        </p:nvSpPr>
        <p:spPr bwMode="auto">
          <a:xfrm>
            <a:off x="1002997" y="5615548"/>
            <a:ext cx="9985673" cy="357584"/>
          </a:xfrm>
          <a:prstGeom prst="rect">
            <a:avLst/>
          </a:prstGeom>
          <a:noFill/>
          <a:ln/>
        </p:spPr>
        <p:txBody>
          <a:bodyPr wrap="square" lIns="0" tIns="0" rIns="0" bIns="0" rtlCol="0" anchor="t"/>
          <a:lstStyle/>
          <a:p>
            <a:pPr>
              <a:lnSpc>
                <a:spcPts val="1375"/>
              </a:lnSpc>
              <a:defRPr/>
            </a:pPr>
            <a:r>
              <a:rPr lang="en-US" sz="950">
                <a:solidFill>
                  <a:srgbClr val="363D50"/>
                </a:solidFill>
                <a:latin typeface="Poppins"/>
                <a:ea typeface="Poppins"/>
                <a:cs typeface="Poppins"/>
              </a:rPr>
              <a:t>The distributed architecture of smart grids introduces multiple entry points for cyber threats, spanning generation, transmission, distribution, and consumer-facing interfaces — each requiring distinct security controls.</a:t>
            </a:r>
            <a:endParaRPr lang="en-US" sz="950"/>
          </a:p>
        </p:txBody>
      </p:sp>
      <p:sp>
        <p:nvSpPr>
          <p:cNvPr id="13" name="Title 12"/>
          <p:cNvSpPr>
            <a:spLocks noGrp="1"/>
          </p:cNvSpPr>
          <p:nvPr>
            <p:ph type="title"/>
          </p:nvPr>
        </p:nvSpPr>
        <p:spPr bwMode="auto"/>
        <p:txBody>
          <a:bodyPr/>
          <a:lstStyle/>
          <a:p>
            <a:pPr>
              <a:defRPr/>
            </a:pPr>
            <a:r>
              <a:rPr lang="en-GB"/>
              <a:t>Smart Grid Architecture</a:t>
            </a:r>
            <a:endParaRPr/>
          </a:p>
        </p:txBody>
      </p:sp>
      <p:sp>
        <p:nvSpPr>
          <p:cNvPr id="14" name="Online Image Placeholder 13"/>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301974"/>
            <a:ext cx="5253236"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Cyber-Physical Dependencies</a:t>
            </a:r>
            <a:endParaRPr lang="en-US" sz="3250">
              <a:solidFill>
                <a:schemeClr val="tx2"/>
              </a:solidFill>
            </a:endParaRPr>
          </a:p>
        </p:txBody>
      </p:sp>
      <p:sp>
        <p:nvSpPr>
          <p:cNvPr id="6" name="Text 4"/>
          <p:cNvSpPr/>
          <p:nvPr/>
        </p:nvSpPr>
        <p:spPr bwMode="auto">
          <a:xfrm>
            <a:off x="707728" y="3232051"/>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The Core Challenge</a:t>
            </a:r>
            <a:endParaRPr lang="en-US" sz="1650"/>
          </a:p>
        </p:txBody>
      </p:sp>
      <p:sp>
        <p:nvSpPr>
          <p:cNvPr id="7" name="Text 5"/>
          <p:cNvSpPr/>
          <p:nvPr/>
        </p:nvSpPr>
        <p:spPr bwMode="auto">
          <a:xfrm>
            <a:off x="707728" y="3655815"/>
            <a:ext cx="5140325" cy="793849"/>
          </a:xfrm>
          <a:prstGeom prst="rect">
            <a:avLst/>
          </a:prstGeom>
          <a:noFill/>
          <a:ln/>
        </p:spPr>
        <p:txBody>
          <a:bodyPr wrap="square" lIns="0" tIns="0" rIns="0" bIns="0" rtlCol="0" anchor="t"/>
          <a:lstStyle/>
          <a:p>
            <a:pPr>
              <a:lnSpc>
                <a:spcPts val="2083"/>
              </a:lnSpc>
              <a:defRPr/>
            </a:pPr>
            <a:r>
              <a:rPr lang="en-US" sz="1300">
                <a:solidFill>
                  <a:srgbClr val="000000"/>
                </a:solidFill>
                <a:latin typeface="Poppins"/>
                <a:ea typeface="Poppins"/>
                <a:cs typeface="Poppins"/>
              </a:rPr>
              <a:t>In smart grids, cyber incidents can directly trigger physical disruptions. This interdependence makes resilience a critical design requirement, not an optional enhancement.</a:t>
            </a:r>
            <a:endParaRPr lang="en-US" sz="1300"/>
          </a:p>
        </p:txBody>
      </p:sp>
      <p:sp>
        <p:nvSpPr>
          <p:cNvPr id="8" name="Text 6"/>
          <p:cNvSpPr/>
          <p:nvPr/>
        </p:nvSpPr>
        <p:spPr bwMode="auto">
          <a:xfrm>
            <a:off x="6304062" y="3232051"/>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Key Dependency Risks</a:t>
            </a:r>
            <a:endParaRPr lang="en-US" sz="1650"/>
          </a:p>
        </p:txBody>
      </p:sp>
      <p:sp>
        <p:nvSpPr>
          <p:cNvPr id="9" name="Text 7"/>
          <p:cNvSpPr/>
          <p:nvPr/>
        </p:nvSpPr>
        <p:spPr bwMode="auto">
          <a:xfrm>
            <a:off x="6304062" y="3655815"/>
            <a:ext cx="5232797" cy="1231999"/>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Deep interdependence between IT and OT systems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Cascading failure risks across interconnected infrastructure</a:t>
            </a:r>
            <a:endParaRPr lang="en-US" sz="1300"/>
          </a:p>
          <a:p>
            <a:pPr marL="285739" indent="-285739">
              <a:lnSpc>
                <a:spcPts val="2083"/>
              </a:lnSpc>
              <a:buSzPct val="100000"/>
              <a:buChar char="•"/>
              <a:defRPr/>
            </a:pPr>
            <a:r>
              <a:rPr lang="en-US" sz="1300">
                <a:solidFill>
                  <a:srgbClr val="363D50"/>
                </a:solidFill>
                <a:latin typeface="Poppins"/>
                <a:ea typeface="Poppins"/>
                <a:cs typeface="Poppins"/>
              </a:rPr>
              <a:t>Real-time control challenges under degraded conditions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System synchronisation issues during cyber incidents</a:t>
            </a:r>
            <a:endParaRPr lang="en-US" sz="1300"/>
          </a:p>
        </p:txBody>
      </p:sp>
      <p:sp>
        <p:nvSpPr>
          <p:cNvPr id="10" name="Online Image Placeholder 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3" name="Text 0"/>
          <p:cNvSpPr/>
          <p:nvPr/>
        </p:nvSpPr>
        <p:spPr bwMode="auto">
          <a:xfrm>
            <a:off x="865531" y="430908"/>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Agenda</a:t>
            </a:r>
            <a:endParaRPr lang="en-US" sz="3250"/>
          </a:p>
        </p:txBody>
      </p:sp>
      <p:sp>
        <p:nvSpPr>
          <p:cNvPr id="24" name="Text 1"/>
          <p:cNvSpPr/>
          <p:nvPr/>
        </p:nvSpPr>
        <p:spPr bwMode="auto">
          <a:xfrm>
            <a:off x="865531" y="1278335"/>
            <a:ext cx="1086901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We move from fundamentals to application — each step produces practical outputs you will reuse, mirroring how cybersecurity work happens in real organisations.</a:t>
            </a:r>
            <a:endParaRPr lang="en-US" sz="1300"/>
          </a:p>
        </p:txBody>
      </p:sp>
      <p:sp>
        <p:nvSpPr>
          <p:cNvPr id="25" name="Text 2"/>
          <p:cNvSpPr/>
          <p:nvPr/>
        </p:nvSpPr>
        <p:spPr bwMode="auto">
          <a:xfrm>
            <a:off x="865531" y="1993604"/>
            <a:ext cx="330696" cy="206672"/>
          </a:xfrm>
          <a:prstGeom prst="rect">
            <a:avLst/>
          </a:prstGeom>
          <a:noFill/>
          <a:ln/>
        </p:spPr>
        <p:txBody>
          <a:bodyPr wrap="none" lIns="0" tIns="0" rIns="0" bIns="0" rtlCol="0" anchor="t"/>
          <a:lstStyle/>
          <a:p>
            <a:pPr>
              <a:lnSpc>
                <a:spcPts val="2083"/>
              </a:lnSpc>
              <a:defRPr/>
            </a:pPr>
            <a:r>
              <a:rPr lang="en-US" sz="1300">
                <a:solidFill>
                  <a:srgbClr val="363D50"/>
                </a:solidFill>
                <a:latin typeface="Titillium Web Light"/>
                <a:ea typeface="Titillium Web Light"/>
                <a:cs typeface="Titillium Web Light"/>
              </a:rPr>
              <a:t>01</a:t>
            </a:r>
            <a:endParaRPr lang="en-US" sz="1300"/>
          </a:p>
        </p:txBody>
      </p:sp>
      <p:sp>
        <p:nvSpPr>
          <p:cNvPr id="26" name="Shape 3"/>
          <p:cNvSpPr/>
          <p:nvPr/>
        </p:nvSpPr>
        <p:spPr bwMode="auto">
          <a:xfrm>
            <a:off x="865531" y="2255541"/>
            <a:ext cx="5351859" cy="19050"/>
          </a:xfrm>
          <a:prstGeom prst="rect">
            <a:avLst/>
          </a:prstGeom>
          <a:solidFill>
            <a:srgbClr val="00AC4E"/>
          </a:solidFill>
          <a:ln/>
        </p:spPr>
        <p:txBody>
          <a:bodyPr/>
          <a:lstStyle/>
          <a:p>
            <a:pPr>
              <a:defRPr/>
            </a:pPr>
            <a:endParaRPr lang="en-US"/>
          </a:p>
        </p:txBody>
      </p:sp>
      <p:sp>
        <p:nvSpPr>
          <p:cNvPr id="27" name="Text 4"/>
          <p:cNvSpPr/>
          <p:nvPr/>
        </p:nvSpPr>
        <p:spPr bwMode="auto">
          <a:xfrm>
            <a:off x="865531" y="2376290"/>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2.1 Threat Landscape of Energy Management Systems</a:t>
            </a:r>
            <a:endParaRPr lang="en-US" sz="1650"/>
          </a:p>
        </p:txBody>
      </p:sp>
      <p:sp>
        <p:nvSpPr>
          <p:cNvPr id="28" name="Text 5"/>
          <p:cNvSpPr/>
          <p:nvPr/>
        </p:nvSpPr>
        <p:spPr bwMode="auto">
          <a:xfrm>
            <a:off x="865531" y="2733973"/>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Attack vectors, vulnerability classes and risk assessment</a:t>
            </a:r>
            <a:endParaRPr lang="en-US" sz="1300"/>
          </a:p>
        </p:txBody>
      </p:sp>
      <p:sp>
        <p:nvSpPr>
          <p:cNvPr id="29" name="Text 6"/>
          <p:cNvSpPr/>
          <p:nvPr/>
        </p:nvSpPr>
        <p:spPr bwMode="auto">
          <a:xfrm>
            <a:off x="6382689" y="1993604"/>
            <a:ext cx="330696" cy="206672"/>
          </a:xfrm>
          <a:prstGeom prst="rect">
            <a:avLst/>
          </a:prstGeom>
          <a:noFill/>
          <a:ln/>
        </p:spPr>
        <p:txBody>
          <a:bodyPr wrap="none" lIns="0" tIns="0" rIns="0" bIns="0" rtlCol="0" anchor="t"/>
          <a:lstStyle/>
          <a:p>
            <a:pPr>
              <a:lnSpc>
                <a:spcPts val="2083"/>
              </a:lnSpc>
              <a:defRPr/>
            </a:pPr>
            <a:r>
              <a:rPr lang="en-US" sz="1300">
                <a:solidFill>
                  <a:srgbClr val="363D50"/>
                </a:solidFill>
                <a:latin typeface="Titillium Web Light"/>
                <a:ea typeface="Titillium Web Light"/>
                <a:cs typeface="Titillium Web Light"/>
              </a:rPr>
              <a:t>02</a:t>
            </a:r>
            <a:endParaRPr lang="en-US" sz="1300"/>
          </a:p>
        </p:txBody>
      </p:sp>
      <p:sp>
        <p:nvSpPr>
          <p:cNvPr id="30" name="Shape 7"/>
          <p:cNvSpPr/>
          <p:nvPr/>
        </p:nvSpPr>
        <p:spPr bwMode="auto">
          <a:xfrm>
            <a:off x="6382689" y="2255541"/>
            <a:ext cx="4846320" cy="19050"/>
          </a:xfrm>
          <a:prstGeom prst="rect">
            <a:avLst/>
          </a:prstGeom>
          <a:solidFill>
            <a:srgbClr val="00AC4E"/>
          </a:solidFill>
          <a:ln/>
        </p:spPr>
        <p:txBody>
          <a:bodyPr/>
          <a:lstStyle/>
          <a:p>
            <a:pPr>
              <a:defRPr/>
            </a:pPr>
            <a:endParaRPr lang="en-US"/>
          </a:p>
        </p:txBody>
      </p:sp>
      <p:sp>
        <p:nvSpPr>
          <p:cNvPr id="31" name="Text 8"/>
          <p:cNvSpPr/>
          <p:nvPr/>
        </p:nvSpPr>
        <p:spPr bwMode="auto">
          <a:xfrm>
            <a:off x="6382689" y="2376290"/>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2.2 Threat Landscape of IoT Sensors</a:t>
            </a:r>
            <a:endParaRPr lang="en-US" sz="1650"/>
          </a:p>
        </p:txBody>
      </p:sp>
      <p:sp>
        <p:nvSpPr>
          <p:cNvPr id="32" name="Text 9"/>
          <p:cNvSpPr/>
          <p:nvPr/>
        </p:nvSpPr>
        <p:spPr bwMode="auto">
          <a:xfrm>
            <a:off x="6382689" y="2733973"/>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IoT-specific attack surfaces and mitigation strategies</a:t>
            </a:r>
            <a:endParaRPr lang="en-US" sz="1300"/>
          </a:p>
        </p:txBody>
      </p:sp>
      <p:sp>
        <p:nvSpPr>
          <p:cNvPr id="33" name="Text 10"/>
          <p:cNvSpPr/>
          <p:nvPr/>
        </p:nvSpPr>
        <p:spPr bwMode="auto">
          <a:xfrm>
            <a:off x="865531" y="4545609"/>
            <a:ext cx="330696" cy="206672"/>
          </a:xfrm>
          <a:prstGeom prst="rect">
            <a:avLst/>
          </a:prstGeom>
          <a:noFill/>
          <a:ln/>
        </p:spPr>
        <p:txBody>
          <a:bodyPr wrap="none" lIns="0" tIns="0" rIns="0" bIns="0" rtlCol="0" anchor="t"/>
          <a:lstStyle/>
          <a:p>
            <a:pPr>
              <a:lnSpc>
                <a:spcPts val="2083"/>
              </a:lnSpc>
              <a:defRPr/>
            </a:pPr>
            <a:r>
              <a:rPr lang="en-US" sz="1300">
                <a:solidFill>
                  <a:srgbClr val="363D50"/>
                </a:solidFill>
                <a:latin typeface="Titillium Web Light"/>
                <a:ea typeface="Titillium Web Light"/>
                <a:cs typeface="Titillium Web Light"/>
              </a:rPr>
              <a:t>05</a:t>
            </a:r>
            <a:endParaRPr lang="en-US" sz="1300"/>
          </a:p>
        </p:txBody>
      </p:sp>
      <p:sp>
        <p:nvSpPr>
          <p:cNvPr id="34" name="Shape 11"/>
          <p:cNvSpPr/>
          <p:nvPr/>
        </p:nvSpPr>
        <p:spPr bwMode="auto">
          <a:xfrm>
            <a:off x="865531" y="4807546"/>
            <a:ext cx="5351859" cy="19050"/>
          </a:xfrm>
          <a:prstGeom prst="rect">
            <a:avLst/>
          </a:prstGeom>
          <a:solidFill>
            <a:srgbClr val="00AC4E"/>
          </a:solidFill>
          <a:ln/>
        </p:spPr>
        <p:txBody>
          <a:bodyPr/>
          <a:lstStyle/>
          <a:p>
            <a:pPr>
              <a:defRPr/>
            </a:pPr>
            <a:endParaRPr lang="en-US"/>
          </a:p>
        </p:txBody>
      </p:sp>
      <p:sp>
        <p:nvSpPr>
          <p:cNvPr id="35" name="Text 12"/>
          <p:cNvSpPr/>
          <p:nvPr/>
        </p:nvSpPr>
        <p:spPr bwMode="auto">
          <a:xfrm>
            <a:off x="865531" y="4928295"/>
            <a:ext cx="2138065"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2.5 Security Framework</a:t>
            </a:r>
            <a:endParaRPr lang="en-US" sz="1650"/>
          </a:p>
        </p:txBody>
      </p:sp>
      <p:sp>
        <p:nvSpPr>
          <p:cNvPr id="36" name="Text 13"/>
          <p:cNvSpPr/>
          <p:nvPr/>
        </p:nvSpPr>
        <p:spPr bwMode="auto">
          <a:xfrm>
            <a:off x="865531" y="5285979"/>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NIST CSF, IEC 62351, ISO 27001 applicability to sustainable systems</a:t>
            </a:r>
            <a:endParaRPr lang="en-US" sz="1300"/>
          </a:p>
        </p:txBody>
      </p:sp>
      <p:sp>
        <p:nvSpPr>
          <p:cNvPr id="37" name="Text 14"/>
          <p:cNvSpPr/>
          <p:nvPr/>
        </p:nvSpPr>
        <p:spPr bwMode="auto">
          <a:xfrm>
            <a:off x="6382689" y="3287912"/>
            <a:ext cx="330696" cy="206672"/>
          </a:xfrm>
          <a:prstGeom prst="rect">
            <a:avLst/>
          </a:prstGeom>
          <a:noFill/>
          <a:ln/>
        </p:spPr>
        <p:txBody>
          <a:bodyPr wrap="none" lIns="0" tIns="0" rIns="0" bIns="0" rtlCol="0" anchor="t"/>
          <a:lstStyle/>
          <a:p>
            <a:pPr>
              <a:lnSpc>
                <a:spcPts val="2083"/>
              </a:lnSpc>
              <a:defRPr/>
            </a:pPr>
            <a:r>
              <a:rPr lang="en-US" sz="1300">
                <a:solidFill>
                  <a:srgbClr val="363D50"/>
                </a:solidFill>
                <a:latin typeface="Titillium Web Light"/>
                <a:ea typeface="Titillium Web Light"/>
                <a:cs typeface="Titillium Web Light"/>
              </a:rPr>
              <a:t>04</a:t>
            </a:r>
            <a:endParaRPr lang="en-US" sz="1300"/>
          </a:p>
        </p:txBody>
      </p:sp>
      <p:sp>
        <p:nvSpPr>
          <p:cNvPr id="38" name="Shape 15"/>
          <p:cNvSpPr/>
          <p:nvPr/>
        </p:nvSpPr>
        <p:spPr bwMode="auto">
          <a:xfrm>
            <a:off x="6382689" y="3549849"/>
            <a:ext cx="4846320" cy="19050"/>
          </a:xfrm>
          <a:prstGeom prst="rect">
            <a:avLst/>
          </a:prstGeom>
          <a:solidFill>
            <a:srgbClr val="00AC4E"/>
          </a:solidFill>
          <a:ln/>
        </p:spPr>
        <p:txBody>
          <a:bodyPr/>
          <a:lstStyle/>
          <a:p>
            <a:pPr>
              <a:defRPr/>
            </a:pPr>
            <a:endParaRPr lang="en-US"/>
          </a:p>
        </p:txBody>
      </p:sp>
      <p:sp>
        <p:nvSpPr>
          <p:cNvPr id="39" name="Text 16"/>
          <p:cNvSpPr/>
          <p:nvPr/>
        </p:nvSpPr>
        <p:spPr bwMode="auto">
          <a:xfrm>
            <a:off x="6382689" y="367059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2.4 Introduction to ESG Platforms</a:t>
            </a:r>
            <a:endParaRPr lang="en-US" sz="1650"/>
          </a:p>
        </p:txBody>
      </p:sp>
      <p:sp>
        <p:nvSpPr>
          <p:cNvPr id="40" name="Text 17"/>
          <p:cNvSpPr/>
          <p:nvPr/>
        </p:nvSpPr>
        <p:spPr bwMode="auto">
          <a:xfrm>
            <a:off x="6382689" y="4028282"/>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ESG platforms, digital infrastructure dependencies,</a:t>
            </a:r>
            <a:endParaRPr/>
          </a:p>
          <a:p>
            <a:pPr>
              <a:lnSpc>
                <a:spcPts val="2083"/>
              </a:lnSpc>
              <a:defRPr/>
            </a:pPr>
            <a:r>
              <a:rPr lang="en-US" sz="1300">
                <a:solidFill>
                  <a:srgbClr val="363D50"/>
                </a:solidFill>
                <a:latin typeface="Poppins"/>
                <a:ea typeface="Poppins"/>
                <a:cs typeface="Poppins"/>
              </a:rPr>
              <a:t>data integrity and reporting risks</a:t>
            </a:r>
            <a:endParaRPr lang="en-US" sz="1300"/>
          </a:p>
        </p:txBody>
      </p:sp>
      <p:sp>
        <p:nvSpPr>
          <p:cNvPr id="10" name="Text 10"/>
          <p:cNvSpPr/>
          <p:nvPr/>
        </p:nvSpPr>
        <p:spPr bwMode="auto">
          <a:xfrm>
            <a:off x="865531" y="3287912"/>
            <a:ext cx="330696" cy="206672"/>
          </a:xfrm>
          <a:prstGeom prst="rect">
            <a:avLst/>
          </a:prstGeom>
          <a:noFill/>
          <a:ln/>
        </p:spPr>
        <p:txBody>
          <a:bodyPr wrap="none" lIns="0" tIns="0" rIns="0" bIns="0" rtlCol="0" anchor="t"/>
          <a:lstStyle/>
          <a:p>
            <a:pPr>
              <a:lnSpc>
                <a:spcPts val="2083"/>
              </a:lnSpc>
              <a:defRPr/>
            </a:pPr>
            <a:r>
              <a:rPr lang="en-US" sz="1300">
                <a:solidFill>
                  <a:srgbClr val="363D50"/>
                </a:solidFill>
                <a:latin typeface="Titillium Web Light"/>
                <a:ea typeface="Titillium Web Light"/>
                <a:cs typeface="Titillium Web Light"/>
              </a:rPr>
              <a:t>03</a:t>
            </a:r>
            <a:endParaRPr lang="en-US" sz="1300"/>
          </a:p>
        </p:txBody>
      </p:sp>
      <p:sp>
        <p:nvSpPr>
          <p:cNvPr id="11" name="Shape 11"/>
          <p:cNvSpPr/>
          <p:nvPr/>
        </p:nvSpPr>
        <p:spPr bwMode="auto">
          <a:xfrm>
            <a:off x="865531" y="3549849"/>
            <a:ext cx="5351859" cy="19050"/>
          </a:xfrm>
          <a:prstGeom prst="rect">
            <a:avLst/>
          </a:prstGeom>
          <a:solidFill>
            <a:srgbClr val="00AC4E"/>
          </a:solidFill>
          <a:ln/>
        </p:spPr>
        <p:txBody>
          <a:bodyPr/>
          <a:lstStyle/>
          <a:p>
            <a:pPr>
              <a:defRPr/>
            </a:pPr>
            <a:endParaRPr lang="en-US"/>
          </a:p>
        </p:txBody>
      </p:sp>
      <p:sp>
        <p:nvSpPr>
          <p:cNvPr id="12" name="Text 12"/>
          <p:cNvSpPr/>
          <p:nvPr/>
        </p:nvSpPr>
        <p:spPr bwMode="auto">
          <a:xfrm>
            <a:off x="865531" y="3670598"/>
            <a:ext cx="2138065"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2.3 Threat Landscape of Smart Grids</a:t>
            </a:r>
            <a:endParaRPr lang="en-US" sz="1650"/>
          </a:p>
        </p:txBody>
      </p:sp>
      <p:sp>
        <p:nvSpPr>
          <p:cNvPr id="13" name="Text 13"/>
          <p:cNvSpPr/>
          <p:nvPr/>
        </p:nvSpPr>
        <p:spPr bwMode="auto">
          <a:xfrm>
            <a:off x="865531" y="4028282"/>
            <a:ext cx="5351859"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Smart grid architecture and its cyber-physical dependencies</a:t>
            </a:r>
            <a:endParaRPr lang="en-US" sz="1300"/>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0" y="0"/>
            <a:ext cx="4572000" cy="6858000"/>
          </a:xfrm>
          <a:prstGeom prst="rect">
            <a:avLst/>
          </a:prstGeom>
        </p:spPr>
      </p:pic>
      <p:sp>
        <p:nvSpPr>
          <p:cNvPr id="5" name="Text 2"/>
          <p:cNvSpPr/>
          <p:nvPr/>
        </p:nvSpPr>
        <p:spPr bwMode="auto">
          <a:xfrm>
            <a:off x="5233492" y="1577181"/>
            <a:ext cx="6297018" cy="1033463"/>
          </a:xfrm>
          <a:prstGeom prst="rect">
            <a:avLst/>
          </a:prstGeom>
          <a:noFill/>
          <a:ln/>
        </p:spPr>
        <p:txBody>
          <a:bodyPr wrap="square" lIns="0" tIns="0" rIns="0" bIns="0" rtlCol="0" anchor="t"/>
          <a:lstStyle/>
          <a:p>
            <a:pPr>
              <a:lnSpc>
                <a:spcPts val="4042"/>
              </a:lnSpc>
              <a:defRPr/>
            </a:pPr>
            <a:r>
              <a:rPr lang="en-US" sz="3250" b="1">
                <a:solidFill>
                  <a:schemeClr val="tx2"/>
                </a:solidFill>
                <a:latin typeface="Titillium Web Bold"/>
                <a:ea typeface="Titillium Web Bold"/>
                <a:cs typeface="Titillium Web Bold"/>
              </a:rPr>
              <a:t>Advanced Metering Infrastructure (AMI)</a:t>
            </a:r>
            <a:endParaRPr lang="en-US" sz="3250">
              <a:solidFill>
                <a:schemeClr val="tx2"/>
              </a:solidFill>
            </a:endParaRPr>
          </a:p>
        </p:txBody>
      </p:sp>
      <p:sp>
        <p:nvSpPr>
          <p:cNvPr id="6" name="Shape 3"/>
          <p:cNvSpPr/>
          <p:nvPr/>
        </p:nvSpPr>
        <p:spPr bwMode="auto">
          <a:xfrm>
            <a:off x="5233492" y="2858691"/>
            <a:ext cx="1988741" cy="2811760"/>
          </a:xfrm>
          <a:prstGeom prst="roundRect">
            <a:avLst>
              <a:gd name="adj" fmla="val 3493"/>
            </a:avLst>
          </a:prstGeom>
          <a:solidFill>
            <a:srgbClr val="CCFFE3"/>
          </a:solidFill>
          <a:ln w="7620">
            <a:solidFill>
              <a:srgbClr val="B2E5C9"/>
            </a:solidFill>
            <a:prstDash val="solid"/>
          </a:ln>
        </p:spPr>
        <p:txBody>
          <a:bodyPr/>
          <a:lstStyle/>
          <a:p>
            <a:pPr>
              <a:defRPr/>
            </a:pPr>
            <a:endParaRPr lang="en-GB" sz="1500"/>
          </a:p>
        </p:txBody>
      </p:sp>
      <p:sp>
        <p:nvSpPr>
          <p:cNvPr id="7" name="Text 4"/>
          <p:cNvSpPr/>
          <p:nvPr/>
        </p:nvSpPr>
        <p:spPr bwMode="auto">
          <a:xfrm>
            <a:off x="5405140" y="3030339"/>
            <a:ext cx="1645443" cy="516930"/>
          </a:xfrm>
          <a:prstGeom prst="rect">
            <a:avLst/>
          </a:prstGeom>
          <a:noFill/>
          <a:ln/>
        </p:spPr>
        <p:txBody>
          <a:bodyPr wrap="square" lIns="0" tIns="0" rIns="0" bIns="0" rtlCol="0" anchor="t"/>
          <a:lstStyle/>
          <a:p>
            <a:pPr>
              <a:lnSpc>
                <a:spcPts val="2000"/>
              </a:lnSpc>
              <a:defRPr/>
            </a:pPr>
            <a:r>
              <a:rPr lang="en-US" sz="1650" b="1">
                <a:solidFill>
                  <a:srgbClr val="363D50"/>
                </a:solidFill>
                <a:latin typeface="Titillium Web Bold"/>
                <a:ea typeface="Titillium Web Bold"/>
                <a:cs typeface="Titillium Web Bold"/>
              </a:rPr>
              <a:t>Smart Meter Deployment</a:t>
            </a:r>
            <a:endParaRPr lang="en-US" sz="1650"/>
          </a:p>
        </p:txBody>
      </p:sp>
      <p:sp>
        <p:nvSpPr>
          <p:cNvPr id="8" name="Text 5"/>
          <p:cNvSpPr/>
          <p:nvPr/>
        </p:nvSpPr>
        <p:spPr bwMode="auto">
          <a:xfrm>
            <a:off x="5405140" y="3646488"/>
            <a:ext cx="1645443" cy="1587698"/>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Widespread rollout of digital meters enabling granular consumption monitoring across the grid.</a:t>
            </a:r>
            <a:endParaRPr lang="en-US" sz="1300"/>
          </a:p>
        </p:txBody>
      </p:sp>
      <p:sp>
        <p:nvSpPr>
          <p:cNvPr id="9" name="Shape 6"/>
          <p:cNvSpPr/>
          <p:nvPr/>
        </p:nvSpPr>
        <p:spPr bwMode="auto">
          <a:xfrm>
            <a:off x="7387531" y="2858691"/>
            <a:ext cx="1988840" cy="2811760"/>
          </a:xfrm>
          <a:prstGeom prst="roundRect">
            <a:avLst>
              <a:gd name="adj" fmla="val 3493"/>
            </a:avLst>
          </a:prstGeom>
          <a:solidFill>
            <a:srgbClr val="CCFFE3"/>
          </a:solidFill>
          <a:ln w="7620">
            <a:solidFill>
              <a:srgbClr val="B2E5C9"/>
            </a:solidFill>
            <a:prstDash val="solid"/>
          </a:ln>
        </p:spPr>
        <p:txBody>
          <a:bodyPr/>
          <a:lstStyle/>
          <a:p>
            <a:pPr>
              <a:defRPr/>
            </a:pPr>
            <a:endParaRPr lang="en-GB" sz="1500"/>
          </a:p>
        </p:txBody>
      </p:sp>
      <p:sp>
        <p:nvSpPr>
          <p:cNvPr id="10" name="Text 7"/>
          <p:cNvSpPr/>
          <p:nvPr/>
        </p:nvSpPr>
        <p:spPr bwMode="auto">
          <a:xfrm>
            <a:off x="7559179" y="3030339"/>
            <a:ext cx="1645543" cy="516930"/>
          </a:xfrm>
          <a:prstGeom prst="rect">
            <a:avLst/>
          </a:prstGeom>
          <a:noFill/>
          <a:ln/>
        </p:spPr>
        <p:txBody>
          <a:bodyPr wrap="square" lIns="0" tIns="0" rIns="0" bIns="0" rtlCol="0" anchor="t"/>
          <a:lstStyle/>
          <a:p>
            <a:pPr>
              <a:lnSpc>
                <a:spcPts val="2000"/>
              </a:lnSpc>
              <a:defRPr/>
            </a:pPr>
            <a:r>
              <a:rPr lang="en-US" sz="1650" b="1">
                <a:solidFill>
                  <a:srgbClr val="363D50"/>
                </a:solidFill>
                <a:latin typeface="Titillium Web Bold"/>
                <a:ea typeface="Titillium Web Bold"/>
                <a:cs typeface="Titillium Web Bold"/>
              </a:rPr>
              <a:t>Bidirectional Communication</a:t>
            </a:r>
            <a:endParaRPr lang="en-US" sz="1650"/>
          </a:p>
        </p:txBody>
      </p:sp>
      <p:sp>
        <p:nvSpPr>
          <p:cNvPr id="11" name="Text 8"/>
          <p:cNvSpPr/>
          <p:nvPr/>
        </p:nvSpPr>
        <p:spPr bwMode="auto">
          <a:xfrm>
            <a:off x="7559179" y="3646488"/>
            <a:ext cx="1645543" cy="1852315"/>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Two-way data flows between consumers and utilities enable dynamic pricing and demand response.</a:t>
            </a:r>
            <a:endParaRPr lang="en-US" sz="1300"/>
          </a:p>
        </p:txBody>
      </p:sp>
      <p:sp>
        <p:nvSpPr>
          <p:cNvPr id="12" name="Shape 9"/>
          <p:cNvSpPr/>
          <p:nvPr/>
        </p:nvSpPr>
        <p:spPr bwMode="auto">
          <a:xfrm>
            <a:off x="9541669" y="2858691"/>
            <a:ext cx="1988840" cy="2811760"/>
          </a:xfrm>
          <a:prstGeom prst="roundRect">
            <a:avLst>
              <a:gd name="adj" fmla="val 3493"/>
            </a:avLst>
          </a:prstGeom>
          <a:solidFill>
            <a:srgbClr val="CCFFE3"/>
          </a:solidFill>
          <a:ln w="7620">
            <a:solidFill>
              <a:srgbClr val="B2E5C9"/>
            </a:solidFill>
            <a:prstDash val="solid"/>
          </a:ln>
        </p:spPr>
        <p:txBody>
          <a:bodyPr/>
          <a:lstStyle/>
          <a:p>
            <a:pPr>
              <a:defRPr/>
            </a:pPr>
            <a:endParaRPr lang="en-GB" sz="1500"/>
          </a:p>
        </p:txBody>
      </p:sp>
      <p:sp>
        <p:nvSpPr>
          <p:cNvPr id="13" name="Text 10"/>
          <p:cNvSpPr/>
          <p:nvPr/>
        </p:nvSpPr>
        <p:spPr bwMode="auto">
          <a:xfrm>
            <a:off x="9713318" y="3030339"/>
            <a:ext cx="1645543"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Data Collection</a:t>
            </a:r>
            <a:endParaRPr lang="en-US" sz="1650"/>
          </a:p>
        </p:txBody>
      </p:sp>
      <p:sp>
        <p:nvSpPr>
          <p:cNvPr id="14" name="Text 11"/>
          <p:cNvSpPr/>
          <p:nvPr/>
        </p:nvSpPr>
        <p:spPr bwMode="auto">
          <a:xfrm>
            <a:off x="9713318" y="3388023"/>
            <a:ext cx="1645543" cy="1587698"/>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Detailed usage data supports billing accuracy but raises significant privacy considerations.</a:t>
            </a:r>
            <a:endParaRPr lang="en-US" sz="1300"/>
          </a:p>
        </p:txBody>
      </p:sp>
      <p:sp>
        <p:nvSpPr>
          <p:cNvPr id="15" name="Online Image Placeholder 14"/>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426071"/>
            <a:ext cx="413484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AMI Threats</a:t>
            </a:r>
            <a:endParaRPr lang="en-US" sz="3250">
              <a:solidFill>
                <a:schemeClr val="tx2"/>
              </a:solidFill>
            </a:endParaRPr>
          </a:p>
        </p:txBody>
      </p:sp>
      <p:sp>
        <p:nvSpPr>
          <p:cNvPr id="5" name="Shape 3"/>
          <p:cNvSpPr/>
          <p:nvPr/>
        </p:nvSpPr>
        <p:spPr bwMode="auto">
          <a:xfrm>
            <a:off x="661492" y="2438896"/>
            <a:ext cx="5351859" cy="1484709"/>
          </a:xfrm>
          <a:prstGeom prst="roundRect">
            <a:avLst>
              <a:gd name="adj" fmla="val 6159"/>
            </a:avLst>
          </a:prstGeom>
          <a:solidFill>
            <a:srgbClr val="FFFFFF"/>
          </a:solidFill>
          <a:ln/>
        </p:spPr>
        <p:txBody>
          <a:bodyPr/>
          <a:lstStyle/>
          <a:p>
            <a:pPr>
              <a:defRPr/>
            </a:pPr>
            <a:endParaRPr lang="en-GB" sz="1500"/>
          </a:p>
        </p:txBody>
      </p:sp>
      <p:sp>
        <p:nvSpPr>
          <p:cNvPr id="6" name="Shape 4"/>
          <p:cNvSpPr/>
          <p:nvPr/>
        </p:nvSpPr>
        <p:spPr bwMode="auto">
          <a:xfrm>
            <a:off x="661492" y="2419846"/>
            <a:ext cx="5351859" cy="76200"/>
          </a:xfrm>
          <a:prstGeom prst="roundRect">
            <a:avLst>
              <a:gd name="adj" fmla="val 91163"/>
            </a:avLst>
          </a:prstGeom>
          <a:solidFill>
            <a:srgbClr val="00AC4E"/>
          </a:solidFill>
          <a:ln/>
        </p:spPr>
        <p:txBody>
          <a:bodyPr/>
          <a:lstStyle/>
          <a:p>
            <a:pPr>
              <a:defRPr/>
            </a:pPr>
            <a:endParaRPr lang="en-GB" sz="1500"/>
          </a:p>
        </p:txBody>
      </p:sp>
      <p:sp>
        <p:nvSpPr>
          <p:cNvPr id="7" name="Shape 5"/>
          <p:cNvSpPr/>
          <p:nvPr/>
        </p:nvSpPr>
        <p:spPr bwMode="auto">
          <a:xfrm>
            <a:off x="3089375" y="2190850"/>
            <a:ext cx="496094" cy="496094"/>
          </a:xfrm>
          <a:prstGeom prst="roundRect">
            <a:avLst>
              <a:gd name="adj" fmla="val 153600"/>
            </a:avLst>
          </a:prstGeom>
          <a:solidFill>
            <a:srgbClr val="00AC4E"/>
          </a:solidFill>
          <a:ln/>
        </p:spPr>
        <p:txBody>
          <a:bodyPr/>
          <a:lstStyle/>
          <a:p>
            <a:pPr>
              <a:defRPr/>
            </a:pPr>
            <a:endParaRPr lang="en-GB" sz="1500"/>
          </a:p>
        </p:txBody>
      </p:sp>
      <p:sp>
        <p:nvSpPr>
          <p:cNvPr id="8" name="Text 6"/>
          <p:cNvSpPr/>
          <p:nvPr/>
        </p:nvSpPr>
        <p:spPr bwMode="auto">
          <a:xfrm>
            <a:off x="3270571" y="2273596"/>
            <a:ext cx="347266" cy="289323"/>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1</a:t>
            </a:r>
            <a:endParaRPr lang="en-US" sz="1550"/>
          </a:p>
        </p:txBody>
      </p:sp>
      <p:sp>
        <p:nvSpPr>
          <p:cNvPr id="9" name="Text 7"/>
          <p:cNvSpPr/>
          <p:nvPr/>
        </p:nvSpPr>
        <p:spPr bwMode="auto">
          <a:xfrm>
            <a:off x="845840" y="28523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Meter Tampering</a:t>
            </a:r>
            <a:endParaRPr lang="en-US" sz="1650"/>
          </a:p>
        </p:txBody>
      </p:sp>
      <p:sp>
        <p:nvSpPr>
          <p:cNvPr id="10" name="Text 8"/>
          <p:cNvSpPr/>
          <p:nvPr/>
        </p:nvSpPr>
        <p:spPr bwMode="auto">
          <a:xfrm>
            <a:off x="845840" y="3210024"/>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Physical or logical manipulation of smart meters to falsify consumption data and avoid billing.</a:t>
            </a:r>
            <a:endParaRPr lang="en-US" sz="1300"/>
          </a:p>
        </p:txBody>
      </p:sp>
      <p:sp>
        <p:nvSpPr>
          <p:cNvPr id="11" name="Shape 9"/>
          <p:cNvSpPr/>
          <p:nvPr/>
        </p:nvSpPr>
        <p:spPr bwMode="auto">
          <a:xfrm>
            <a:off x="6178650" y="2438896"/>
            <a:ext cx="5351859" cy="1484709"/>
          </a:xfrm>
          <a:prstGeom prst="roundRect">
            <a:avLst>
              <a:gd name="adj" fmla="val 6159"/>
            </a:avLst>
          </a:prstGeom>
          <a:solidFill>
            <a:srgbClr val="FFFFFF"/>
          </a:solidFill>
          <a:ln/>
        </p:spPr>
        <p:txBody>
          <a:bodyPr/>
          <a:lstStyle/>
          <a:p>
            <a:pPr>
              <a:defRPr/>
            </a:pPr>
            <a:endParaRPr lang="en-GB" sz="1500"/>
          </a:p>
        </p:txBody>
      </p:sp>
      <p:sp>
        <p:nvSpPr>
          <p:cNvPr id="12" name="Shape 10"/>
          <p:cNvSpPr/>
          <p:nvPr/>
        </p:nvSpPr>
        <p:spPr bwMode="auto">
          <a:xfrm>
            <a:off x="6178650" y="2419846"/>
            <a:ext cx="5351859" cy="76200"/>
          </a:xfrm>
          <a:prstGeom prst="roundRect">
            <a:avLst>
              <a:gd name="adj" fmla="val 91163"/>
            </a:avLst>
          </a:prstGeom>
          <a:solidFill>
            <a:srgbClr val="00AC4E"/>
          </a:solidFill>
          <a:ln/>
        </p:spPr>
        <p:txBody>
          <a:bodyPr/>
          <a:lstStyle/>
          <a:p>
            <a:pPr>
              <a:defRPr/>
            </a:pPr>
            <a:endParaRPr lang="en-GB" sz="1500"/>
          </a:p>
        </p:txBody>
      </p:sp>
      <p:sp>
        <p:nvSpPr>
          <p:cNvPr id="13" name="Shape 11"/>
          <p:cNvSpPr/>
          <p:nvPr/>
        </p:nvSpPr>
        <p:spPr bwMode="auto">
          <a:xfrm>
            <a:off x="8606532" y="2190850"/>
            <a:ext cx="496094" cy="496094"/>
          </a:xfrm>
          <a:prstGeom prst="roundRect">
            <a:avLst>
              <a:gd name="adj" fmla="val 153600"/>
            </a:avLst>
          </a:prstGeom>
          <a:solidFill>
            <a:srgbClr val="00AC4E"/>
          </a:solidFill>
          <a:ln/>
        </p:spPr>
        <p:txBody>
          <a:bodyPr/>
          <a:lstStyle/>
          <a:p>
            <a:pPr>
              <a:defRPr/>
            </a:pPr>
            <a:endParaRPr lang="en-GB" sz="1500"/>
          </a:p>
        </p:txBody>
      </p:sp>
      <p:sp>
        <p:nvSpPr>
          <p:cNvPr id="14" name="Text 12"/>
          <p:cNvSpPr/>
          <p:nvPr/>
        </p:nvSpPr>
        <p:spPr bwMode="auto">
          <a:xfrm>
            <a:off x="8799825" y="2274412"/>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2</a:t>
            </a:r>
            <a:endParaRPr lang="en-US" sz="1550"/>
          </a:p>
        </p:txBody>
      </p:sp>
      <p:sp>
        <p:nvSpPr>
          <p:cNvPr id="15" name="Text 13"/>
          <p:cNvSpPr/>
          <p:nvPr/>
        </p:nvSpPr>
        <p:spPr bwMode="auto">
          <a:xfrm>
            <a:off x="6362998" y="28523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Data Interception</a:t>
            </a:r>
            <a:endParaRPr lang="en-US" sz="1650"/>
          </a:p>
        </p:txBody>
      </p:sp>
      <p:sp>
        <p:nvSpPr>
          <p:cNvPr id="16" name="Text 14"/>
          <p:cNvSpPr/>
          <p:nvPr/>
        </p:nvSpPr>
        <p:spPr bwMode="auto">
          <a:xfrm>
            <a:off x="6362998" y="3210024"/>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Unencrypted AMI communications expose sensitive consumption and billing data to adversaries.</a:t>
            </a:r>
            <a:endParaRPr lang="en-US" sz="1300"/>
          </a:p>
        </p:txBody>
      </p:sp>
      <p:sp>
        <p:nvSpPr>
          <p:cNvPr id="17" name="Shape 15"/>
          <p:cNvSpPr/>
          <p:nvPr/>
        </p:nvSpPr>
        <p:spPr bwMode="auto">
          <a:xfrm>
            <a:off x="661492" y="4336951"/>
            <a:ext cx="5351859" cy="1484709"/>
          </a:xfrm>
          <a:prstGeom prst="roundRect">
            <a:avLst>
              <a:gd name="adj" fmla="val 6159"/>
            </a:avLst>
          </a:prstGeom>
          <a:solidFill>
            <a:srgbClr val="FFFFFF"/>
          </a:solidFill>
          <a:ln/>
        </p:spPr>
        <p:txBody>
          <a:bodyPr/>
          <a:lstStyle/>
          <a:p>
            <a:pPr>
              <a:defRPr/>
            </a:pPr>
            <a:endParaRPr lang="en-GB" sz="1500"/>
          </a:p>
        </p:txBody>
      </p:sp>
      <p:sp>
        <p:nvSpPr>
          <p:cNvPr id="18" name="Shape 16"/>
          <p:cNvSpPr/>
          <p:nvPr/>
        </p:nvSpPr>
        <p:spPr bwMode="auto">
          <a:xfrm>
            <a:off x="661492" y="4317901"/>
            <a:ext cx="5351859" cy="76200"/>
          </a:xfrm>
          <a:prstGeom prst="roundRect">
            <a:avLst>
              <a:gd name="adj" fmla="val 91163"/>
            </a:avLst>
          </a:prstGeom>
          <a:solidFill>
            <a:srgbClr val="00AC4E"/>
          </a:solidFill>
          <a:ln/>
        </p:spPr>
        <p:txBody>
          <a:bodyPr/>
          <a:lstStyle/>
          <a:p>
            <a:pPr>
              <a:defRPr/>
            </a:pPr>
            <a:endParaRPr lang="en-GB" sz="1500"/>
          </a:p>
        </p:txBody>
      </p:sp>
      <p:sp>
        <p:nvSpPr>
          <p:cNvPr id="19" name="Shape 17"/>
          <p:cNvSpPr/>
          <p:nvPr/>
        </p:nvSpPr>
        <p:spPr bwMode="auto">
          <a:xfrm>
            <a:off x="3089375" y="4088905"/>
            <a:ext cx="496094" cy="496094"/>
          </a:xfrm>
          <a:prstGeom prst="roundRect">
            <a:avLst>
              <a:gd name="adj" fmla="val 153600"/>
            </a:avLst>
          </a:prstGeom>
          <a:solidFill>
            <a:srgbClr val="00AC4E"/>
          </a:solidFill>
          <a:ln/>
        </p:spPr>
        <p:txBody>
          <a:bodyPr/>
          <a:lstStyle/>
          <a:p>
            <a:pPr>
              <a:defRPr/>
            </a:pPr>
            <a:endParaRPr lang="en-GB" sz="1500"/>
          </a:p>
        </p:txBody>
      </p:sp>
      <p:sp>
        <p:nvSpPr>
          <p:cNvPr id="20" name="Text 18"/>
          <p:cNvSpPr/>
          <p:nvPr/>
        </p:nvSpPr>
        <p:spPr bwMode="auto">
          <a:xfrm>
            <a:off x="3280393" y="4171709"/>
            <a:ext cx="347266"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3</a:t>
            </a:r>
            <a:endParaRPr lang="en-US" sz="1550"/>
          </a:p>
        </p:txBody>
      </p:sp>
      <p:sp>
        <p:nvSpPr>
          <p:cNvPr id="21" name="Text 19"/>
          <p:cNvSpPr/>
          <p:nvPr/>
        </p:nvSpPr>
        <p:spPr bwMode="auto">
          <a:xfrm>
            <a:off x="845840" y="475039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Denial of Service</a:t>
            </a:r>
            <a:endParaRPr lang="en-US" sz="1650"/>
          </a:p>
        </p:txBody>
      </p:sp>
      <p:sp>
        <p:nvSpPr>
          <p:cNvPr id="22" name="Text 20"/>
          <p:cNvSpPr/>
          <p:nvPr/>
        </p:nvSpPr>
        <p:spPr bwMode="auto">
          <a:xfrm>
            <a:off x="845840" y="5108079"/>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Flooding AMI networks disrupts communication between meters and utility control systems.</a:t>
            </a:r>
            <a:endParaRPr lang="en-US" sz="1300"/>
          </a:p>
        </p:txBody>
      </p:sp>
      <p:sp>
        <p:nvSpPr>
          <p:cNvPr id="23" name="Shape 21"/>
          <p:cNvSpPr/>
          <p:nvPr/>
        </p:nvSpPr>
        <p:spPr bwMode="auto">
          <a:xfrm>
            <a:off x="6178650" y="4336951"/>
            <a:ext cx="5351859" cy="1484709"/>
          </a:xfrm>
          <a:prstGeom prst="roundRect">
            <a:avLst>
              <a:gd name="adj" fmla="val 6159"/>
            </a:avLst>
          </a:prstGeom>
          <a:solidFill>
            <a:srgbClr val="FFFFFF"/>
          </a:solidFill>
          <a:ln/>
        </p:spPr>
        <p:txBody>
          <a:bodyPr/>
          <a:lstStyle/>
          <a:p>
            <a:pPr>
              <a:defRPr/>
            </a:pPr>
            <a:endParaRPr lang="en-GB" sz="1500"/>
          </a:p>
        </p:txBody>
      </p:sp>
      <p:sp>
        <p:nvSpPr>
          <p:cNvPr id="24" name="Shape 22"/>
          <p:cNvSpPr/>
          <p:nvPr/>
        </p:nvSpPr>
        <p:spPr bwMode="auto">
          <a:xfrm>
            <a:off x="6178650" y="4317901"/>
            <a:ext cx="5351859" cy="76200"/>
          </a:xfrm>
          <a:prstGeom prst="roundRect">
            <a:avLst>
              <a:gd name="adj" fmla="val 91163"/>
            </a:avLst>
          </a:prstGeom>
          <a:solidFill>
            <a:srgbClr val="00AC4E"/>
          </a:solidFill>
          <a:ln/>
        </p:spPr>
        <p:txBody>
          <a:bodyPr/>
          <a:lstStyle/>
          <a:p>
            <a:pPr>
              <a:defRPr/>
            </a:pPr>
            <a:endParaRPr lang="en-GB" sz="1500"/>
          </a:p>
        </p:txBody>
      </p:sp>
      <p:sp>
        <p:nvSpPr>
          <p:cNvPr id="25" name="Shape 23"/>
          <p:cNvSpPr/>
          <p:nvPr/>
        </p:nvSpPr>
        <p:spPr bwMode="auto">
          <a:xfrm>
            <a:off x="8606532" y="4088905"/>
            <a:ext cx="496094" cy="496094"/>
          </a:xfrm>
          <a:prstGeom prst="roundRect">
            <a:avLst>
              <a:gd name="adj" fmla="val 153600"/>
            </a:avLst>
          </a:prstGeom>
          <a:solidFill>
            <a:srgbClr val="00AC4E"/>
          </a:solidFill>
          <a:ln/>
        </p:spPr>
        <p:txBody>
          <a:bodyPr/>
          <a:lstStyle/>
          <a:p>
            <a:pPr>
              <a:defRPr/>
            </a:pPr>
            <a:endParaRPr lang="en-GB" sz="1500"/>
          </a:p>
        </p:txBody>
      </p:sp>
      <p:sp>
        <p:nvSpPr>
          <p:cNvPr id="26" name="Text 24"/>
          <p:cNvSpPr/>
          <p:nvPr/>
        </p:nvSpPr>
        <p:spPr bwMode="auto">
          <a:xfrm>
            <a:off x="8804969" y="4164745"/>
            <a:ext cx="297657" cy="309760"/>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4</a:t>
            </a:r>
            <a:endParaRPr lang="en-US" sz="1550"/>
          </a:p>
        </p:txBody>
      </p:sp>
      <p:sp>
        <p:nvSpPr>
          <p:cNvPr id="27" name="Text 25"/>
          <p:cNvSpPr/>
          <p:nvPr/>
        </p:nvSpPr>
        <p:spPr bwMode="auto">
          <a:xfrm>
            <a:off x="6362998" y="475039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Fraudulent Reporting</a:t>
            </a:r>
            <a:endParaRPr lang="en-US" sz="1650"/>
          </a:p>
        </p:txBody>
      </p:sp>
      <p:sp>
        <p:nvSpPr>
          <p:cNvPr id="28" name="Text 26"/>
          <p:cNvSpPr/>
          <p:nvPr/>
        </p:nvSpPr>
        <p:spPr bwMode="auto">
          <a:xfrm>
            <a:off x="6362998" y="5108079"/>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Falsified consumption data impacts both operational integrity and financial systems of energy providers.</a:t>
            </a:r>
            <a:endParaRPr lang="en-US" sz="1300"/>
          </a:p>
        </p:txBody>
      </p:sp>
      <p:sp>
        <p:nvSpPr>
          <p:cNvPr id="29" name="Online Image Placeholder 28"/>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0" y="0"/>
            <a:ext cx="4572000" cy="6857999"/>
          </a:xfrm>
          <a:prstGeom prst="rect">
            <a:avLst/>
          </a:prstGeom>
        </p:spPr>
      </p:pic>
      <p:sp>
        <p:nvSpPr>
          <p:cNvPr id="5" name="Text 2"/>
          <p:cNvSpPr/>
          <p:nvPr/>
        </p:nvSpPr>
        <p:spPr bwMode="auto">
          <a:xfrm>
            <a:off x="5233492" y="1675607"/>
            <a:ext cx="6297018" cy="1033463"/>
          </a:xfrm>
          <a:prstGeom prst="rect">
            <a:avLst/>
          </a:prstGeom>
          <a:noFill/>
          <a:ln/>
        </p:spPr>
        <p:txBody>
          <a:bodyPr wrap="square" lIns="0" tIns="0" rIns="0" bIns="0" rtlCol="0" anchor="t"/>
          <a:lstStyle/>
          <a:p>
            <a:pPr>
              <a:lnSpc>
                <a:spcPts val="4042"/>
              </a:lnSpc>
              <a:defRPr/>
            </a:pPr>
            <a:r>
              <a:rPr lang="en-US" sz="3250" b="1">
                <a:solidFill>
                  <a:schemeClr val="tx2"/>
                </a:solidFill>
                <a:latin typeface="Titillium Web Bold"/>
                <a:ea typeface="Titillium Web Bold"/>
                <a:cs typeface="Titillium Web Bold"/>
              </a:rPr>
              <a:t>Distributed Energy Resources (DER)</a:t>
            </a:r>
            <a:endParaRPr lang="en-US" sz="3250">
              <a:solidFill>
                <a:schemeClr val="tx2"/>
              </a:solidFill>
            </a:endParaRPr>
          </a:p>
        </p:txBody>
      </p:sp>
      <p:sp>
        <p:nvSpPr>
          <p:cNvPr id="6" name="Text 3"/>
          <p:cNvSpPr/>
          <p:nvPr/>
        </p:nvSpPr>
        <p:spPr bwMode="auto">
          <a:xfrm>
            <a:off x="5233492" y="3122414"/>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DER Overview</a:t>
            </a:r>
            <a:endParaRPr lang="en-US" sz="1650"/>
          </a:p>
        </p:txBody>
      </p:sp>
      <p:sp>
        <p:nvSpPr>
          <p:cNvPr id="7" name="Text 4"/>
          <p:cNvSpPr/>
          <p:nvPr/>
        </p:nvSpPr>
        <p:spPr bwMode="auto">
          <a:xfrm>
            <a:off x="5233492" y="3546178"/>
            <a:ext cx="2946797" cy="1852315"/>
          </a:xfrm>
          <a:prstGeom prst="rect">
            <a:avLst/>
          </a:prstGeom>
          <a:noFill/>
          <a:ln/>
        </p:spPr>
        <p:txBody>
          <a:bodyPr wrap="square" lIns="0" tIns="0" rIns="0" bIns="0" rtlCol="0" anchor="t"/>
          <a:lstStyle/>
          <a:p>
            <a:pPr>
              <a:lnSpc>
                <a:spcPts val="2083"/>
              </a:lnSpc>
              <a:defRPr/>
            </a:pPr>
            <a:r>
              <a:rPr lang="en-US" sz="1300">
                <a:solidFill>
                  <a:srgbClr val="555862"/>
                </a:solidFill>
                <a:latin typeface="Poppins"/>
                <a:ea typeface="Poppins"/>
                <a:cs typeface="Poppins"/>
              </a:rPr>
              <a:t>Solar panels, wind turbines, and battery storage systems represent decentralised generation assets integrated into the broader grid, increasing complexity and introducing new distributed control vulnerabilities.</a:t>
            </a:r>
            <a:endParaRPr lang="en-US" sz="1300">
              <a:solidFill>
                <a:srgbClr val="555862"/>
              </a:solidFill>
            </a:endParaRPr>
          </a:p>
        </p:txBody>
      </p:sp>
      <p:sp>
        <p:nvSpPr>
          <p:cNvPr id="8" name="Text 5"/>
          <p:cNvSpPr/>
          <p:nvPr/>
        </p:nvSpPr>
        <p:spPr bwMode="auto">
          <a:xfrm>
            <a:off x="8590062" y="3122414"/>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Security Challenges</a:t>
            </a:r>
            <a:endParaRPr lang="en-US" sz="1650"/>
          </a:p>
        </p:txBody>
      </p:sp>
      <p:sp>
        <p:nvSpPr>
          <p:cNvPr id="9" name="Text 6"/>
          <p:cNvSpPr/>
          <p:nvPr/>
        </p:nvSpPr>
        <p:spPr bwMode="auto">
          <a:xfrm>
            <a:off x="8590062" y="3546178"/>
            <a:ext cx="2946797" cy="1968003"/>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Decentralised generation creates numerous distributed control points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Grid integration challenges across heterogeneous systems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Control system vulnerabilities at each DER node</a:t>
            </a:r>
            <a:endParaRPr lang="en-US" sz="1300"/>
          </a:p>
        </p:txBody>
      </p:sp>
      <p:sp>
        <p:nvSpPr>
          <p:cNvPr id="10" name="Online Image Placeholder 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189162"/>
            <a:ext cx="413484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Grid Resilience Models</a:t>
            </a:r>
            <a:endParaRPr lang="en-US" sz="3250">
              <a:solidFill>
                <a:schemeClr val="tx2"/>
              </a:solidFill>
            </a:endParaRPr>
          </a:p>
        </p:txBody>
      </p:sp>
      <p:pic>
        <p:nvPicPr>
          <p:cNvPr id="5" name="Image 0" descr="preencoded.p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61492" y="2953941"/>
            <a:ext cx="413444" cy="413444"/>
          </a:xfrm>
          <a:prstGeom prst="rect">
            <a:avLst/>
          </a:prstGeom>
        </p:spPr>
      </p:pic>
      <p:sp>
        <p:nvSpPr>
          <p:cNvPr id="6" name="Text 3"/>
          <p:cNvSpPr/>
          <p:nvPr/>
        </p:nvSpPr>
        <p:spPr bwMode="auto">
          <a:xfrm>
            <a:off x="1281609" y="29539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Redundancy Strategies</a:t>
            </a:r>
            <a:endParaRPr lang="en-US" sz="1650"/>
          </a:p>
        </p:txBody>
      </p:sp>
      <p:sp>
        <p:nvSpPr>
          <p:cNvPr id="7" name="Text 4"/>
          <p:cNvSpPr/>
          <p:nvPr/>
        </p:nvSpPr>
        <p:spPr bwMode="auto">
          <a:xfrm>
            <a:off x="1281609" y="3311624"/>
            <a:ext cx="4711006"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Duplicate systems and failover mechanisms ensure continuity when primary components are compromised.</a:t>
            </a:r>
            <a:endParaRPr lang="en-US" sz="1300"/>
          </a:p>
        </p:txBody>
      </p:sp>
      <p:pic>
        <p:nvPicPr>
          <p:cNvPr id="8" name="Image 1" descr="preencoded.png"/>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6199287" y="2953941"/>
            <a:ext cx="413444" cy="413444"/>
          </a:xfrm>
          <a:prstGeom prst="rect">
            <a:avLst/>
          </a:prstGeom>
        </p:spPr>
      </p:pic>
      <p:sp>
        <p:nvSpPr>
          <p:cNvPr id="9" name="Text 5"/>
          <p:cNvSpPr/>
          <p:nvPr/>
        </p:nvSpPr>
        <p:spPr bwMode="auto">
          <a:xfrm>
            <a:off x="6819405" y="29539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Fault Tolerance</a:t>
            </a:r>
            <a:endParaRPr lang="en-US" sz="1650"/>
          </a:p>
        </p:txBody>
      </p:sp>
      <p:sp>
        <p:nvSpPr>
          <p:cNvPr id="10" name="Text 6"/>
          <p:cNvSpPr/>
          <p:nvPr/>
        </p:nvSpPr>
        <p:spPr bwMode="auto">
          <a:xfrm>
            <a:off x="6819404" y="3311624"/>
            <a:ext cx="4711105"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System design that maintains partial operation under degraded or compromised conditions.</a:t>
            </a:r>
            <a:endParaRPr lang="en-US" sz="1300"/>
          </a:p>
        </p:txBody>
      </p:sp>
      <p:pic>
        <p:nvPicPr>
          <p:cNvPr id="11" name="Image 2" descr="preencoded.png"/>
          <p:cNvPicPr>
            <a:picLocks noChangeAspect="1"/>
          </p:cNvPicPr>
          <p:nvPr/>
        </p:nvPicPr>
        <p:blipFill>
          <a:blip r:embed="rId7">
            <a:extLst>
              <a:ext uri="{96DAC541-7B7A-43D3-8B79-37D633B846F1}">
                <asvg:svgBlip xmlns:asvg="http://schemas.microsoft.com/office/drawing/2016/SVG/main" r:embed="rId8"/>
              </a:ext>
            </a:extLst>
          </a:blip>
          <a:stretch/>
        </p:blipFill>
        <p:spPr bwMode="auto">
          <a:xfrm>
            <a:off x="661492" y="4171553"/>
            <a:ext cx="413444" cy="413444"/>
          </a:xfrm>
          <a:prstGeom prst="rect">
            <a:avLst/>
          </a:prstGeom>
        </p:spPr>
      </p:pic>
      <p:sp>
        <p:nvSpPr>
          <p:cNvPr id="12" name="Text 7"/>
          <p:cNvSpPr/>
          <p:nvPr/>
        </p:nvSpPr>
        <p:spPr bwMode="auto">
          <a:xfrm>
            <a:off x="1281609"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Incident Response</a:t>
            </a:r>
            <a:endParaRPr lang="en-US" sz="1650"/>
          </a:p>
        </p:txBody>
      </p:sp>
      <p:sp>
        <p:nvSpPr>
          <p:cNvPr id="13" name="Text 8"/>
          <p:cNvSpPr/>
          <p:nvPr/>
        </p:nvSpPr>
        <p:spPr bwMode="auto">
          <a:xfrm>
            <a:off x="1281609" y="4529237"/>
            <a:ext cx="4711006"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Pre-defined response plans enabling rapid containment and coordination during cyber incidents.</a:t>
            </a:r>
            <a:endParaRPr lang="en-US" sz="1300"/>
          </a:p>
        </p:txBody>
      </p:sp>
      <p:pic>
        <p:nvPicPr>
          <p:cNvPr id="14" name="Image 3" descr="preencoded.png"/>
          <p:cNvPicPr>
            <a:picLocks noChangeAspect="1"/>
          </p:cNvPicPr>
          <p:nvPr/>
        </p:nvPicPr>
        <p:blipFill>
          <a:blip r:embed="rId9">
            <a:extLst>
              <a:ext uri="{96DAC541-7B7A-43D3-8B79-37D633B846F1}">
                <asvg:svgBlip xmlns:asvg="http://schemas.microsoft.com/office/drawing/2016/SVG/main" r:embed="rId10"/>
              </a:ext>
            </a:extLst>
          </a:blip>
          <a:stretch/>
        </p:blipFill>
        <p:spPr bwMode="auto">
          <a:xfrm>
            <a:off x="6199287" y="4171553"/>
            <a:ext cx="413444" cy="413444"/>
          </a:xfrm>
          <a:prstGeom prst="rect">
            <a:avLst/>
          </a:prstGeom>
        </p:spPr>
      </p:pic>
      <p:sp>
        <p:nvSpPr>
          <p:cNvPr id="15" name="Text 9"/>
          <p:cNvSpPr/>
          <p:nvPr/>
        </p:nvSpPr>
        <p:spPr bwMode="auto">
          <a:xfrm>
            <a:off x="6819405"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Recovery Mechanisms</a:t>
            </a:r>
            <a:endParaRPr lang="en-US" sz="1650"/>
          </a:p>
        </p:txBody>
      </p:sp>
      <p:sp>
        <p:nvSpPr>
          <p:cNvPr id="16" name="Text 10"/>
          <p:cNvSpPr/>
          <p:nvPr/>
        </p:nvSpPr>
        <p:spPr bwMode="auto">
          <a:xfrm>
            <a:off x="6819404" y="4529237"/>
            <a:ext cx="4711105"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Structured restoration procedures to return systems to normal operation following disruption.</a:t>
            </a:r>
            <a:endParaRPr lang="en-US" sz="1300"/>
          </a:p>
        </p:txBody>
      </p:sp>
      <p:sp>
        <p:nvSpPr>
          <p:cNvPr id="17" name="Online Image Placeholder 16"/>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905098"/>
            <a:ext cx="5683647"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Threat Modelling in Smart Grids</a:t>
            </a:r>
            <a:endParaRPr lang="en-US" sz="3250">
              <a:solidFill>
                <a:schemeClr val="tx2"/>
              </a:solidFill>
            </a:endParaRPr>
          </a:p>
        </p:txBody>
      </p:sp>
      <p:sp>
        <p:nvSpPr>
          <p:cNvPr id="6" name="Text 4"/>
          <p:cNvSpPr/>
          <p:nvPr/>
        </p:nvSpPr>
        <p:spPr bwMode="auto">
          <a:xfrm>
            <a:off x="707728" y="2835176"/>
            <a:ext cx="2070695" cy="258465"/>
          </a:xfrm>
          <a:prstGeom prst="rect">
            <a:avLst/>
          </a:prstGeom>
          <a:noFill/>
          <a:ln/>
        </p:spPr>
        <p:txBody>
          <a:bodyPr wrap="none" lIns="0" tIns="0" rIns="0" bIns="0" rtlCol="0" anchor="t"/>
          <a:lstStyle/>
          <a:p>
            <a:pPr>
              <a:lnSpc>
                <a:spcPts val="2000"/>
              </a:lnSpc>
              <a:defRPr/>
            </a:pPr>
            <a:r>
              <a:rPr lang="en-US" sz="1650" b="1">
                <a:solidFill>
                  <a:schemeClr val="bg2">
                    <a:lumMod val="10000"/>
                  </a:schemeClr>
                </a:solidFill>
                <a:latin typeface="Titillium Web Bold"/>
                <a:ea typeface="Titillium Web Bold"/>
                <a:cs typeface="Titillium Web Bold"/>
              </a:rPr>
              <a:t>Why Threat Modelling?</a:t>
            </a:r>
            <a:endParaRPr lang="en-US" sz="1650">
              <a:solidFill>
                <a:schemeClr val="bg2">
                  <a:lumMod val="10000"/>
                </a:schemeClr>
              </a:solidFill>
            </a:endParaRPr>
          </a:p>
        </p:txBody>
      </p:sp>
      <p:sp>
        <p:nvSpPr>
          <p:cNvPr id="7" name="Text 5"/>
          <p:cNvSpPr/>
          <p:nvPr/>
        </p:nvSpPr>
        <p:spPr bwMode="auto">
          <a:xfrm>
            <a:off x="707728" y="3258940"/>
            <a:ext cx="5140325" cy="793849"/>
          </a:xfrm>
          <a:prstGeom prst="rect">
            <a:avLst/>
          </a:prstGeom>
          <a:noFill/>
          <a:ln/>
        </p:spPr>
        <p:txBody>
          <a:bodyPr wrap="square" lIns="0" tIns="0" rIns="0" bIns="0" rtlCol="0" anchor="t"/>
          <a:lstStyle/>
          <a:p>
            <a:pPr>
              <a:lnSpc>
                <a:spcPts val="2083"/>
              </a:lnSpc>
              <a:defRPr/>
            </a:pPr>
            <a:r>
              <a:rPr lang="en-US" sz="1300">
                <a:latin typeface="Poppins"/>
                <a:ea typeface="Poppins"/>
                <a:cs typeface="Poppins"/>
              </a:rPr>
              <a:t>Structured threat modelling enables systematic identification and mitigation of risks in complex smart grid environments, supporting proactive rather than reactive security postures.</a:t>
            </a:r>
            <a:endParaRPr lang="en-US" sz="1300"/>
          </a:p>
        </p:txBody>
      </p:sp>
      <p:sp>
        <p:nvSpPr>
          <p:cNvPr id="8" name="Text 6"/>
          <p:cNvSpPr/>
          <p:nvPr/>
        </p:nvSpPr>
        <p:spPr bwMode="auto">
          <a:xfrm>
            <a:off x="6304062" y="2835176"/>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Key Methodologies</a:t>
            </a:r>
            <a:endParaRPr lang="en-US" sz="1650">
              <a:solidFill>
                <a:schemeClr val="tx2"/>
              </a:solidFill>
            </a:endParaRPr>
          </a:p>
        </p:txBody>
      </p:sp>
      <p:sp>
        <p:nvSpPr>
          <p:cNvPr id="9" name="Text 7"/>
          <p:cNvSpPr/>
          <p:nvPr/>
        </p:nvSpPr>
        <p:spPr bwMode="auto">
          <a:xfrm>
            <a:off x="6304062" y="3258939"/>
            <a:ext cx="5232797" cy="2025848"/>
          </a:xfrm>
          <a:prstGeom prst="rect">
            <a:avLst/>
          </a:prstGeom>
          <a:noFill/>
          <a:ln/>
        </p:spPr>
        <p:txBody>
          <a:bodyPr wrap="square" lIns="0" tIns="0" rIns="0" bIns="0" rtlCol="0" anchor="t"/>
          <a:lstStyle/>
          <a:p>
            <a:pPr marL="285739" indent="-285739">
              <a:lnSpc>
                <a:spcPts val="2083"/>
              </a:lnSpc>
              <a:buSzPct val="100000"/>
              <a:buChar char="•"/>
              <a:defRPr/>
            </a:pPr>
            <a:r>
              <a:rPr lang="en-US" sz="1300" b="1">
                <a:solidFill>
                  <a:srgbClr val="363D50"/>
                </a:solidFill>
                <a:latin typeface="Poppins"/>
                <a:ea typeface="Poppins"/>
                <a:cs typeface="Poppins"/>
              </a:rPr>
              <a:t>STRIDE Framework</a:t>
            </a:r>
            <a:r>
              <a:rPr lang="en-US" sz="1300">
                <a:solidFill>
                  <a:srgbClr val="363D50"/>
                </a:solidFill>
                <a:latin typeface="Poppins"/>
                <a:ea typeface="Poppins"/>
                <a:cs typeface="Poppins"/>
              </a:rPr>
              <a:t> — Spoofing, Tampering, Repudiation, Information Disclosure, DoS, Elevation of Privilege</a:t>
            </a:r>
            <a:endParaRPr lang="en-US" sz="1300"/>
          </a:p>
          <a:p>
            <a:pPr marL="285739" indent="-285739">
              <a:lnSpc>
                <a:spcPts val="2083"/>
              </a:lnSpc>
              <a:buSzPct val="100000"/>
              <a:buChar char="•"/>
              <a:defRPr/>
            </a:pPr>
            <a:r>
              <a:rPr lang="en-US" sz="1300" b="1">
                <a:solidFill>
                  <a:srgbClr val="363D50"/>
                </a:solidFill>
                <a:latin typeface="Poppins"/>
                <a:ea typeface="Poppins"/>
                <a:cs typeface="Poppins"/>
              </a:rPr>
              <a:t>Attack Trees</a:t>
            </a:r>
            <a:r>
              <a:rPr lang="en-US" sz="1300">
                <a:solidFill>
                  <a:srgbClr val="363D50"/>
                </a:solidFill>
                <a:latin typeface="Poppins"/>
                <a:ea typeface="Poppins"/>
                <a:cs typeface="Poppins"/>
              </a:rPr>
              <a:t> — Hierarchical decomposition of attack scenarios</a:t>
            </a:r>
            <a:endParaRPr lang="en-US" sz="1300"/>
          </a:p>
          <a:p>
            <a:pPr marL="285739" indent="-285739">
              <a:lnSpc>
                <a:spcPts val="2083"/>
              </a:lnSpc>
              <a:buSzPct val="100000"/>
              <a:buChar char="•"/>
              <a:defRPr/>
            </a:pPr>
            <a:r>
              <a:rPr lang="en-US" sz="1300" b="1">
                <a:solidFill>
                  <a:srgbClr val="363D50"/>
                </a:solidFill>
                <a:latin typeface="Poppins"/>
                <a:ea typeface="Poppins"/>
                <a:cs typeface="Poppins"/>
              </a:rPr>
              <a:t>Scenario Analysis</a:t>
            </a:r>
            <a:r>
              <a:rPr lang="en-US" sz="1300">
                <a:solidFill>
                  <a:srgbClr val="363D50"/>
                </a:solidFill>
                <a:latin typeface="Poppins"/>
                <a:ea typeface="Poppins"/>
                <a:cs typeface="Poppins"/>
              </a:rPr>
              <a:t> — Realistic threat scenario simulation</a:t>
            </a:r>
            <a:endParaRPr lang="en-US" sz="1300"/>
          </a:p>
          <a:p>
            <a:pPr marL="285739" indent="-285739">
              <a:lnSpc>
                <a:spcPts val="2083"/>
              </a:lnSpc>
              <a:buSzPct val="100000"/>
              <a:buChar char="•"/>
              <a:defRPr/>
            </a:pPr>
            <a:r>
              <a:rPr lang="en-US" sz="1300" b="1">
                <a:solidFill>
                  <a:srgbClr val="363D50"/>
                </a:solidFill>
                <a:latin typeface="Poppins"/>
                <a:ea typeface="Poppins"/>
                <a:cs typeface="Poppins"/>
              </a:rPr>
              <a:t>Risk Prioritisation</a:t>
            </a:r>
            <a:r>
              <a:rPr lang="en-US" sz="1300">
                <a:solidFill>
                  <a:srgbClr val="363D50"/>
                </a:solidFill>
                <a:latin typeface="Poppins"/>
                <a:ea typeface="Poppins"/>
                <a:cs typeface="Poppins"/>
              </a:rPr>
              <a:t> — Ranking threats by likelihood and impact</a:t>
            </a:r>
            <a:endParaRPr lang="en-US" sz="1300"/>
          </a:p>
        </p:txBody>
      </p:sp>
      <p:sp>
        <p:nvSpPr>
          <p:cNvPr id="10" name="Online Image Placeholder 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en-US" i="1"/>
              <a:t>Introduction to ESG Platforms</a:t>
            </a:r>
            <a:endParaRPr lang="en-US"/>
          </a:p>
        </p:txBody>
      </p:sp>
      <p:sp>
        <p:nvSpPr>
          <p:cNvPr id="3" name="Subtitle 2"/>
          <p:cNvSpPr>
            <a:spLocks noGrp="1"/>
          </p:cNvSpPr>
          <p:nvPr>
            <p:ph type="subTitle" idx="1"/>
          </p:nvPr>
        </p:nvSpPr>
        <p:spPr bwMode="auto"/>
        <p:txBody>
          <a:bodyPr/>
          <a:lstStyle/>
          <a:p>
            <a:pPr>
              <a:defRPr/>
            </a:pPr>
            <a:r>
              <a:rPr lang="en-US"/>
              <a:t>ESG (Environmental, Social, Governance) platforms collect and process sustainability data, supporting regulatory compliance and strategic decision-making. Digital platforms are now central to how </a:t>
            </a:r>
            <a:r>
              <a:rPr lang="en-US"/>
              <a:t>organisations</a:t>
            </a:r>
            <a:r>
              <a:rPr lang="en-US"/>
              <a:t> measure, manage, and report their sustainability performance.</a:t>
            </a:r>
            <a:endParaRPr/>
          </a:p>
          <a:p>
            <a:pPr>
              <a:defRPr/>
            </a:pPr>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137146"/>
            <a:ext cx="4684018"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ESG Platform Architecture</a:t>
            </a:r>
            <a:endParaRPr lang="en-US" sz="3250">
              <a:solidFill>
                <a:schemeClr val="tx2"/>
              </a:solidFill>
            </a:endParaRPr>
          </a:p>
        </p:txBody>
      </p:sp>
      <p:pic>
        <p:nvPicPr>
          <p:cNvPr id="5" name="Image 0" descr="preencoded.png"/>
          <p:cNvPicPr>
            <a:picLocks noChangeAspect="1"/>
          </p:cNvPicPr>
          <p:nvPr/>
        </p:nvPicPr>
        <p:blipFill>
          <a:blip r:embed="rId3"/>
          <a:stretch/>
        </p:blipFill>
        <p:spPr bwMode="auto">
          <a:xfrm>
            <a:off x="661492" y="1901924"/>
            <a:ext cx="5434508" cy="661492"/>
          </a:xfrm>
          <a:prstGeom prst="rect">
            <a:avLst/>
          </a:prstGeom>
        </p:spPr>
      </p:pic>
      <p:sp>
        <p:nvSpPr>
          <p:cNvPr id="6" name="Text 3"/>
          <p:cNvSpPr/>
          <p:nvPr/>
        </p:nvSpPr>
        <p:spPr bwMode="auto">
          <a:xfrm>
            <a:off x="826790" y="272871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Data Ingestion</a:t>
            </a:r>
            <a:endParaRPr lang="en-US" sz="1650"/>
          </a:p>
        </p:txBody>
      </p:sp>
      <p:sp>
        <p:nvSpPr>
          <p:cNvPr id="7" name="Text 4"/>
          <p:cNvSpPr/>
          <p:nvPr/>
        </p:nvSpPr>
        <p:spPr bwMode="auto">
          <a:xfrm>
            <a:off x="826790" y="3086398"/>
            <a:ext cx="5103912"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Pipelines collecting data from IoT sensors, enterprise systems, and external datasets.</a:t>
            </a:r>
            <a:endParaRPr lang="en-US" sz="1300"/>
          </a:p>
        </p:txBody>
      </p:sp>
      <p:pic>
        <p:nvPicPr>
          <p:cNvPr id="8" name="Image 1" descr="preencoded.png"/>
          <p:cNvPicPr>
            <a:picLocks noChangeAspect="1"/>
          </p:cNvPicPr>
          <p:nvPr/>
        </p:nvPicPr>
        <p:blipFill>
          <a:blip r:embed="rId4"/>
          <a:stretch/>
        </p:blipFill>
        <p:spPr bwMode="auto">
          <a:xfrm>
            <a:off x="6096000" y="1901924"/>
            <a:ext cx="5434508" cy="661492"/>
          </a:xfrm>
          <a:prstGeom prst="rect">
            <a:avLst/>
          </a:prstGeom>
        </p:spPr>
      </p:pic>
      <p:sp>
        <p:nvSpPr>
          <p:cNvPr id="9" name="Text 5"/>
          <p:cNvSpPr/>
          <p:nvPr/>
        </p:nvSpPr>
        <p:spPr bwMode="auto">
          <a:xfrm>
            <a:off x="6261298" y="272871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Analytics Engines</a:t>
            </a:r>
            <a:endParaRPr lang="en-US" sz="1650"/>
          </a:p>
        </p:txBody>
      </p:sp>
      <p:sp>
        <p:nvSpPr>
          <p:cNvPr id="10" name="Text 6"/>
          <p:cNvSpPr/>
          <p:nvPr/>
        </p:nvSpPr>
        <p:spPr bwMode="auto">
          <a:xfrm>
            <a:off x="6261298" y="3086398"/>
            <a:ext cx="5103912"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Processing and normalising raw data into meaningful sustainability metrics and indicators.</a:t>
            </a:r>
            <a:endParaRPr lang="en-US" sz="1300"/>
          </a:p>
        </p:txBody>
      </p:sp>
      <p:pic>
        <p:nvPicPr>
          <p:cNvPr id="11" name="Image 2" descr="preencoded.png"/>
          <p:cNvPicPr>
            <a:picLocks noChangeAspect="1"/>
          </p:cNvPicPr>
          <p:nvPr/>
        </p:nvPicPr>
        <p:blipFill>
          <a:blip r:embed="rId5"/>
          <a:stretch/>
        </p:blipFill>
        <p:spPr bwMode="auto">
          <a:xfrm>
            <a:off x="661492" y="3780929"/>
            <a:ext cx="5434508" cy="661492"/>
          </a:xfrm>
          <a:prstGeom prst="rect">
            <a:avLst/>
          </a:prstGeom>
        </p:spPr>
      </p:pic>
      <p:sp>
        <p:nvSpPr>
          <p:cNvPr id="12" name="Text 7"/>
          <p:cNvSpPr/>
          <p:nvPr/>
        </p:nvSpPr>
        <p:spPr bwMode="auto">
          <a:xfrm>
            <a:off x="826790" y="4607719"/>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Reporting Dashboards</a:t>
            </a:r>
            <a:endParaRPr lang="en-US" sz="1650"/>
          </a:p>
        </p:txBody>
      </p:sp>
      <p:sp>
        <p:nvSpPr>
          <p:cNvPr id="13" name="Text 8"/>
          <p:cNvSpPr/>
          <p:nvPr/>
        </p:nvSpPr>
        <p:spPr bwMode="auto">
          <a:xfrm>
            <a:off x="826790" y="4965403"/>
            <a:ext cx="5103912"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Visualisation layers presenting ESG performance to internal and external stakeholders.</a:t>
            </a:r>
            <a:endParaRPr lang="en-US" sz="1300"/>
          </a:p>
        </p:txBody>
      </p:sp>
      <p:pic>
        <p:nvPicPr>
          <p:cNvPr id="14" name="Image 3" descr="preencoded.png"/>
          <p:cNvPicPr>
            <a:picLocks noChangeAspect="1"/>
          </p:cNvPicPr>
          <p:nvPr/>
        </p:nvPicPr>
        <p:blipFill>
          <a:blip r:embed="rId6"/>
          <a:stretch/>
        </p:blipFill>
        <p:spPr bwMode="auto">
          <a:xfrm>
            <a:off x="6096000" y="3780929"/>
            <a:ext cx="5434508" cy="661492"/>
          </a:xfrm>
          <a:prstGeom prst="rect">
            <a:avLst/>
          </a:prstGeom>
        </p:spPr>
      </p:pic>
      <p:sp>
        <p:nvSpPr>
          <p:cNvPr id="15" name="Text 9"/>
          <p:cNvSpPr/>
          <p:nvPr/>
        </p:nvSpPr>
        <p:spPr bwMode="auto">
          <a:xfrm>
            <a:off x="6261298" y="4607719"/>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Enterprise Integration</a:t>
            </a:r>
            <a:endParaRPr lang="en-US" sz="1650"/>
          </a:p>
        </p:txBody>
      </p:sp>
      <p:sp>
        <p:nvSpPr>
          <p:cNvPr id="16" name="Text 10"/>
          <p:cNvSpPr/>
          <p:nvPr/>
        </p:nvSpPr>
        <p:spPr bwMode="auto">
          <a:xfrm>
            <a:off x="6261298" y="4965403"/>
            <a:ext cx="5103912"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APIs and connectors linking ESG platforms with ERP, finance, and operational systems.</a:t>
            </a:r>
            <a:endParaRPr lang="en-US" sz="1300"/>
          </a:p>
        </p:txBody>
      </p:sp>
      <p:sp>
        <p:nvSpPr>
          <p:cNvPr id="17" name="Text 11"/>
          <p:cNvSpPr/>
          <p:nvPr/>
        </p:nvSpPr>
        <p:spPr bwMode="auto">
          <a:xfrm>
            <a:off x="661492" y="5845969"/>
            <a:ext cx="1086901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This complex digital infrastructure creates multiple points of vulnerability requiring dedicated security controls at each layer.</a:t>
            </a:r>
            <a:endParaRPr lang="en-US" sz="1300"/>
          </a:p>
        </p:txBody>
      </p:sp>
      <p:sp>
        <p:nvSpPr>
          <p:cNvPr id="18" name="Online Image Placeholder 17"/>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136378"/>
            <a:ext cx="504408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Data Collection Mechanisms</a:t>
            </a:r>
            <a:endParaRPr lang="en-US" sz="3250">
              <a:solidFill>
                <a:schemeClr val="tx2"/>
              </a:solidFill>
            </a:endParaRPr>
          </a:p>
        </p:txBody>
      </p:sp>
      <p:sp>
        <p:nvSpPr>
          <p:cNvPr id="5" name="Shape 3"/>
          <p:cNvSpPr/>
          <p:nvPr/>
        </p:nvSpPr>
        <p:spPr bwMode="auto">
          <a:xfrm>
            <a:off x="661492" y="2901156"/>
            <a:ext cx="2593281" cy="1759446"/>
          </a:xfrm>
          <a:prstGeom prst="roundRect">
            <a:avLst>
              <a:gd name="adj" fmla="val 3948"/>
            </a:avLst>
          </a:prstGeom>
          <a:solidFill>
            <a:srgbClr val="CCFFE3"/>
          </a:solidFill>
          <a:ln w="7620">
            <a:solidFill>
              <a:srgbClr val="B2E5C9"/>
            </a:solidFill>
            <a:prstDash val="solid"/>
          </a:ln>
        </p:spPr>
        <p:txBody>
          <a:bodyPr/>
          <a:lstStyle/>
          <a:p>
            <a:pPr>
              <a:defRPr/>
            </a:pPr>
            <a:endParaRPr lang="en-GB" sz="1500"/>
          </a:p>
        </p:txBody>
      </p:sp>
      <p:sp>
        <p:nvSpPr>
          <p:cNvPr id="6" name="Text 4"/>
          <p:cNvSpPr/>
          <p:nvPr/>
        </p:nvSpPr>
        <p:spPr bwMode="auto">
          <a:xfrm>
            <a:off x="833140" y="307280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IoT Sensors</a:t>
            </a:r>
            <a:endParaRPr lang="en-US" sz="1650"/>
          </a:p>
        </p:txBody>
      </p:sp>
      <p:sp>
        <p:nvSpPr>
          <p:cNvPr id="7" name="Text 5"/>
          <p:cNvSpPr/>
          <p:nvPr/>
        </p:nvSpPr>
        <p:spPr bwMode="auto">
          <a:xfrm>
            <a:off x="833140" y="3430489"/>
            <a:ext cx="2249983"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Real-time environmental and operational data from connected field devices.</a:t>
            </a:r>
            <a:endParaRPr lang="en-US" sz="1300"/>
          </a:p>
        </p:txBody>
      </p:sp>
      <p:sp>
        <p:nvSpPr>
          <p:cNvPr id="8" name="Shape 6"/>
          <p:cNvSpPr/>
          <p:nvPr/>
        </p:nvSpPr>
        <p:spPr bwMode="auto">
          <a:xfrm>
            <a:off x="3420070" y="2901156"/>
            <a:ext cx="2593281" cy="1759446"/>
          </a:xfrm>
          <a:prstGeom prst="roundRect">
            <a:avLst>
              <a:gd name="adj" fmla="val 3948"/>
            </a:avLst>
          </a:prstGeom>
          <a:solidFill>
            <a:srgbClr val="CCFFE3"/>
          </a:solidFill>
          <a:ln w="7620">
            <a:solidFill>
              <a:srgbClr val="B2E5C9"/>
            </a:solidFill>
            <a:prstDash val="solid"/>
          </a:ln>
        </p:spPr>
        <p:txBody>
          <a:bodyPr/>
          <a:lstStyle/>
          <a:p>
            <a:pPr>
              <a:defRPr/>
            </a:pPr>
            <a:endParaRPr lang="en-GB" sz="1500"/>
          </a:p>
        </p:txBody>
      </p:sp>
      <p:sp>
        <p:nvSpPr>
          <p:cNvPr id="9" name="Text 7"/>
          <p:cNvSpPr/>
          <p:nvPr/>
        </p:nvSpPr>
        <p:spPr bwMode="auto">
          <a:xfrm>
            <a:off x="3591720" y="3072805"/>
            <a:ext cx="2148979"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Enterprise Data Sources</a:t>
            </a:r>
            <a:endParaRPr lang="en-US" sz="1650"/>
          </a:p>
        </p:txBody>
      </p:sp>
      <p:sp>
        <p:nvSpPr>
          <p:cNvPr id="10" name="Text 8"/>
          <p:cNvSpPr/>
          <p:nvPr/>
        </p:nvSpPr>
        <p:spPr bwMode="auto">
          <a:xfrm>
            <a:off x="3591719" y="3430489"/>
            <a:ext cx="2249983" cy="1058466"/>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Financial, HR, and operational systems providing social and governance metrics.</a:t>
            </a:r>
            <a:endParaRPr lang="en-US" sz="1300"/>
          </a:p>
        </p:txBody>
      </p:sp>
      <p:sp>
        <p:nvSpPr>
          <p:cNvPr id="11" name="Shape 9"/>
          <p:cNvSpPr/>
          <p:nvPr/>
        </p:nvSpPr>
        <p:spPr bwMode="auto">
          <a:xfrm>
            <a:off x="6178650" y="2901156"/>
            <a:ext cx="2593281" cy="1759446"/>
          </a:xfrm>
          <a:prstGeom prst="roundRect">
            <a:avLst>
              <a:gd name="adj" fmla="val 3948"/>
            </a:avLst>
          </a:prstGeom>
          <a:solidFill>
            <a:srgbClr val="CCFFE3"/>
          </a:solidFill>
          <a:ln w="7620">
            <a:solidFill>
              <a:srgbClr val="B2E5C9"/>
            </a:solidFill>
            <a:prstDash val="solid"/>
          </a:ln>
        </p:spPr>
        <p:txBody>
          <a:bodyPr/>
          <a:lstStyle/>
          <a:p>
            <a:pPr>
              <a:defRPr/>
            </a:pPr>
            <a:endParaRPr lang="en-GB" sz="1500"/>
          </a:p>
        </p:txBody>
      </p:sp>
      <p:sp>
        <p:nvSpPr>
          <p:cNvPr id="12" name="Text 10"/>
          <p:cNvSpPr/>
          <p:nvPr/>
        </p:nvSpPr>
        <p:spPr bwMode="auto">
          <a:xfrm>
            <a:off x="6350298" y="307280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External Datasets</a:t>
            </a:r>
            <a:endParaRPr lang="en-US" sz="1650"/>
          </a:p>
        </p:txBody>
      </p:sp>
      <p:sp>
        <p:nvSpPr>
          <p:cNvPr id="13" name="Text 11"/>
          <p:cNvSpPr/>
          <p:nvPr/>
        </p:nvSpPr>
        <p:spPr bwMode="auto">
          <a:xfrm>
            <a:off x="6350298" y="3430489"/>
            <a:ext cx="2249983" cy="1058466"/>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Third-party benchmarks, regulatory databases, and market data enriching ESG analysis.</a:t>
            </a:r>
            <a:endParaRPr lang="en-US" sz="1300"/>
          </a:p>
        </p:txBody>
      </p:sp>
      <p:sp>
        <p:nvSpPr>
          <p:cNvPr id="14" name="Shape 12"/>
          <p:cNvSpPr/>
          <p:nvPr/>
        </p:nvSpPr>
        <p:spPr bwMode="auto">
          <a:xfrm>
            <a:off x="8937229" y="2901156"/>
            <a:ext cx="2593281" cy="1759446"/>
          </a:xfrm>
          <a:prstGeom prst="roundRect">
            <a:avLst>
              <a:gd name="adj" fmla="val 3948"/>
            </a:avLst>
          </a:prstGeom>
          <a:solidFill>
            <a:srgbClr val="CCFFE3"/>
          </a:solidFill>
          <a:ln w="7620">
            <a:solidFill>
              <a:srgbClr val="B2E5C9"/>
            </a:solidFill>
            <a:prstDash val="solid"/>
          </a:ln>
        </p:spPr>
        <p:txBody>
          <a:bodyPr/>
          <a:lstStyle/>
          <a:p>
            <a:pPr>
              <a:defRPr/>
            </a:pPr>
            <a:endParaRPr lang="en-GB" sz="1500"/>
          </a:p>
        </p:txBody>
      </p:sp>
      <p:sp>
        <p:nvSpPr>
          <p:cNvPr id="15" name="Text 13"/>
          <p:cNvSpPr/>
          <p:nvPr/>
        </p:nvSpPr>
        <p:spPr bwMode="auto">
          <a:xfrm>
            <a:off x="9108877" y="3072805"/>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Manual Inputs</a:t>
            </a:r>
            <a:endParaRPr lang="en-US" sz="1650"/>
          </a:p>
        </p:txBody>
      </p:sp>
      <p:sp>
        <p:nvSpPr>
          <p:cNvPr id="16" name="Text 14"/>
          <p:cNvSpPr/>
          <p:nvPr/>
        </p:nvSpPr>
        <p:spPr bwMode="auto">
          <a:xfrm>
            <a:off x="9108877" y="3430489"/>
            <a:ext cx="2249983" cy="1058466"/>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Human-entered data introducing risks of inconsistency, error, and potential manipulation.</a:t>
            </a:r>
            <a:endParaRPr lang="en-US" sz="1300"/>
          </a:p>
        </p:txBody>
      </p:sp>
      <p:sp>
        <p:nvSpPr>
          <p:cNvPr id="17" name="Text 15"/>
          <p:cNvSpPr/>
          <p:nvPr/>
        </p:nvSpPr>
        <p:spPr bwMode="auto">
          <a:xfrm>
            <a:off x="661492" y="4846637"/>
            <a:ext cx="1086901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Data integrity depends on the reliability of these diverse sources, each carrying distinct and compounding risks.</a:t>
            </a:r>
            <a:endParaRPr lang="en-US" sz="1300"/>
          </a:p>
        </p:txBody>
      </p:sp>
      <p:sp>
        <p:nvSpPr>
          <p:cNvPr id="18" name="Online Image Placeholder 17"/>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7620000" y="0"/>
            <a:ext cx="4572000" cy="6857999"/>
          </a:xfrm>
          <a:prstGeom prst="rect">
            <a:avLst/>
          </a:prstGeom>
        </p:spPr>
      </p:pic>
      <p:sp>
        <p:nvSpPr>
          <p:cNvPr id="5" name="Text 2"/>
          <p:cNvSpPr/>
          <p:nvPr/>
        </p:nvSpPr>
        <p:spPr bwMode="auto">
          <a:xfrm>
            <a:off x="609798" y="779760"/>
            <a:ext cx="6106815" cy="476448"/>
          </a:xfrm>
          <a:prstGeom prst="rect">
            <a:avLst/>
          </a:prstGeom>
          <a:noFill/>
          <a:ln/>
        </p:spPr>
        <p:txBody>
          <a:bodyPr wrap="none" lIns="0" tIns="0" rIns="0" bIns="0" rtlCol="0" anchor="t"/>
          <a:lstStyle/>
          <a:p>
            <a:pPr>
              <a:lnSpc>
                <a:spcPts val="3750"/>
              </a:lnSpc>
              <a:defRPr/>
            </a:pPr>
            <a:r>
              <a:rPr lang="en-US" sz="3000" b="1">
                <a:solidFill>
                  <a:srgbClr val="000000"/>
                </a:solidFill>
                <a:latin typeface="Titillium Web Bold"/>
                <a:ea typeface="Titillium Web Bold"/>
                <a:cs typeface="Titillium Web Bold"/>
              </a:rPr>
              <a:t>Data Integrity Risks in ESG Platforms</a:t>
            </a:r>
            <a:endParaRPr lang="en-US" sz="3000"/>
          </a:p>
        </p:txBody>
      </p:sp>
      <p:sp>
        <p:nvSpPr>
          <p:cNvPr id="6" name="Shape 3"/>
          <p:cNvSpPr/>
          <p:nvPr/>
        </p:nvSpPr>
        <p:spPr bwMode="auto">
          <a:xfrm>
            <a:off x="609799" y="1467049"/>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8" name="Text 5"/>
          <p:cNvSpPr/>
          <p:nvPr/>
        </p:nvSpPr>
        <p:spPr bwMode="auto">
          <a:xfrm>
            <a:off x="838399" y="1638499"/>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Data Manipulation</a:t>
            </a:r>
            <a:endParaRPr lang="en-US" sz="1500"/>
          </a:p>
        </p:txBody>
      </p:sp>
      <p:sp>
        <p:nvSpPr>
          <p:cNvPr id="9" name="Text 6"/>
          <p:cNvSpPr/>
          <p:nvPr/>
        </p:nvSpPr>
        <p:spPr bwMode="auto">
          <a:xfrm>
            <a:off x="838399" y="1961059"/>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Deliberate alteration of sustainability metrics to misrepresent environmental or social performance.</a:t>
            </a:r>
            <a:endParaRPr lang="en-US" sz="1150"/>
          </a:p>
        </p:txBody>
      </p:sp>
      <p:sp>
        <p:nvSpPr>
          <p:cNvPr id="10" name="Shape 7"/>
          <p:cNvSpPr/>
          <p:nvPr/>
        </p:nvSpPr>
        <p:spPr bwMode="auto">
          <a:xfrm>
            <a:off x="609799" y="2741910"/>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2" name="Text 9"/>
          <p:cNvSpPr/>
          <p:nvPr/>
        </p:nvSpPr>
        <p:spPr bwMode="auto">
          <a:xfrm>
            <a:off x="838399" y="2913361"/>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Inconsistent Reporting</a:t>
            </a:r>
            <a:endParaRPr lang="en-US" sz="1500"/>
          </a:p>
        </p:txBody>
      </p:sp>
      <p:sp>
        <p:nvSpPr>
          <p:cNvPr id="13" name="Text 10"/>
          <p:cNvSpPr/>
          <p:nvPr/>
        </p:nvSpPr>
        <p:spPr bwMode="auto">
          <a:xfrm>
            <a:off x="838399" y="3235920"/>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Divergent data standards across sources produce unreliable and non-comparable outputs.</a:t>
            </a:r>
            <a:endParaRPr lang="en-US" sz="1150"/>
          </a:p>
        </p:txBody>
      </p:sp>
      <p:sp>
        <p:nvSpPr>
          <p:cNvPr id="14" name="Shape 11"/>
          <p:cNvSpPr/>
          <p:nvPr/>
        </p:nvSpPr>
        <p:spPr bwMode="auto">
          <a:xfrm>
            <a:off x="609799" y="4016772"/>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6" name="Text 13"/>
          <p:cNvSpPr/>
          <p:nvPr/>
        </p:nvSpPr>
        <p:spPr bwMode="auto">
          <a:xfrm>
            <a:off x="838399" y="4188222"/>
            <a:ext cx="2192536"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Lack of Validation Controls</a:t>
            </a:r>
            <a:endParaRPr lang="en-US" sz="1500"/>
          </a:p>
        </p:txBody>
      </p:sp>
      <p:sp>
        <p:nvSpPr>
          <p:cNvPr id="17" name="Text 14"/>
          <p:cNvSpPr/>
          <p:nvPr/>
        </p:nvSpPr>
        <p:spPr bwMode="auto">
          <a:xfrm>
            <a:off x="838399" y="4510782"/>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Absent or weak input validation allows erroneous or manipulated data to propagate unchecked.</a:t>
            </a:r>
            <a:endParaRPr lang="en-US" sz="1150"/>
          </a:p>
        </p:txBody>
      </p:sp>
      <p:sp>
        <p:nvSpPr>
          <p:cNvPr id="18" name="Shape 15"/>
          <p:cNvSpPr/>
          <p:nvPr/>
        </p:nvSpPr>
        <p:spPr bwMode="auto">
          <a:xfrm>
            <a:off x="609799" y="5291634"/>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20" name="Text 17"/>
          <p:cNvSpPr/>
          <p:nvPr/>
        </p:nvSpPr>
        <p:spPr bwMode="auto">
          <a:xfrm>
            <a:off x="838399" y="5463084"/>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Audit Challenges</a:t>
            </a:r>
            <a:endParaRPr lang="en-US" sz="1500"/>
          </a:p>
        </p:txBody>
      </p:sp>
      <p:sp>
        <p:nvSpPr>
          <p:cNvPr id="21" name="Text 18"/>
          <p:cNvSpPr/>
          <p:nvPr/>
        </p:nvSpPr>
        <p:spPr bwMode="auto">
          <a:xfrm>
            <a:off x="838399" y="5785644"/>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Compromised ESG data can lead to regulatory penalties and significant reputational damage.</a:t>
            </a:r>
            <a:endParaRPr lang="en-US" sz="1150"/>
          </a:p>
        </p:txBody>
      </p:sp>
      <p:sp>
        <p:nvSpPr>
          <p:cNvPr id="22" name="Online Image Placeholder 21"/>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772741"/>
            <a:ext cx="6310908"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Regulatory Drivers for ESG Security</a:t>
            </a:r>
            <a:endParaRPr lang="en-US" sz="3250" b="1">
              <a:solidFill>
                <a:schemeClr val="tx2"/>
              </a:solidFill>
            </a:endParaRPr>
          </a:p>
        </p:txBody>
      </p:sp>
      <p:sp>
        <p:nvSpPr>
          <p:cNvPr id="6" name="Text 4"/>
          <p:cNvSpPr/>
          <p:nvPr/>
        </p:nvSpPr>
        <p:spPr bwMode="auto">
          <a:xfrm>
            <a:off x="707728" y="2702817"/>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Regulatory Landscape</a:t>
            </a:r>
            <a:endParaRPr lang="en-US" sz="1650">
              <a:solidFill>
                <a:schemeClr val="tx2"/>
              </a:solidFill>
            </a:endParaRPr>
          </a:p>
        </p:txBody>
      </p:sp>
      <p:sp>
        <p:nvSpPr>
          <p:cNvPr id="7" name="Text 5"/>
          <p:cNvSpPr/>
          <p:nvPr/>
        </p:nvSpPr>
        <p:spPr bwMode="auto">
          <a:xfrm>
            <a:off x="707728" y="3126582"/>
            <a:ext cx="5140325" cy="793849"/>
          </a:xfrm>
          <a:prstGeom prst="rect">
            <a:avLst/>
          </a:prstGeom>
          <a:noFill/>
          <a:ln/>
        </p:spPr>
        <p:txBody>
          <a:bodyPr wrap="square" lIns="0" tIns="0" rIns="0" bIns="0" rtlCol="0" anchor="t"/>
          <a:lstStyle/>
          <a:p>
            <a:pPr>
              <a:lnSpc>
                <a:spcPts val="2083"/>
              </a:lnSpc>
              <a:defRPr/>
            </a:pPr>
            <a:r>
              <a:rPr lang="en-US" sz="1300">
                <a:solidFill>
                  <a:srgbClr val="000000"/>
                </a:solidFill>
                <a:latin typeface="Poppins"/>
                <a:ea typeface="Poppins"/>
                <a:cs typeface="Poppins"/>
              </a:rPr>
              <a:t>Regulatory frameworks are driving adoption of ESG platforms and significantly increasing the importance of secure, auditable data handling across organisations.</a:t>
            </a:r>
            <a:endParaRPr lang="en-US" sz="1300"/>
          </a:p>
        </p:txBody>
      </p:sp>
      <p:sp>
        <p:nvSpPr>
          <p:cNvPr id="8" name="Text 6"/>
          <p:cNvSpPr/>
          <p:nvPr/>
        </p:nvSpPr>
        <p:spPr bwMode="auto">
          <a:xfrm>
            <a:off x="6304062" y="2702817"/>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Key Frameworks</a:t>
            </a:r>
            <a:endParaRPr lang="en-US" sz="1650">
              <a:solidFill>
                <a:schemeClr val="tx2"/>
              </a:solidFill>
            </a:endParaRPr>
          </a:p>
        </p:txBody>
      </p:sp>
      <p:sp>
        <p:nvSpPr>
          <p:cNvPr id="9" name="Text 7"/>
          <p:cNvSpPr/>
          <p:nvPr/>
        </p:nvSpPr>
        <p:spPr bwMode="auto">
          <a:xfrm>
            <a:off x="6304062" y="3126582"/>
            <a:ext cx="5232797" cy="2290465"/>
          </a:xfrm>
          <a:prstGeom prst="rect">
            <a:avLst/>
          </a:prstGeom>
          <a:noFill/>
          <a:ln/>
        </p:spPr>
        <p:txBody>
          <a:bodyPr wrap="square" lIns="0" tIns="0" rIns="0" bIns="0" rtlCol="0" anchor="t"/>
          <a:lstStyle/>
          <a:p>
            <a:pPr marL="285739" indent="-285739">
              <a:lnSpc>
                <a:spcPts val="2083"/>
              </a:lnSpc>
              <a:buSzPct val="100000"/>
              <a:buChar char="•"/>
              <a:defRPr/>
            </a:pPr>
            <a:r>
              <a:rPr lang="en-US" sz="1300" b="1">
                <a:latin typeface="Poppins"/>
                <a:ea typeface="Poppins"/>
                <a:cs typeface="Poppins"/>
              </a:rPr>
              <a:t>EU Taxonomy</a:t>
            </a:r>
            <a:r>
              <a:rPr lang="en-US" sz="1300">
                <a:latin typeface="Poppins"/>
                <a:ea typeface="Poppins"/>
                <a:cs typeface="Poppins"/>
              </a:rPr>
              <a:t> — Classification system for sustainable economic activities</a:t>
            </a:r>
            <a:endParaRPr lang="en-US" sz="1300"/>
          </a:p>
          <a:p>
            <a:pPr marL="285739" indent="-285739">
              <a:lnSpc>
                <a:spcPts val="2083"/>
              </a:lnSpc>
              <a:buSzPct val="100000"/>
              <a:buChar char="•"/>
              <a:defRPr/>
            </a:pPr>
            <a:r>
              <a:rPr lang="en-US" sz="1300" b="1">
                <a:latin typeface="Poppins"/>
                <a:ea typeface="Poppins"/>
                <a:cs typeface="Poppins"/>
              </a:rPr>
              <a:t>CSRD</a:t>
            </a:r>
            <a:r>
              <a:rPr lang="en-US" sz="1300">
                <a:latin typeface="Poppins"/>
                <a:ea typeface="Poppins"/>
                <a:cs typeface="Poppins"/>
              </a:rPr>
              <a:t> — Corporate Sustainability Reporting Directive mandating detailed disclosures</a:t>
            </a:r>
            <a:endParaRPr lang="en-US" sz="1300"/>
          </a:p>
          <a:p>
            <a:pPr marL="285739" indent="-285739">
              <a:lnSpc>
                <a:spcPts val="2083"/>
              </a:lnSpc>
              <a:buSzPct val="100000"/>
              <a:buChar char="•"/>
              <a:defRPr/>
            </a:pPr>
            <a:r>
              <a:rPr lang="en-US" sz="1300" b="1">
                <a:latin typeface="Poppins"/>
                <a:ea typeface="Poppins"/>
                <a:cs typeface="Poppins"/>
              </a:rPr>
              <a:t>Mandatory Disclosures</a:t>
            </a:r>
            <a:r>
              <a:rPr lang="en-US" sz="1300">
                <a:latin typeface="Poppins"/>
                <a:ea typeface="Poppins"/>
                <a:cs typeface="Poppins"/>
              </a:rPr>
              <a:t> — Binding requirements for environmental and social reporting</a:t>
            </a:r>
            <a:endParaRPr lang="en-US" sz="1300"/>
          </a:p>
          <a:p>
            <a:pPr marL="285739" indent="-285739">
              <a:lnSpc>
                <a:spcPts val="2083"/>
              </a:lnSpc>
              <a:buSzPct val="100000"/>
              <a:buChar char="•"/>
              <a:defRPr/>
            </a:pPr>
            <a:r>
              <a:rPr lang="en-US" sz="1300" b="1">
                <a:latin typeface="Poppins"/>
                <a:ea typeface="Poppins"/>
                <a:cs typeface="Poppins"/>
              </a:rPr>
              <a:t>Compliance Requirements</a:t>
            </a:r>
            <a:r>
              <a:rPr lang="en-US" sz="1300">
                <a:latin typeface="Poppins"/>
                <a:ea typeface="Poppins"/>
                <a:cs typeface="Poppins"/>
              </a:rPr>
              <a:t> — Audit trails and data governance obligations</a:t>
            </a:r>
            <a:endParaRPr lang="en-US" sz="1300"/>
          </a:p>
        </p:txBody>
      </p:sp>
      <p:sp>
        <p:nvSpPr>
          <p:cNvPr id="10" name="Online Image Placeholder 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5" name="Shape 20"/>
          <p:cNvSpPr/>
          <p:nvPr/>
        </p:nvSpPr>
        <p:spPr bwMode="auto">
          <a:xfrm>
            <a:off x="6178650" y="4541044"/>
            <a:ext cx="4494473" cy="1220093"/>
          </a:xfrm>
          <a:prstGeom prst="roundRect">
            <a:avLst>
              <a:gd name="adj" fmla="val 7495"/>
            </a:avLst>
          </a:prstGeom>
          <a:solidFill>
            <a:srgbClr val="FFFFFF"/>
          </a:solidFill>
          <a:ln/>
        </p:spPr>
        <p:txBody>
          <a:bodyPr/>
          <a:lstStyle/>
          <a:p>
            <a:pPr>
              <a:defRPr/>
            </a:pPr>
            <a:endParaRPr lang="en-US"/>
          </a:p>
        </p:txBody>
      </p:sp>
      <p:sp>
        <p:nvSpPr>
          <p:cNvPr id="5" name="Text 0"/>
          <p:cNvSpPr/>
          <p:nvPr/>
        </p:nvSpPr>
        <p:spPr bwMode="auto">
          <a:xfrm>
            <a:off x="661492" y="1096863"/>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Learning Objectives</a:t>
            </a:r>
            <a:endParaRPr lang="en-US" sz="3250"/>
          </a:p>
        </p:txBody>
      </p:sp>
      <p:sp>
        <p:nvSpPr>
          <p:cNvPr id="6" name="Text 1"/>
          <p:cNvSpPr/>
          <p:nvPr/>
        </p:nvSpPr>
        <p:spPr bwMode="auto">
          <a:xfrm>
            <a:off x="661492" y="1944291"/>
            <a:ext cx="1086901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By the end of this session, you will be able to apply core cybersecurity concepts to a sustainability system. Success is measured through applied outputs.</a:t>
            </a:r>
            <a:endParaRPr lang="en-US" sz="1300"/>
          </a:p>
        </p:txBody>
      </p:sp>
      <p:sp>
        <p:nvSpPr>
          <p:cNvPr id="7" name="Shape 2"/>
          <p:cNvSpPr/>
          <p:nvPr/>
        </p:nvSpPr>
        <p:spPr bwMode="auto">
          <a:xfrm>
            <a:off x="661492" y="2907606"/>
            <a:ext cx="4480560" cy="1220093"/>
          </a:xfrm>
          <a:prstGeom prst="roundRect">
            <a:avLst>
              <a:gd name="adj" fmla="val 7495"/>
            </a:avLst>
          </a:prstGeom>
          <a:solidFill>
            <a:srgbClr val="FFFFFF"/>
          </a:solidFill>
          <a:ln/>
        </p:spPr>
        <p:txBody>
          <a:bodyPr/>
          <a:lstStyle/>
          <a:p>
            <a:pPr>
              <a:defRPr/>
            </a:pPr>
            <a:endParaRPr lang="en-US"/>
          </a:p>
        </p:txBody>
      </p:sp>
      <p:sp>
        <p:nvSpPr>
          <p:cNvPr id="8" name="Shape 3"/>
          <p:cNvSpPr/>
          <p:nvPr/>
        </p:nvSpPr>
        <p:spPr bwMode="auto">
          <a:xfrm>
            <a:off x="661492" y="2888556"/>
            <a:ext cx="4480560" cy="76200"/>
          </a:xfrm>
          <a:prstGeom prst="roundRect">
            <a:avLst>
              <a:gd name="adj" fmla="val 91163"/>
            </a:avLst>
          </a:prstGeom>
          <a:solidFill>
            <a:srgbClr val="00AC4E"/>
          </a:solidFill>
          <a:ln/>
        </p:spPr>
        <p:txBody>
          <a:bodyPr/>
          <a:lstStyle/>
          <a:p>
            <a:pPr>
              <a:defRPr/>
            </a:pPr>
            <a:endParaRPr lang="en-US"/>
          </a:p>
        </p:txBody>
      </p:sp>
      <p:sp>
        <p:nvSpPr>
          <p:cNvPr id="9" name="Shape 4"/>
          <p:cNvSpPr/>
          <p:nvPr/>
        </p:nvSpPr>
        <p:spPr bwMode="auto">
          <a:xfrm>
            <a:off x="2497707" y="2659559"/>
            <a:ext cx="496094" cy="496094"/>
          </a:xfrm>
          <a:prstGeom prst="roundRect">
            <a:avLst>
              <a:gd name="adj" fmla="val 153600"/>
            </a:avLst>
          </a:prstGeom>
          <a:solidFill>
            <a:srgbClr val="00AC4E"/>
          </a:solidFill>
          <a:ln/>
        </p:spPr>
        <p:txBody>
          <a:bodyPr/>
          <a:lstStyle/>
          <a:p>
            <a:pPr>
              <a:defRPr/>
            </a:pPr>
            <a:endParaRPr lang="en-US"/>
          </a:p>
        </p:txBody>
      </p:sp>
      <p:sp>
        <p:nvSpPr>
          <p:cNvPr id="10" name="Text 5"/>
          <p:cNvSpPr/>
          <p:nvPr/>
        </p:nvSpPr>
        <p:spPr bwMode="auto">
          <a:xfrm>
            <a:off x="2677271" y="2745161"/>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1</a:t>
            </a:r>
            <a:endParaRPr lang="en-US" sz="1550"/>
          </a:p>
        </p:txBody>
      </p:sp>
      <p:sp>
        <p:nvSpPr>
          <p:cNvPr id="11" name="Text 6"/>
          <p:cNvSpPr/>
          <p:nvPr/>
        </p:nvSpPr>
        <p:spPr bwMode="auto">
          <a:xfrm>
            <a:off x="845840" y="3321050"/>
            <a:ext cx="2173188"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Analyse</a:t>
            </a:r>
            <a:r>
              <a:rPr lang="en-US" sz="1650" b="1">
                <a:solidFill>
                  <a:srgbClr val="363D50"/>
                </a:solidFill>
                <a:latin typeface="Titillium Web Bold"/>
                <a:ea typeface="Titillium Web Bold"/>
                <a:cs typeface="Titillium Web Bold"/>
              </a:rPr>
              <a:t> sector-specific cybersecurity scenarios</a:t>
            </a:r>
            <a:endParaRPr/>
          </a:p>
        </p:txBody>
      </p:sp>
      <p:sp>
        <p:nvSpPr>
          <p:cNvPr id="12" name="Text 7"/>
          <p:cNvSpPr/>
          <p:nvPr/>
        </p:nvSpPr>
        <p:spPr bwMode="auto">
          <a:xfrm>
            <a:off x="845840" y="3678733"/>
            <a:ext cx="498316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Assess associated threat landscapes</a:t>
            </a:r>
            <a:endParaRPr/>
          </a:p>
        </p:txBody>
      </p:sp>
      <p:sp>
        <p:nvSpPr>
          <p:cNvPr id="13" name="Shape 8"/>
          <p:cNvSpPr/>
          <p:nvPr/>
        </p:nvSpPr>
        <p:spPr bwMode="auto">
          <a:xfrm>
            <a:off x="6178651" y="2907606"/>
            <a:ext cx="4425316" cy="1220093"/>
          </a:xfrm>
          <a:prstGeom prst="roundRect">
            <a:avLst>
              <a:gd name="adj" fmla="val 7495"/>
            </a:avLst>
          </a:prstGeom>
          <a:solidFill>
            <a:srgbClr val="FFFFFF"/>
          </a:solidFill>
          <a:ln/>
        </p:spPr>
        <p:txBody>
          <a:bodyPr/>
          <a:lstStyle/>
          <a:p>
            <a:pPr>
              <a:defRPr/>
            </a:pPr>
            <a:endParaRPr lang="en-US"/>
          </a:p>
        </p:txBody>
      </p:sp>
      <p:sp>
        <p:nvSpPr>
          <p:cNvPr id="14" name="Shape 9"/>
          <p:cNvSpPr/>
          <p:nvPr/>
        </p:nvSpPr>
        <p:spPr bwMode="auto">
          <a:xfrm>
            <a:off x="6178650" y="2888556"/>
            <a:ext cx="4480560" cy="76200"/>
          </a:xfrm>
          <a:prstGeom prst="roundRect">
            <a:avLst>
              <a:gd name="adj" fmla="val 91163"/>
            </a:avLst>
          </a:prstGeom>
          <a:solidFill>
            <a:srgbClr val="00AC4E"/>
          </a:solidFill>
          <a:ln/>
        </p:spPr>
        <p:txBody>
          <a:bodyPr/>
          <a:lstStyle/>
          <a:p>
            <a:pPr>
              <a:defRPr/>
            </a:pPr>
            <a:endParaRPr lang="en-US"/>
          </a:p>
        </p:txBody>
      </p:sp>
      <p:sp>
        <p:nvSpPr>
          <p:cNvPr id="15" name="Shape 10"/>
          <p:cNvSpPr/>
          <p:nvPr/>
        </p:nvSpPr>
        <p:spPr bwMode="auto">
          <a:xfrm>
            <a:off x="8060968" y="2659559"/>
            <a:ext cx="496094" cy="496094"/>
          </a:xfrm>
          <a:prstGeom prst="roundRect">
            <a:avLst>
              <a:gd name="adj" fmla="val 153600"/>
            </a:avLst>
          </a:prstGeom>
          <a:solidFill>
            <a:srgbClr val="00AC4E"/>
          </a:solidFill>
          <a:ln/>
        </p:spPr>
        <p:txBody>
          <a:bodyPr/>
          <a:lstStyle/>
          <a:p>
            <a:pPr>
              <a:defRPr/>
            </a:pPr>
            <a:endParaRPr lang="en-US"/>
          </a:p>
        </p:txBody>
      </p:sp>
      <p:sp>
        <p:nvSpPr>
          <p:cNvPr id="16" name="Text 11"/>
          <p:cNvSpPr/>
          <p:nvPr/>
        </p:nvSpPr>
        <p:spPr bwMode="auto">
          <a:xfrm>
            <a:off x="8248216" y="2752846"/>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2</a:t>
            </a:r>
            <a:endParaRPr lang="en-US" sz="1550"/>
          </a:p>
        </p:txBody>
      </p:sp>
      <p:sp>
        <p:nvSpPr>
          <p:cNvPr id="17" name="Text 12"/>
          <p:cNvSpPr/>
          <p:nvPr/>
        </p:nvSpPr>
        <p:spPr bwMode="auto">
          <a:xfrm>
            <a:off x="6362998" y="3321050"/>
            <a:ext cx="2862659"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Select and apply appropriate threat modelling techniques </a:t>
            </a:r>
            <a:endParaRPr lang="en-US" sz="1650">
              <a:solidFill>
                <a:srgbClr val="363D50"/>
              </a:solidFill>
            </a:endParaRPr>
          </a:p>
        </p:txBody>
      </p:sp>
      <p:sp>
        <p:nvSpPr>
          <p:cNvPr id="18" name="Text 13"/>
          <p:cNvSpPr/>
          <p:nvPr/>
        </p:nvSpPr>
        <p:spPr bwMode="auto">
          <a:xfrm>
            <a:off x="6362998" y="3678733"/>
            <a:ext cx="498316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Evaluate risks within sustainable system environments</a:t>
            </a:r>
            <a:endParaRPr lang="en-US" sz="1300"/>
          </a:p>
        </p:txBody>
      </p:sp>
      <p:sp>
        <p:nvSpPr>
          <p:cNvPr id="19" name="Shape 14"/>
          <p:cNvSpPr/>
          <p:nvPr/>
        </p:nvSpPr>
        <p:spPr bwMode="auto">
          <a:xfrm>
            <a:off x="661492" y="4541044"/>
            <a:ext cx="4571335" cy="1220093"/>
          </a:xfrm>
          <a:prstGeom prst="roundRect">
            <a:avLst>
              <a:gd name="adj" fmla="val 7495"/>
            </a:avLst>
          </a:prstGeom>
          <a:solidFill>
            <a:srgbClr val="FFFFFF"/>
          </a:solidFill>
          <a:ln/>
        </p:spPr>
        <p:txBody>
          <a:bodyPr/>
          <a:lstStyle/>
          <a:p>
            <a:pPr>
              <a:defRPr/>
            </a:pPr>
            <a:endParaRPr lang="en-US"/>
          </a:p>
        </p:txBody>
      </p:sp>
      <p:sp>
        <p:nvSpPr>
          <p:cNvPr id="20" name="Shape 15"/>
          <p:cNvSpPr/>
          <p:nvPr/>
        </p:nvSpPr>
        <p:spPr bwMode="auto">
          <a:xfrm>
            <a:off x="661492" y="4521994"/>
            <a:ext cx="4480560" cy="76200"/>
          </a:xfrm>
          <a:prstGeom prst="roundRect">
            <a:avLst>
              <a:gd name="adj" fmla="val 91163"/>
            </a:avLst>
          </a:prstGeom>
          <a:solidFill>
            <a:srgbClr val="00AC4E"/>
          </a:solidFill>
          <a:ln/>
        </p:spPr>
        <p:txBody>
          <a:bodyPr/>
          <a:lstStyle/>
          <a:p>
            <a:pPr>
              <a:defRPr/>
            </a:pPr>
            <a:endParaRPr lang="en-US"/>
          </a:p>
        </p:txBody>
      </p:sp>
      <p:sp>
        <p:nvSpPr>
          <p:cNvPr id="21" name="Shape 16"/>
          <p:cNvSpPr/>
          <p:nvPr/>
        </p:nvSpPr>
        <p:spPr bwMode="auto">
          <a:xfrm>
            <a:off x="2520759" y="4292997"/>
            <a:ext cx="496094" cy="496094"/>
          </a:xfrm>
          <a:prstGeom prst="roundRect">
            <a:avLst>
              <a:gd name="adj" fmla="val 153600"/>
            </a:avLst>
          </a:prstGeom>
          <a:solidFill>
            <a:srgbClr val="00AC4E"/>
          </a:solidFill>
          <a:ln/>
        </p:spPr>
        <p:txBody>
          <a:bodyPr/>
          <a:lstStyle/>
          <a:p>
            <a:pPr>
              <a:defRPr/>
            </a:pPr>
            <a:endParaRPr lang="en-US"/>
          </a:p>
        </p:txBody>
      </p:sp>
      <p:sp>
        <p:nvSpPr>
          <p:cNvPr id="22" name="Text 17"/>
          <p:cNvSpPr/>
          <p:nvPr/>
        </p:nvSpPr>
        <p:spPr bwMode="auto">
          <a:xfrm>
            <a:off x="2700323" y="4393968"/>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3</a:t>
            </a:r>
            <a:endParaRPr lang="en-US" sz="1550"/>
          </a:p>
        </p:txBody>
      </p:sp>
      <p:sp>
        <p:nvSpPr>
          <p:cNvPr id="23" name="Text 18"/>
          <p:cNvSpPr/>
          <p:nvPr/>
        </p:nvSpPr>
        <p:spPr bwMode="auto">
          <a:xfrm>
            <a:off x="845840" y="495448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Identify cyber risks affecting ESG-related platforms </a:t>
            </a:r>
            <a:endParaRPr lang="en-US" sz="1650">
              <a:solidFill>
                <a:srgbClr val="363D50"/>
              </a:solidFill>
            </a:endParaRPr>
          </a:p>
        </p:txBody>
      </p:sp>
      <p:sp>
        <p:nvSpPr>
          <p:cNvPr id="24" name="Text 19"/>
          <p:cNvSpPr/>
          <p:nvPr/>
        </p:nvSpPr>
        <p:spPr bwMode="auto">
          <a:xfrm>
            <a:off x="845840" y="5312172"/>
            <a:ext cx="4983163" cy="264617"/>
          </a:xfrm>
          <a:prstGeom prst="rect">
            <a:avLst/>
          </a:prstGeom>
          <a:noFill/>
          <a:ln/>
        </p:spPr>
        <p:txBody>
          <a:bodyPr wrap="none" lIns="0" tIns="0" rIns="0" bIns="0" rtlCol="0" anchor="t"/>
          <a:lstStyle/>
          <a:p>
            <a:pPr>
              <a:lnSpc>
                <a:spcPts val="2083"/>
              </a:lnSpc>
              <a:defRPr/>
            </a:pPr>
            <a:r>
              <a:rPr lang="en-US" sz="1300"/>
              <a:t>Assess cyber risks affecting digital infrastructures</a:t>
            </a:r>
            <a:endParaRPr/>
          </a:p>
        </p:txBody>
      </p:sp>
      <p:sp>
        <p:nvSpPr>
          <p:cNvPr id="26" name="Shape 21"/>
          <p:cNvSpPr/>
          <p:nvPr/>
        </p:nvSpPr>
        <p:spPr bwMode="auto">
          <a:xfrm>
            <a:off x="6178650" y="4521994"/>
            <a:ext cx="4480560" cy="76200"/>
          </a:xfrm>
          <a:prstGeom prst="roundRect">
            <a:avLst>
              <a:gd name="adj" fmla="val 91163"/>
            </a:avLst>
          </a:prstGeom>
          <a:solidFill>
            <a:srgbClr val="00AC4E"/>
          </a:solidFill>
          <a:ln/>
        </p:spPr>
        <p:txBody>
          <a:bodyPr/>
          <a:lstStyle/>
          <a:p>
            <a:pPr>
              <a:defRPr/>
            </a:pPr>
            <a:endParaRPr lang="en-US"/>
          </a:p>
        </p:txBody>
      </p:sp>
      <p:sp>
        <p:nvSpPr>
          <p:cNvPr id="27" name="Shape 22"/>
          <p:cNvSpPr/>
          <p:nvPr/>
        </p:nvSpPr>
        <p:spPr bwMode="auto">
          <a:xfrm>
            <a:off x="8060968" y="4292997"/>
            <a:ext cx="496094" cy="496094"/>
          </a:xfrm>
          <a:prstGeom prst="roundRect">
            <a:avLst>
              <a:gd name="adj" fmla="val 153600"/>
            </a:avLst>
          </a:prstGeom>
          <a:solidFill>
            <a:srgbClr val="00AC4E"/>
          </a:solidFill>
          <a:ln/>
        </p:spPr>
        <p:txBody>
          <a:bodyPr/>
          <a:lstStyle/>
          <a:p>
            <a:pPr>
              <a:defRPr/>
            </a:pPr>
            <a:endParaRPr lang="en-US"/>
          </a:p>
        </p:txBody>
      </p:sp>
      <p:sp>
        <p:nvSpPr>
          <p:cNvPr id="28" name="Text 23"/>
          <p:cNvSpPr/>
          <p:nvPr/>
        </p:nvSpPr>
        <p:spPr bwMode="auto">
          <a:xfrm>
            <a:off x="8240532" y="4393968"/>
            <a:ext cx="198438" cy="248047"/>
          </a:xfrm>
          <a:prstGeom prst="rect">
            <a:avLst/>
          </a:prstGeom>
          <a:noFill/>
          <a:ln/>
        </p:spPr>
        <p:txBody>
          <a:bodyPr wrap="none" lIns="0" tIns="0" rIns="0" bIns="0" rtlCol="0" anchor="t"/>
          <a:lstStyle/>
          <a:p>
            <a:pPr>
              <a:lnSpc>
                <a:spcPts val="2500"/>
              </a:lnSpc>
              <a:defRPr/>
            </a:pPr>
            <a:r>
              <a:rPr lang="en-US" sz="1550" b="1">
                <a:solidFill>
                  <a:srgbClr val="FFFFFF"/>
                </a:solidFill>
                <a:latin typeface="Titillium Web Bold"/>
                <a:ea typeface="Titillium Web Bold"/>
                <a:cs typeface="Titillium Web Bold"/>
              </a:rPr>
              <a:t>4</a:t>
            </a:r>
            <a:endParaRPr lang="en-US" sz="1550"/>
          </a:p>
        </p:txBody>
      </p:sp>
      <p:sp>
        <p:nvSpPr>
          <p:cNvPr id="29" name="Text 24"/>
          <p:cNvSpPr/>
          <p:nvPr/>
        </p:nvSpPr>
        <p:spPr bwMode="auto">
          <a:xfrm>
            <a:off x="6362998" y="4954488"/>
            <a:ext cx="2301776"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Select suitable cybersecurity frameworks </a:t>
            </a:r>
            <a:endParaRPr lang="en-US" sz="1650">
              <a:solidFill>
                <a:srgbClr val="363D50"/>
              </a:solidFill>
            </a:endParaRPr>
          </a:p>
        </p:txBody>
      </p:sp>
      <p:sp>
        <p:nvSpPr>
          <p:cNvPr id="30" name="Text 25"/>
          <p:cNvSpPr/>
          <p:nvPr/>
        </p:nvSpPr>
        <p:spPr bwMode="auto">
          <a:xfrm>
            <a:off x="6362998" y="5312172"/>
            <a:ext cx="498316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Implement cyber risk modelling process for ESG contexts</a:t>
            </a:r>
            <a:endParaRPr lang="en-US" sz="1300"/>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189162"/>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ESG Platform Threats</a:t>
            </a:r>
            <a:endParaRPr lang="en-US" sz="3250"/>
          </a:p>
        </p:txBody>
      </p:sp>
      <p:pic>
        <p:nvPicPr>
          <p:cNvPr id="5" name="Image 0" descr="preencoded.p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61492" y="2953941"/>
            <a:ext cx="413444" cy="413444"/>
          </a:xfrm>
          <a:prstGeom prst="rect">
            <a:avLst/>
          </a:prstGeom>
        </p:spPr>
      </p:pic>
      <p:sp>
        <p:nvSpPr>
          <p:cNvPr id="6" name="Text 3"/>
          <p:cNvSpPr/>
          <p:nvPr/>
        </p:nvSpPr>
        <p:spPr bwMode="auto">
          <a:xfrm>
            <a:off x="1281609" y="29539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Insider Manipulation</a:t>
            </a:r>
            <a:endParaRPr lang="en-US" sz="1650"/>
          </a:p>
        </p:txBody>
      </p:sp>
      <p:sp>
        <p:nvSpPr>
          <p:cNvPr id="7" name="Text 4"/>
          <p:cNvSpPr/>
          <p:nvPr/>
        </p:nvSpPr>
        <p:spPr bwMode="auto">
          <a:xfrm>
            <a:off x="1281609" y="3311624"/>
            <a:ext cx="4711006"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Privileged users with access to ESG data may alter records to misrepresent sustainability performance.</a:t>
            </a:r>
            <a:endParaRPr lang="en-US" sz="1300"/>
          </a:p>
        </p:txBody>
      </p:sp>
      <p:pic>
        <p:nvPicPr>
          <p:cNvPr id="8" name="Image 1" descr="preencoded.png"/>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6199287" y="2953941"/>
            <a:ext cx="413444" cy="413444"/>
          </a:xfrm>
          <a:prstGeom prst="rect">
            <a:avLst/>
          </a:prstGeom>
        </p:spPr>
      </p:pic>
      <p:sp>
        <p:nvSpPr>
          <p:cNvPr id="9" name="Text 5"/>
          <p:cNvSpPr/>
          <p:nvPr/>
        </p:nvSpPr>
        <p:spPr bwMode="auto">
          <a:xfrm>
            <a:off x="6819405" y="29539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API Vulnerabilities</a:t>
            </a:r>
            <a:endParaRPr lang="en-US" sz="1650"/>
          </a:p>
        </p:txBody>
      </p:sp>
      <p:sp>
        <p:nvSpPr>
          <p:cNvPr id="10" name="Text 6"/>
          <p:cNvSpPr/>
          <p:nvPr/>
        </p:nvSpPr>
        <p:spPr bwMode="auto">
          <a:xfrm>
            <a:off x="6819404" y="3311624"/>
            <a:ext cx="4711105"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Poorly secured APIs connecting ESG platforms to enterprise systems expose sensitive data to exploitation.</a:t>
            </a:r>
            <a:endParaRPr lang="en-US" sz="1300"/>
          </a:p>
        </p:txBody>
      </p:sp>
      <p:pic>
        <p:nvPicPr>
          <p:cNvPr id="11" name="Image 2" descr="preencoded.png"/>
          <p:cNvPicPr>
            <a:picLocks noChangeAspect="1"/>
          </p:cNvPicPr>
          <p:nvPr/>
        </p:nvPicPr>
        <p:blipFill>
          <a:blip r:embed="rId7">
            <a:extLst>
              <a:ext uri="{96DAC541-7B7A-43D3-8B79-37D633B846F1}">
                <asvg:svgBlip xmlns:asvg="http://schemas.microsoft.com/office/drawing/2016/SVG/main" r:embed="rId8"/>
              </a:ext>
            </a:extLst>
          </a:blip>
          <a:stretch/>
        </p:blipFill>
        <p:spPr bwMode="auto">
          <a:xfrm>
            <a:off x="661492" y="4171553"/>
            <a:ext cx="413444" cy="413444"/>
          </a:xfrm>
          <a:prstGeom prst="rect">
            <a:avLst/>
          </a:prstGeom>
        </p:spPr>
      </p:pic>
      <p:sp>
        <p:nvSpPr>
          <p:cNvPr id="12" name="Text 7"/>
          <p:cNvSpPr/>
          <p:nvPr/>
        </p:nvSpPr>
        <p:spPr bwMode="auto">
          <a:xfrm>
            <a:off x="1281609" y="4171553"/>
            <a:ext cx="2179638"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Cloud Misconfigurations</a:t>
            </a:r>
            <a:endParaRPr lang="en-US" sz="1650"/>
          </a:p>
        </p:txBody>
      </p:sp>
      <p:sp>
        <p:nvSpPr>
          <p:cNvPr id="13" name="Text 8"/>
          <p:cNvSpPr/>
          <p:nvPr/>
        </p:nvSpPr>
        <p:spPr bwMode="auto">
          <a:xfrm>
            <a:off x="1281609" y="4529237"/>
            <a:ext cx="4711006"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Incorrectly configured cloud storage and access controls create unintended data exposure pathways.</a:t>
            </a:r>
            <a:endParaRPr lang="en-US" sz="1300"/>
          </a:p>
        </p:txBody>
      </p:sp>
      <p:pic>
        <p:nvPicPr>
          <p:cNvPr id="14" name="Image 3" descr="preencoded.png"/>
          <p:cNvPicPr>
            <a:picLocks noChangeAspect="1"/>
          </p:cNvPicPr>
          <p:nvPr/>
        </p:nvPicPr>
        <p:blipFill>
          <a:blip r:embed="rId9">
            <a:extLst>
              <a:ext uri="{96DAC541-7B7A-43D3-8B79-37D633B846F1}">
                <asvg:svgBlip xmlns:asvg="http://schemas.microsoft.com/office/drawing/2016/SVG/main" r:embed="rId10"/>
              </a:ext>
            </a:extLst>
          </a:blip>
          <a:stretch/>
        </p:blipFill>
        <p:spPr bwMode="auto">
          <a:xfrm>
            <a:off x="6199287" y="4171553"/>
            <a:ext cx="413444" cy="413444"/>
          </a:xfrm>
          <a:prstGeom prst="rect">
            <a:avLst/>
          </a:prstGeom>
        </p:spPr>
      </p:pic>
      <p:sp>
        <p:nvSpPr>
          <p:cNvPr id="15" name="Text 9"/>
          <p:cNvSpPr/>
          <p:nvPr/>
        </p:nvSpPr>
        <p:spPr bwMode="auto">
          <a:xfrm>
            <a:off x="6819405"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Data Breaches</a:t>
            </a:r>
            <a:endParaRPr lang="en-US" sz="1650"/>
          </a:p>
        </p:txBody>
      </p:sp>
      <p:sp>
        <p:nvSpPr>
          <p:cNvPr id="16" name="Text 10"/>
          <p:cNvSpPr/>
          <p:nvPr/>
        </p:nvSpPr>
        <p:spPr bwMode="auto">
          <a:xfrm>
            <a:off x="6819404" y="4529237"/>
            <a:ext cx="4711105"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ESG platforms are attractive targets due to the sensitivity and strategic value of sustainability data.</a:t>
            </a:r>
            <a:endParaRPr lang="en-US" sz="1300"/>
          </a:p>
        </p:txBody>
      </p:sp>
      <p:sp>
        <p:nvSpPr>
          <p:cNvPr id="17" name="Online Image Placeholder 16"/>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407120"/>
            <a:ext cx="6062762"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Risk Assessment for ESG Systems</a:t>
            </a:r>
            <a:endParaRPr lang="en-US" sz="3250">
              <a:solidFill>
                <a:schemeClr val="tx2"/>
              </a:solidFill>
            </a:endParaRPr>
          </a:p>
        </p:txBody>
      </p:sp>
      <p:sp>
        <p:nvSpPr>
          <p:cNvPr id="5" name="Shape 3"/>
          <p:cNvSpPr/>
          <p:nvPr/>
        </p:nvSpPr>
        <p:spPr bwMode="auto">
          <a:xfrm>
            <a:off x="661492" y="2171898"/>
            <a:ext cx="5351859" cy="1751707"/>
          </a:xfrm>
          <a:prstGeom prst="roundRect">
            <a:avLst>
              <a:gd name="adj" fmla="val 3966"/>
            </a:avLst>
          </a:prstGeom>
          <a:solidFill>
            <a:srgbClr val="FFFFFF"/>
          </a:solidFill>
          <a:ln w="22860">
            <a:solidFill>
              <a:srgbClr val="B2E5C9"/>
            </a:solidFill>
            <a:prstDash val="solid"/>
          </a:ln>
        </p:spPr>
        <p:txBody>
          <a:bodyPr/>
          <a:lstStyle/>
          <a:p>
            <a:pPr>
              <a:defRPr/>
            </a:pPr>
            <a:endParaRPr lang="en-GB" sz="1500"/>
          </a:p>
        </p:txBody>
      </p:sp>
      <p:sp>
        <p:nvSpPr>
          <p:cNvPr id="6" name="Shape 4"/>
          <p:cNvSpPr/>
          <p:nvPr/>
        </p:nvSpPr>
        <p:spPr bwMode="auto">
          <a:xfrm>
            <a:off x="680542" y="2190949"/>
            <a:ext cx="5313759" cy="496094"/>
          </a:xfrm>
          <a:prstGeom prst="roundRect">
            <a:avLst>
              <a:gd name="adj" fmla="val 9395"/>
            </a:avLst>
          </a:prstGeom>
          <a:solidFill>
            <a:srgbClr val="CCFFE3"/>
          </a:solidFill>
          <a:ln/>
        </p:spPr>
        <p:txBody>
          <a:bodyPr/>
          <a:lstStyle/>
          <a:p>
            <a:pPr>
              <a:defRPr/>
            </a:pPr>
            <a:endParaRPr lang="en-GB" sz="1500"/>
          </a:p>
        </p:txBody>
      </p:sp>
      <p:sp>
        <p:nvSpPr>
          <p:cNvPr id="7" name="Text 5"/>
          <p:cNvSpPr/>
          <p:nvPr/>
        </p:nvSpPr>
        <p:spPr bwMode="auto">
          <a:xfrm>
            <a:off x="3213397" y="2280742"/>
            <a:ext cx="248047" cy="310058"/>
          </a:xfrm>
          <a:prstGeom prst="rect">
            <a:avLst/>
          </a:prstGeom>
          <a:noFill/>
          <a:ln/>
        </p:spPr>
        <p:txBody>
          <a:bodyPr wrap="none" lIns="0" tIns="0" rIns="0" bIns="0" rtlCol="0" anchor="t"/>
          <a:lstStyle/>
          <a:p>
            <a:pPr>
              <a:lnSpc>
                <a:spcPts val="1917"/>
              </a:lnSpc>
              <a:defRPr/>
            </a:pPr>
            <a:r>
              <a:rPr lang="en-US" sz="1900" b="1">
                <a:solidFill>
                  <a:srgbClr val="363D50"/>
                </a:solidFill>
                <a:latin typeface="Titillium Web Bold"/>
                <a:ea typeface="Titillium Web Bold"/>
                <a:cs typeface="Titillium Web Bold"/>
              </a:rPr>
              <a:t>1</a:t>
            </a:r>
            <a:endParaRPr lang="en-US" sz="1900"/>
          </a:p>
        </p:txBody>
      </p:sp>
      <p:sp>
        <p:nvSpPr>
          <p:cNvPr id="8" name="Text 6"/>
          <p:cNvSpPr/>
          <p:nvPr/>
        </p:nvSpPr>
        <p:spPr bwMode="auto">
          <a:xfrm>
            <a:off x="845841" y="2852341"/>
            <a:ext cx="2265164"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Data-Centric Risk Models</a:t>
            </a:r>
            <a:endParaRPr lang="en-US" sz="1650"/>
          </a:p>
        </p:txBody>
      </p:sp>
      <p:sp>
        <p:nvSpPr>
          <p:cNvPr id="9" name="Text 7"/>
          <p:cNvSpPr/>
          <p:nvPr/>
        </p:nvSpPr>
        <p:spPr bwMode="auto">
          <a:xfrm>
            <a:off x="845840" y="3210024"/>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Prioritise risks based on data sensitivity, regulatory significance, and downstream reporting impact.</a:t>
            </a:r>
            <a:endParaRPr lang="en-US" sz="1300"/>
          </a:p>
        </p:txBody>
      </p:sp>
      <p:sp>
        <p:nvSpPr>
          <p:cNvPr id="10" name="Shape 8"/>
          <p:cNvSpPr/>
          <p:nvPr/>
        </p:nvSpPr>
        <p:spPr bwMode="auto">
          <a:xfrm>
            <a:off x="6178650" y="2171898"/>
            <a:ext cx="5351859" cy="1751707"/>
          </a:xfrm>
          <a:prstGeom prst="roundRect">
            <a:avLst>
              <a:gd name="adj" fmla="val 3966"/>
            </a:avLst>
          </a:prstGeom>
          <a:solidFill>
            <a:srgbClr val="FFFFFF"/>
          </a:solidFill>
          <a:ln w="22860">
            <a:solidFill>
              <a:srgbClr val="B2E5C9"/>
            </a:solidFill>
            <a:prstDash val="solid"/>
          </a:ln>
        </p:spPr>
        <p:txBody>
          <a:bodyPr/>
          <a:lstStyle/>
          <a:p>
            <a:pPr>
              <a:defRPr/>
            </a:pPr>
            <a:endParaRPr lang="en-GB" sz="1500"/>
          </a:p>
        </p:txBody>
      </p:sp>
      <p:sp>
        <p:nvSpPr>
          <p:cNvPr id="11" name="Shape 9"/>
          <p:cNvSpPr/>
          <p:nvPr/>
        </p:nvSpPr>
        <p:spPr bwMode="auto">
          <a:xfrm>
            <a:off x="6197700" y="2190949"/>
            <a:ext cx="5313759" cy="496094"/>
          </a:xfrm>
          <a:prstGeom prst="roundRect">
            <a:avLst>
              <a:gd name="adj" fmla="val 9395"/>
            </a:avLst>
          </a:prstGeom>
          <a:solidFill>
            <a:srgbClr val="CCFFE3"/>
          </a:solidFill>
          <a:ln/>
        </p:spPr>
        <p:txBody>
          <a:bodyPr/>
          <a:lstStyle/>
          <a:p>
            <a:pPr>
              <a:defRPr/>
            </a:pPr>
            <a:endParaRPr lang="en-GB" sz="1500"/>
          </a:p>
        </p:txBody>
      </p:sp>
      <p:sp>
        <p:nvSpPr>
          <p:cNvPr id="12" name="Text 10"/>
          <p:cNvSpPr/>
          <p:nvPr/>
        </p:nvSpPr>
        <p:spPr bwMode="auto">
          <a:xfrm>
            <a:off x="8730556" y="2280742"/>
            <a:ext cx="248047" cy="310058"/>
          </a:xfrm>
          <a:prstGeom prst="rect">
            <a:avLst/>
          </a:prstGeom>
          <a:noFill/>
          <a:ln/>
        </p:spPr>
        <p:txBody>
          <a:bodyPr wrap="none" lIns="0" tIns="0" rIns="0" bIns="0" rtlCol="0" anchor="t"/>
          <a:lstStyle/>
          <a:p>
            <a:pPr>
              <a:lnSpc>
                <a:spcPts val="1917"/>
              </a:lnSpc>
              <a:defRPr/>
            </a:pPr>
            <a:r>
              <a:rPr lang="en-US" sz="1900" b="1">
                <a:solidFill>
                  <a:srgbClr val="363D50"/>
                </a:solidFill>
                <a:latin typeface="Titillium Web Bold"/>
                <a:ea typeface="Titillium Web Bold"/>
                <a:cs typeface="Titillium Web Bold"/>
              </a:rPr>
              <a:t>2</a:t>
            </a:r>
            <a:endParaRPr lang="en-US" sz="1900"/>
          </a:p>
        </p:txBody>
      </p:sp>
      <p:sp>
        <p:nvSpPr>
          <p:cNvPr id="13" name="Text 11"/>
          <p:cNvSpPr/>
          <p:nvPr/>
        </p:nvSpPr>
        <p:spPr bwMode="auto">
          <a:xfrm>
            <a:off x="6362998" y="2852341"/>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Compliance Impact</a:t>
            </a:r>
            <a:endParaRPr lang="en-US" sz="1650"/>
          </a:p>
        </p:txBody>
      </p:sp>
      <p:sp>
        <p:nvSpPr>
          <p:cNvPr id="14" name="Text 12"/>
          <p:cNvSpPr/>
          <p:nvPr/>
        </p:nvSpPr>
        <p:spPr bwMode="auto">
          <a:xfrm>
            <a:off x="6362998" y="3210024"/>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Assess how data integrity failures translate into regulatory non-compliance and associated penalties.</a:t>
            </a:r>
            <a:endParaRPr lang="en-US" sz="1300"/>
          </a:p>
        </p:txBody>
      </p:sp>
      <p:sp>
        <p:nvSpPr>
          <p:cNvPr id="15" name="Shape 13"/>
          <p:cNvSpPr/>
          <p:nvPr/>
        </p:nvSpPr>
        <p:spPr bwMode="auto">
          <a:xfrm>
            <a:off x="661492" y="4088904"/>
            <a:ext cx="5351859" cy="1751707"/>
          </a:xfrm>
          <a:prstGeom prst="roundRect">
            <a:avLst>
              <a:gd name="adj" fmla="val 3966"/>
            </a:avLst>
          </a:prstGeom>
          <a:solidFill>
            <a:srgbClr val="FFFFFF"/>
          </a:solidFill>
          <a:ln w="22860">
            <a:solidFill>
              <a:srgbClr val="B2E5C9"/>
            </a:solidFill>
            <a:prstDash val="solid"/>
          </a:ln>
        </p:spPr>
        <p:txBody>
          <a:bodyPr/>
          <a:lstStyle/>
          <a:p>
            <a:pPr>
              <a:defRPr/>
            </a:pPr>
            <a:endParaRPr lang="en-GB" sz="1500"/>
          </a:p>
        </p:txBody>
      </p:sp>
      <p:sp>
        <p:nvSpPr>
          <p:cNvPr id="16" name="Shape 14"/>
          <p:cNvSpPr/>
          <p:nvPr/>
        </p:nvSpPr>
        <p:spPr bwMode="auto">
          <a:xfrm>
            <a:off x="680542" y="4107955"/>
            <a:ext cx="5313759" cy="496094"/>
          </a:xfrm>
          <a:prstGeom prst="roundRect">
            <a:avLst>
              <a:gd name="adj" fmla="val 9395"/>
            </a:avLst>
          </a:prstGeom>
          <a:solidFill>
            <a:srgbClr val="CCFFE3"/>
          </a:solidFill>
          <a:ln/>
        </p:spPr>
        <p:txBody>
          <a:bodyPr/>
          <a:lstStyle/>
          <a:p>
            <a:pPr>
              <a:defRPr/>
            </a:pPr>
            <a:endParaRPr lang="en-GB" sz="1500"/>
          </a:p>
        </p:txBody>
      </p:sp>
      <p:sp>
        <p:nvSpPr>
          <p:cNvPr id="17" name="Text 15"/>
          <p:cNvSpPr/>
          <p:nvPr/>
        </p:nvSpPr>
        <p:spPr bwMode="auto">
          <a:xfrm>
            <a:off x="3213397" y="4197747"/>
            <a:ext cx="248047" cy="310058"/>
          </a:xfrm>
          <a:prstGeom prst="rect">
            <a:avLst/>
          </a:prstGeom>
          <a:noFill/>
          <a:ln/>
        </p:spPr>
        <p:txBody>
          <a:bodyPr wrap="none" lIns="0" tIns="0" rIns="0" bIns="0" rtlCol="0" anchor="t"/>
          <a:lstStyle/>
          <a:p>
            <a:pPr>
              <a:lnSpc>
                <a:spcPts val="1917"/>
              </a:lnSpc>
              <a:defRPr/>
            </a:pPr>
            <a:r>
              <a:rPr lang="en-US" sz="1900" b="1">
                <a:solidFill>
                  <a:srgbClr val="363D50"/>
                </a:solidFill>
                <a:latin typeface="Titillium Web Bold"/>
                <a:ea typeface="Titillium Web Bold"/>
                <a:cs typeface="Titillium Web Bold"/>
              </a:rPr>
              <a:t>3</a:t>
            </a:r>
            <a:endParaRPr lang="en-US" sz="1900"/>
          </a:p>
        </p:txBody>
      </p:sp>
      <p:sp>
        <p:nvSpPr>
          <p:cNvPr id="18" name="Text 16"/>
          <p:cNvSpPr/>
          <p:nvPr/>
        </p:nvSpPr>
        <p:spPr bwMode="auto">
          <a:xfrm>
            <a:off x="845841" y="4769346"/>
            <a:ext cx="2624534"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Financial &amp; Reputational Risk</a:t>
            </a:r>
            <a:endParaRPr lang="en-US" sz="1650"/>
          </a:p>
        </p:txBody>
      </p:sp>
      <p:sp>
        <p:nvSpPr>
          <p:cNvPr id="19" name="Text 17"/>
          <p:cNvSpPr/>
          <p:nvPr/>
        </p:nvSpPr>
        <p:spPr bwMode="auto">
          <a:xfrm>
            <a:off x="845840" y="5127030"/>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Quantify potential investor, market, and brand impacts from ESG data compromise.</a:t>
            </a:r>
            <a:endParaRPr lang="en-US" sz="1300"/>
          </a:p>
        </p:txBody>
      </p:sp>
      <p:sp>
        <p:nvSpPr>
          <p:cNvPr id="20" name="Shape 18"/>
          <p:cNvSpPr/>
          <p:nvPr/>
        </p:nvSpPr>
        <p:spPr bwMode="auto">
          <a:xfrm>
            <a:off x="6178650" y="4088904"/>
            <a:ext cx="5351859" cy="1751707"/>
          </a:xfrm>
          <a:prstGeom prst="roundRect">
            <a:avLst>
              <a:gd name="adj" fmla="val 3966"/>
            </a:avLst>
          </a:prstGeom>
          <a:solidFill>
            <a:srgbClr val="FFFFFF"/>
          </a:solidFill>
          <a:ln w="22860">
            <a:solidFill>
              <a:srgbClr val="B2E5C9"/>
            </a:solidFill>
            <a:prstDash val="solid"/>
          </a:ln>
        </p:spPr>
        <p:txBody>
          <a:bodyPr/>
          <a:lstStyle/>
          <a:p>
            <a:pPr>
              <a:defRPr/>
            </a:pPr>
            <a:endParaRPr lang="en-GB" sz="1500"/>
          </a:p>
        </p:txBody>
      </p:sp>
      <p:sp>
        <p:nvSpPr>
          <p:cNvPr id="21" name="Shape 19"/>
          <p:cNvSpPr/>
          <p:nvPr/>
        </p:nvSpPr>
        <p:spPr bwMode="auto">
          <a:xfrm>
            <a:off x="6197700" y="4107955"/>
            <a:ext cx="5313759" cy="496094"/>
          </a:xfrm>
          <a:prstGeom prst="roundRect">
            <a:avLst>
              <a:gd name="adj" fmla="val 9395"/>
            </a:avLst>
          </a:prstGeom>
          <a:solidFill>
            <a:srgbClr val="CCFFE3"/>
          </a:solidFill>
          <a:ln/>
        </p:spPr>
        <p:txBody>
          <a:bodyPr/>
          <a:lstStyle/>
          <a:p>
            <a:pPr>
              <a:defRPr/>
            </a:pPr>
            <a:endParaRPr lang="en-GB" sz="1500"/>
          </a:p>
        </p:txBody>
      </p:sp>
      <p:sp>
        <p:nvSpPr>
          <p:cNvPr id="22" name="Text 20"/>
          <p:cNvSpPr/>
          <p:nvPr/>
        </p:nvSpPr>
        <p:spPr bwMode="auto">
          <a:xfrm>
            <a:off x="8730556" y="4197747"/>
            <a:ext cx="248047" cy="310058"/>
          </a:xfrm>
          <a:prstGeom prst="rect">
            <a:avLst/>
          </a:prstGeom>
          <a:noFill/>
          <a:ln/>
        </p:spPr>
        <p:txBody>
          <a:bodyPr wrap="none" lIns="0" tIns="0" rIns="0" bIns="0" rtlCol="0" anchor="t"/>
          <a:lstStyle/>
          <a:p>
            <a:pPr>
              <a:lnSpc>
                <a:spcPts val="1917"/>
              </a:lnSpc>
              <a:defRPr/>
            </a:pPr>
            <a:r>
              <a:rPr lang="en-US" sz="1900" b="1">
                <a:solidFill>
                  <a:srgbClr val="363D50"/>
                </a:solidFill>
                <a:latin typeface="Titillium Web Bold"/>
                <a:ea typeface="Titillium Web Bold"/>
                <a:cs typeface="Titillium Web Bold"/>
              </a:rPr>
              <a:t>4</a:t>
            </a:r>
            <a:endParaRPr lang="en-US" sz="1900"/>
          </a:p>
        </p:txBody>
      </p:sp>
      <p:sp>
        <p:nvSpPr>
          <p:cNvPr id="23" name="Text 21"/>
          <p:cNvSpPr/>
          <p:nvPr/>
        </p:nvSpPr>
        <p:spPr bwMode="auto">
          <a:xfrm>
            <a:off x="6362998" y="4769346"/>
            <a:ext cx="2197398"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Scenario-Based Analysis</a:t>
            </a:r>
            <a:endParaRPr lang="en-US" sz="1650"/>
          </a:p>
        </p:txBody>
      </p:sp>
      <p:sp>
        <p:nvSpPr>
          <p:cNvPr id="24" name="Text 22"/>
          <p:cNvSpPr/>
          <p:nvPr/>
        </p:nvSpPr>
        <p:spPr bwMode="auto">
          <a:xfrm>
            <a:off x="6362998" y="5127030"/>
            <a:ext cx="4983163"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Model realistic attack scenarios to test platform resilience and identify control gaps.</a:t>
            </a:r>
            <a:endParaRPr lang="en-US" sz="1300"/>
          </a:p>
        </p:txBody>
      </p:sp>
      <p:sp>
        <p:nvSpPr>
          <p:cNvPr id="25" name="Online Image Placeholder 24"/>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7620000" y="0"/>
            <a:ext cx="4572000" cy="6857999"/>
          </a:xfrm>
          <a:prstGeom prst="rect">
            <a:avLst/>
          </a:prstGeom>
        </p:spPr>
      </p:pic>
      <p:sp>
        <p:nvSpPr>
          <p:cNvPr id="3" name="Shape 0"/>
          <p:cNvSpPr/>
          <p:nvPr/>
        </p:nvSpPr>
        <p:spPr bwMode="auto">
          <a:xfrm>
            <a:off x="661492" y="1027608"/>
            <a:ext cx="979686" cy="310952"/>
          </a:xfrm>
          <a:prstGeom prst="roundRect">
            <a:avLst>
              <a:gd name="adj" fmla="val 17872"/>
            </a:avLst>
          </a:prstGeom>
          <a:solidFill>
            <a:srgbClr val="CCFFE3"/>
          </a:solidFill>
          <a:ln/>
        </p:spPr>
        <p:txBody>
          <a:bodyPr/>
          <a:lstStyle/>
          <a:p>
            <a:pPr>
              <a:defRPr/>
            </a:pPr>
            <a:endParaRPr lang="en-GB" sz="1500"/>
          </a:p>
        </p:txBody>
      </p:sp>
      <p:sp>
        <p:nvSpPr>
          <p:cNvPr id="4" name="Text 1"/>
          <p:cNvSpPr/>
          <p:nvPr/>
        </p:nvSpPr>
        <p:spPr bwMode="auto">
          <a:xfrm>
            <a:off x="760709" y="1077219"/>
            <a:ext cx="781248" cy="211733"/>
          </a:xfrm>
          <a:prstGeom prst="rect">
            <a:avLst/>
          </a:prstGeom>
          <a:noFill/>
          <a:ln/>
        </p:spPr>
        <p:txBody>
          <a:bodyPr wrap="none" lIns="0" tIns="0" rIns="0" bIns="0" rtlCol="0" anchor="t"/>
          <a:lstStyle/>
          <a:p>
            <a:pPr>
              <a:lnSpc>
                <a:spcPts val="1666"/>
              </a:lnSpc>
              <a:defRPr/>
            </a:pPr>
            <a:r>
              <a:rPr lang="en-US" sz="1050">
                <a:solidFill>
                  <a:srgbClr val="363D50"/>
                </a:solidFill>
                <a:latin typeface="Poppins"/>
                <a:ea typeface="Poppins"/>
                <a:cs typeface="Poppins"/>
              </a:rPr>
              <a:t>CASE STUDY</a:t>
            </a:r>
            <a:endParaRPr lang="en-US" sz="1050"/>
          </a:p>
        </p:txBody>
      </p:sp>
      <p:sp>
        <p:nvSpPr>
          <p:cNvPr id="7" name="Text 4"/>
          <p:cNvSpPr/>
          <p:nvPr/>
        </p:nvSpPr>
        <p:spPr bwMode="auto">
          <a:xfrm>
            <a:off x="661492" y="1410990"/>
            <a:ext cx="6297018" cy="1033463"/>
          </a:xfrm>
          <a:prstGeom prst="rect">
            <a:avLst/>
          </a:prstGeom>
          <a:noFill/>
          <a:ln/>
        </p:spPr>
        <p:txBody>
          <a:bodyPr wrap="square" lIns="0" tIns="0" rIns="0" bIns="0" rtlCol="0" anchor="t"/>
          <a:lstStyle/>
          <a:p>
            <a:pPr>
              <a:lnSpc>
                <a:spcPts val="4042"/>
              </a:lnSpc>
              <a:defRPr/>
            </a:pPr>
            <a:r>
              <a:rPr lang="en-US" sz="3250" b="1">
                <a:solidFill>
                  <a:schemeClr val="tx2"/>
                </a:solidFill>
                <a:latin typeface="Titillium Web Bold"/>
                <a:ea typeface="Titillium Web Bold"/>
                <a:cs typeface="Titillium Web Bold"/>
              </a:rPr>
              <a:t>ESG Data Breach — Misreported Emissions</a:t>
            </a:r>
            <a:endParaRPr lang="en-US" sz="3250">
              <a:solidFill>
                <a:schemeClr val="tx2"/>
              </a:solidFill>
            </a:endParaRPr>
          </a:p>
        </p:txBody>
      </p:sp>
      <p:sp>
        <p:nvSpPr>
          <p:cNvPr id="8" name="Text 5"/>
          <p:cNvSpPr/>
          <p:nvPr/>
        </p:nvSpPr>
        <p:spPr bwMode="auto">
          <a:xfrm>
            <a:off x="661492" y="2857798"/>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What Happened</a:t>
            </a:r>
            <a:endParaRPr lang="en-US" sz="1650">
              <a:solidFill>
                <a:schemeClr val="tx2"/>
              </a:solidFill>
            </a:endParaRPr>
          </a:p>
        </p:txBody>
      </p:sp>
      <p:sp>
        <p:nvSpPr>
          <p:cNvPr id="9" name="Text 6"/>
          <p:cNvSpPr/>
          <p:nvPr/>
        </p:nvSpPr>
        <p:spPr bwMode="auto">
          <a:xfrm>
            <a:off x="661492" y="3281561"/>
            <a:ext cx="2946797" cy="1852315"/>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An organisation's emissions data was manipulated within its ESG reporting platform, resulting in materially misreported environmental disclosures submitted to regulators and investors.</a:t>
            </a:r>
            <a:endParaRPr lang="en-US" sz="1300"/>
          </a:p>
        </p:txBody>
      </p:sp>
      <p:sp>
        <p:nvSpPr>
          <p:cNvPr id="10" name="Text 7"/>
          <p:cNvSpPr/>
          <p:nvPr/>
        </p:nvSpPr>
        <p:spPr bwMode="auto">
          <a:xfrm>
            <a:off x="4018062" y="2857798"/>
            <a:ext cx="2234009"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Consequences &amp; Lessons</a:t>
            </a:r>
            <a:endParaRPr lang="en-US" sz="1650">
              <a:solidFill>
                <a:schemeClr val="tx2"/>
              </a:solidFill>
            </a:endParaRPr>
          </a:p>
        </p:txBody>
      </p:sp>
      <p:sp>
        <p:nvSpPr>
          <p:cNvPr id="11" name="Text 8"/>
          <p:cNvSpPr/>
          <p:nvPr/>
        </p:nvSpPr>
        <p:spPr bwMode="auto">
          <a:xfrm>
            <a:off x="4018062" y="3281561"/>
            <a:ext cx="2946797" cy="2497237"/>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Significant regulatory penalties imposed for inaccurate disclosures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Material investor impact following restatement of ESG metrics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Highlighted the need for robust data governance and validation controls</a:t>
            </a:r>
            <a:endParaRPr lang="en-US" sz="1300"/>
          </a:p>
        </p:txBody>
      </p:sp>
      <p:sp>
        <p:nvSpPr>
          <p:cNvPr id="12" name="Online Image Placeholder 11"/>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en-US" i="1"/>
              <a:t>Security Frameworks</a:t>
            </a:r>
            <a:endParaRPr/>
          </a:p>
        </p:txBody>
      </p:sp>
      <p:sp>
        <p:nvSpPr>
          <p:cNvPr id="3" name="Subtitle 2"/>
          <p:cNvSpPr>
            <a:spLocks noGrp="1"/>
          </p:cNvSpPr>
          <p:nvPr>
            <p:ph type="subTitle" idx="1"/>
          </p:nvPr>
        </p:nvSpPr>
        <p:spPr bwMode="auto"/>
        <p:txBody>
          <a:bodyPr/>
          <a:lstStyle/>
          <a:p>
            <a:pPr>
              <a:defRPr/>
            </a:pPr>
            <a:r>
              <a:rPr lang="en-US"/>
              <a:t>Security frameworks provide a systematic, structured approach to managing cybersecurity risks in sustainable systems. They enable alignment between ESG goals and security practices, </a:t>
            </a:r>
            <a:r>
              <a:rPr lang="en-US"/>
              <a:t>standardising</a:t>
            </a:r>
            <a:r>
              <a:rPr lang="en-US"/>
              <a:t> controls and supporting consistent, auditable implementation across </a:t>
            </a:r>
            <a:r>
              <a:rPr lang="en-US"/>
              <a:t>organisations</a:t>
            </a:r>
            <a:r>
              <a:rPr lang="en-US"/>
              <a:t>.</a:t>
            </a:r>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792287"/>
            <a:ext cx="6534547"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NIST Cybersecurity Framework (CSF)</a:t>
            </a:r>
            <a:endParaRPr lang="en-US" sz="3250">
              <a:solidFill>
                <a:schemeClr val="tx2"/>
              </a:solidFill>
            </a:endParaRPr>
          </a:p>
        </p:txBody>
      </p:sp>
      <p:sp>
        <p:nvSpPr>
          <p:cNvPr id="5" name="Shape 3"/>
          <p:cNvSpPr/>
          <p:nvPr/>
        </p:nvSpPr>
        <p:spPr bwMode="auto">
          <a:xfrm>
            <a:off x="661492" y="2557066"/>
            <a:ext cx="10869018" cy="2183110"/>
          </a:xfrm>
          <a:prstGeom prst="roundRect">
            <a:avLst>
              <a:gd name="adj" fmla="val 3182"/>
            </a:avLst>
          </a:prstGeom>
          <a:solidFill>
            <a:srgbClr val="CCFFE3"/>
          </a:solidFill>
          <a:ln w="7620">
            <a:solidFill>
              <a:srgbClr val="B2E5C9"/>
            </a:solidFill>
            <a:prstDash val="solid"/>
          </a:ln>
        </p:spPr>
        <p:txBody>
          <a:bodyPr/>
          <a:lstStyle/>
          <a:p>
            <a:pPr>
              <a:defRPr/>
            </a:pPr>
            <a:endParaRPr lang="en-GB" sz="1500"/>
          </a:p>
        </p:txBody>
      </p:sp>
      <p:sp>
        <p:nvSpPr>
          <p:cNvPr id="6" name="Shape 4"/>
          <p:cNvSpPr/>
          <p:nvPr/>
        </p:nvSpPr>
        <p:spPr bwMode="auto">
          <a:xfrm>
            <a:off x="667842" y="2563416"/>
            <a:ext cx="3618707" cy="1217513"/>
          </a:xfrm>
          <a:prstGeom prst="roundRect">
            <a:avLst>
              <a:gd name="adj" fmla="val 5706"/>
            </a:avLst>
          </a:prstGeom>
          <a:solidFill>
            <a:srgbClr val="CCFFE3"/>
          </a:solidFill>
          <a:ln/>
        </p:spPr>
        <p:txBody>
          <a:bodyPr/>
          <a:lstStyle/>
          <a:p>
            <a:pPr>
              <a:defRPr/>
            </a:pPr>
            <a:endParaRPr lang="en-GB" sz="1500"/>
          </a:p>
        </p:txBody>
      </p:sp>
      <p:sp>
        <p:nvSpPr>
          <p:cNvPr id="7" name="Text 5"/>
          <p:cNvSpPr/>
          <p:nvPr/>
        </p:nvSpPr>
        <p:spPr bwMode="auto">
          <a:xfrm>
            <a:off x="833140" y="272871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Identify</a:t>
            </a:r>
            <a:endParaRPr lang="en-US" sz="1650"/>
          </a:p>
        </p:txBody>
      </p:sp>
      <p:sp>
        <p:nvSpPr>
          <p:cNvPr id="8" name="Text 6"/>
          <p:cNvSpPr/>
          <p:nvPr/>
        </p:nvSpPr>
        <p:spPr bwMode="auto">
          <a:xfrm>
            <a:off x="833141" y="3086398"/>
            <a:ext cx="3288109"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Asset management, risk assessment, and governance foundations.</a:t>
            </a:r>
            <a:endParaRPr lang="en-US" sz="1300"/>
          </a:p>
        </p:txBody>
      </p:sp>
      <p:sp>
        <p:nvSpPr>
          <p:cNvPr id="9" name="Shape 7"/>
          <p:cNvSpPr/>
          <p:nvPr/>
        </p:nvSpPr>
        <p:spPr bwMode="auto">
          <a:xfrm>
            <a:off x="4286548" y="2563416"/>
            <a:ext cx="3618806" cy="1217513"/>
          </a:xfrm>
          <a:prstGeom prst="rect">
            <a:avLst/>
          </a:prstGeom>
          <a:solidFill>
            <a:srgbClr val="CCFFE3"/>
          </a:solidFill>
          <a:ln/>
        </p:spPr>
        <p:txBody>
          <a:bodyPr/>
          <a:lstStyle/>
          <a:p>
            <a:pPr>
              <a:defRPr/>
            </a:pPr>
            <a:endParaRPr lang="en-GB" sz="1500"/>
          </a:p>
        </p:txBody>
      </p:sp>
      <p:sp>
        <p:nvSpPr>
          <p:cNvPr id="10" name="Shape 8"/>
          <p:cNvSpPr/>
          <p:nvPr/>
        </p:nvSpPr>
        <p:spPr bwMode="auto">
          <a:xfrm>
            <a:off x="4286548" y="2563416"/>
            <a:ext cx="19050" cy="1217513"/>
          </a:xfrm>
          <a:prstGeom prst="roundRect">
            <a:avLst>
              <a:gd name="adj" fmla="val 364651"/>
            </a:avLst>
          </a:prstGeom>
          <a:solidFill>
            <a:srgbClr val="B2E5C9"/>
          </a:solidFill>
          <a:ln/>
        </p:spPr>
        <p:txBody>
          <a:bodyPr/>
          <a:lstStyle/>
          <a:p>
            <a:pPr>
              <a:defRPr/>
            </a:pPr>
            <a:endParaRPr lang="en-GB" sz="1500"/>
          </a:p>
        </p:txBody>
      </p:sp>
      <p:sp>
        <p:nvSpPr>
          <p:cNvPr id="11" name="Text 9"/>
          <p:cNvSpPr/>
          <p:nvPr/>
        </p:nvSpPr>
        <p:spPr bwMode="auto">
          <a:xfrm>
            <a:off x="4451846" y="272871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Protect</a:t>
            </a:r>
            <a:endParaRPr lang="en-US" sz="1650"/>
          </a:p>
        </p:txBody>
      </p:sp>
      <p:sp>
        <p:nvSpPr>
          <p:cNvPr id="12" name="Text 10"/>
          <p:cNvSpPr/>
          <p:nvPr/>
        </p:nvSpPr>
        <p:spPr bwMode="auto">
          <a:xfrm>
            <a:off x="4451846" y="3086398"/>
            <a:ext cx="328820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Access controls, training, and protective technology deployment.</a:t>
            </a:r>
            <a:endParaRPr lang="en-US" sz="1300"/>
          </a:p>
        </p:txBody>
      </p:sp>
      <p:sp>
        <p:nvSpPr>
          <p:cNvPr id="13" name="Shape 11"/>
          <p:cNvSpPr/>
          <p:nvPr/>
        </p:nvSpPr>
        <p:spPr bwMode="auto">
          <a:xfrm>
            <a:off x="7905354" y="2563416"/>
            <a:ext cx="3618806" cy="1217513"/>
          </a:xfrm>
          <a:prstGeom prst="rect">
            <a:avLst/>
          </a:prstGeom>
          <a:solidFill>
            <a:srgbClr val="CCFFE3"/>
          </a:solidFill>
          <a:ln/>
        </p:spPr>
        <p:txBody>
          <a:bodyPr/>
          <a:lstStyle/>
          <a:p>
            <a:pPr>
              <a:defRPr/>
            </a:pPr>
            <a:endParaRPr lang="en-GB" sz="1500"/>
          </a:p>
        </p:txBody>
      </p:sp>
      <p:sp>
        <p:nvSpPr>
          <p:cNvPr id="14" name="Shape 12"/>
          <p:cNvSpPr/>
          <p:nvPr/>
        </p:nvSpPr>
        <p:spPr bwMode="auto">
          <a:xfrm>
            <a:off x="7905353" y="2563416"/>
            <a:ext cx="19050" cy="1217513"/>
          </a:xfrm>
          <a:prstGeom prst="roundRect">
            <a:avLst>
              <a:gd name="adj" fmla="val 364651"/>
            </a:avLst>
          </a:prstGeom>
          <a:solidFill>
            <a:srgbClr val="B2E5C9"/>
          </a:solidFill>
          <a:ln/>
        </p:spPr>
        <p:txBody>
          <a:bodyPr/>
          <a:lstStyle/>
          <a:p>
            <a:pPr>
              <a:defRPr/>
            </a:pPr>
            <a:endParaRPr lang="en-GB" sz="1500"/>
          </a:p>
        </p:txBody>
      </p:sp>
      <p:sp>
        <p:nvSpPr>
          <p:cNvPr id="15" name="Text 13"/>
          <p:cNvSpPr/>
          <p:nvPr/>
        </p:nvSpPr>
        <p:spPr bwMode="auto">
          <a:xfrm>
            <a:off x="8070652" y="272871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Detect</a:t>
            </a:r>
            <a:endParaRPr lang="en-US" sz="1650"/>
          </a:p>
        </p:txBody>
      </p:sp>
      <p:sp>
        <p:nvSpPr>
          <p:cNvPr id="16" name="Text 14"/>
          <p:cNvSpPr/>
          <p:nvPr/>
        </p:nvSpPr>
        <p:spPr bwMode="auto">
          <a:xfrm>
            <a:off x="8070652" y="3086398"/>
            <a:ext cx="328820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Continuous monitoring and anomaly detection capabilities.</a:t>
            </a:r>
            <a:endParaRPr lang="en-US" sz="1300"/>
          </a:p>
        </p:txBody>
      </p:sp>
      <p:sp>
        <p:nvSpPr>
          <p:cNvPr id="17" name="Shape 15"/>
          <p:cNvSpPr/>
          <p:nvPr/>
        </p:nvSpPr>
        <p:spPr bwMode="auto">
          <a:xfrm>
            <a:off x="667842" y="3780929"/>
            <a:ext cx="5428158" cy="952897"/>
          </a:xfrm>
          <a:prstGeom prst="rect">
            <a:avLst/>
          </a:prstGeom>
          <a:solidFill>
            <a:srgbClr val="CCFFE3"/>
          </a:solidFill>
          <a:ln/>
        </p:spPr>
        <p:txBody>
          <a:bodyPr/>
          <a:lstStyle/>
          <a:p>
            <a:pPr>
              <a:defRPr/>
            </a:pPr>
            <a:endParaRPr lang="en-GB" sz="1500"/>
          </a:p>
        </p:txBody>
      </p:sp>
      <p:sp>
        <p:nvSpPr>
          <p:cNvPr id="18" name="Shape 16"/>
          <p:cNvSpPr/>
          <p:nvPr/>
        </p:nvSpPr>
        <p:spPr bwMode="auto">
          <a:xfrm>
            <a:off x="667842" y="3780929"/>
            <a:ext cx="5428158" cy="19050"/>
          </a:xfrm>
          <a:prstGeom prst="roundRect">
            <a:avLst>
              <a:gd name="adj" fmla="val 364651"/>
            </a:avLst>
          </a:prstGeom>
          <a:solidFill>
            <a:srgbClr val="B2E5C9"/>
          </a:solidFill>
          <a:ln/>
        </p:spPr>
        <p:txBody>
          <a:bodyPr/>
          <a:lstStyle/>
          <a:p>
            <a:pPr>
              <a:defRPr/>
            </a:pPr>
            <a:endParaRPr lang="en-GB" sz="1500"/>
          </a:p>
        </p:txBody>
      </p:sp>
      <p:sp>
        <p:nvSpPr>
          <p:cNvPr id="19" name="Text 17"/>
          <p:cNvSpPr/>
          <p:nvPr/>
        </p:nvSpPr>
        <p:spPr bwMode="auto">
          <a:xfrm>
            <a:off x="833140" y="394622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Respond</a:t>
            </a:r>
            <a:endParaRPr lang="en-US" sz="1650"/>
          </a:p>
        </p:txBody>
      </p:sp>
      <p:sp>
        <p:nvSpPr>
          <p:cNvPr id="20" name="Text 18"/>
          <p:cNvSpPr/>
          <p:nvPr/>
        </p:nvSpPr>
        <p:spPr bwMode="auto">
          <a:xfrm>
            <a:off x="833140" y="4303911"/>
            <a:ext cx="5097562"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Incident response planning and communications protocols.</a:t>
            </a:r>
            <a:endParaRPr lang="en-US" sz="1300"/>
          </a:p>
        </p:txBody>
      </p:sp>
      <p:sp>
        <p:nvSpPr>
          <p:cNvPr id="21" name="Shape 19"/>
          <p:cNvSpPr/>
          <p:nvPr/>
        </p:nvSpPr>
        <p:spPr bwMode="auto">
          <a:xfrm>
            <a:off x="6096000" y="3780929"/>
            <a:ext cx="5428158" cy="952897"/>
          </a:xfrm>
          <a:prstGeom prst="rect">
            <a:avLst/>
          </a:prstGeom>
          <a:solidFill>
            <a:srgbClr val="CCFFE3"/>
          </a:solidFill>
          <a:ln/>
        </p:spPr>
        <p:txBody>
          <a:bodyPr/>
          <a:lstStyle/>
          <a:p>
            <a:pPr>
              <a:defRPr/>
            </a:pPr>
            <a:endParaRPr lang="en-GB" sz="1500"/>
          </a:p>
        </p:txBody>
      </p:sp>
      <p:sp>
        <p:nvSpPr>
          <p:cNvPr id="22" name="Shape 20"/>
          <p:cNvSpPr/>
          <p:nvPr/>
        </p:nvSpPr>
        <p:spPr bwMode="auto">
          <a:xfrm>
            <a:off x="6096000" y="3780929"/>
            <a:ext cx="19050" cy="952897"/>
          </a:xfrm>
          <a:prstGeom prst="roundRect">
            <a:avLst>
              <a:gd name="adj" fmla="val 364651"/>
            </a:avLst>
          </a:prstGeom>
          <a:solidFill>
            <a:srgbClr val="B2E5C9"/>
          </a:solidFill>
          <a:ln/>
        </p:spPr>
        <p:txBody>
          <a:bodyPr/>
          <a:lstStyle/>
          <a:p>
            <a:pPr>
              <a:defRPr/>
            </a:pPr>
            <a:endParaRPr lang="en-GB" sz="1500"/>
          </a:p>
        </p:txBody>
      </p:sp>
      <p:sp>
        <p:nvSpPr>
          <p:cNvPr id="23" name="Shape 21"/>
          <p:cNvSpPr/>
          <p:nvPr/>
        </p:nvSpPr>
        <p:spPr bwMode="auto">
          <a:xfrm>
            <a:off x="6096000" y="3780929"/>
            <a:ext cx="5428158" cy="19050"/>
          </a:xfrm>
          <a:prstGeom prst="roundRect">
            <a:avLst>
              <a:gd name="adj" fmla="val 364651"/>
            </a:avLst>
          </a:prstGeom>
          <a:solidFill>
            <a:srgbClr val="B2E5C9"/>
          </a:solidFill>
          <a:ln/>
        </p:spPr>
        <p:txBody>
          <a:bodyPr/>
          <a:lstStyle/>
          <a:p>
            <a:pPr>
              <a:defRPr/>
            </a:pPr>
            <a:endParaRPr lang="en-GB" sz="1500"/>
          </a:p>
        </p:txBody>
      </p:sp>
      <p:sp>
        <p:nvSpPr>
          <p:cNvPr id="24" name="Text 22"/>
          <p:cNvSpPr/>
          <p:nvPr/>
        </p:nvSpPr>
        <p:spPr bwMode="auto">
          <a:xfrm>
            <a:off x="6261298" y="3946228"/>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Recover</a:t>
            </a:r>
            <a:endParaRPr lang="en-US" sz="1650"/>
          </a:p>
        </p:txBody>
      </p:sp>
      <p:sp>
        <p:nvSpPr>
          <p:cNvPr id="25" name="Text 23"/>
          <p:cNvSpPr/>
          <p:nvPr/>
        </p:nvSpPr>
        <p:spPr bwMode="auto">
          <a:xfrm>
            <a:off x="6261298" y="4303911"/>
            <a:ext cx="5097562"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Recovery planning and improvements following incidents.</a:t>
            </a:r>
            <a:endParaRPr lang="en-US" sz="1300"/>
          </a:p>
        </p:txBody>
      </p:sp>
      <p:sp>
        <p:nvSpPr>
          <p:cNvPr id="26" name="Text 24"/>
          <p:cNvSpPr/>
          <p:nvPr/>
        </p:nvSpPr>
        <p:spPr bwMode="auto">
          <a:xfrm>
            <a:off x="661492" y="4926211"/>
            <a:ext cx="1086901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The NIST CSF provides a flexible, risk-based structure widely adopted across sectors, with strong applicability to energy systems and critical infrastructure.</a:t>
            </a:r>
            <a:endParaRPr lang="en-US" sz="1300"/>
          </a:p>
        </p:txBody>
      </p:sp>
      <p:sp>
        <p:nvSpPr>
          <p:cNvPr id="27" name="Online Image Placeholder 26"/>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905098"/>
            <a:ext cx="413484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IEC 62351</a:t>
            </a:r>
            <a:endParaRPr lang="en-US" sz="3250">
              <a:solidFill>
                <a:schemeClr val="tx2"/>
              </a:solidFill>
            </a:endParaRPr>
          </a:p>
        </p:txBody>
      </p:sp>
      <p:sp>
        <p:nvSpPr>
          <p:cNvPr id="6" name="Text 4"/>
          <p:cNvSpPr/>
          <p:nvPr/>
        </p:nvSpPr>
        <p:spPr bwMode="auto">
          <a:xfrm>
            <a:off x="707728" y="2835176"/>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Standard Overview</a:t>
            </a:r>
            <a:endParaRPr lang="en-US" sz="1650">
              <a:solidFill>
                <a:schemeClr val="tx2"/>
              </a:solidFill>
            </a:endParaRPr>
          </a:p>
        </p:txBody>
      </p:sp>
      <p:sp>
        <p:nvSpPr>
          <p:cNvPr id="7" name="Text 5"/>
          <p:cNvSpPr/>
          <p:nvPr/>
        </p:nvSpPr>
        <p:spPr bwMode="auto">
          <a:xfrm>
            <a:off x="707728" y="3258940"/>
            <a:ext cx="5140325" cy="793849"/>
          </a:xfrm>
          <a:prstGeom prst="rect">
            <a:avLst/>
          </a:prstGeom>
          <a:noFill/>
          <a:ln/>
        </p:spPr>
        <p:txBody>
          <a:bodyPr wrap="square" lIns="0" tIns="0" rIns="0" bIns="0" rtlCol="0" anchor="t"/>
          <a:lstStyle/>
          <a:p>
            <a:pPr>
              <a:lnSpc>
                <a:spcPts val="2083"/>
              </a:lnSpc>
              <a:defRPr/>
            </a:pPr>
            <a:r>
              <a:rPr lang="en-US" sz="1300">
                <a:latin typeface="Poppins"/>
                <a:ea typeface="Poppins"/>
                <a:cs typeface="Poppins"/>
              </a:rPr>
              <a:t>IEC 62351 addresses specific cybersecurity vulnerabilities in power system communications, providing protocol-level protections directly relevant to smart grid environments.</a:t>
            </a:r>
            <a:endParaRPr lang="en-US" sz="1300"/>
          </a:p>
        </p:txBody>
      </p:sp>
      <p:sp>
        <p:nvSpPr>
          <p:cNvPr id="8" name="Text 6"/>
          <p:cNvSpPr/>
          <p:nvPr/>
        </p:nvSpPr>
        <p:spPr bwMode="auto">
          <a:xfrm>
            <a:off x="6304062" y="2835176"/>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Key Provisions</a:t>
            </a:r>
            <a:endParaRPr lang="en-US" sz="1650">
              <a:solidFill>
                <a:schemeClr val="tx2"/>
              </a:solidFill>
            </a:endParaRPr>
          </a:p>
        </p:txBody>
      </p:sp>
      <p:sp>
        <p:nvSpPr>
          <p:cNvPr id="9" name="Text 7"/>
          <p:cNvSpPr/>
          <p:nvPr/>
        </p:nvSpPr>
        <p:spPr bwMode="auto">
          <a:xfrm>
            <a:off x="6304062" y="3258939"/>
            <a:ext cx="5232797" cy="2025848"/>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Encryption of power system communication protocols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Authentication mechanisms for ICS and SCADA communications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Protocol-specific protections for DNP3, IEC 61850, and related standards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Direct relevance to smart grid and EMS security architectures</a:t>
            </a:r>
            <a:endParaRPr lang="en-US" sz="1300"/>
          </a:p>
        </p:txBody>
      </p:sp>
      <p:sp>
        <p:nvSpPr>
          <p:cNvPr id="10" name="Online Image Placeholder 9"/>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0" y="0"/>
            <a:ext cx="4572000" cy="6857999"/>
          </a:xfrm>
          <a:prstGeom prst="rect">
            <a:avLst/>
          </a:prstGeom>
        </p:spPr>
      </p:pic>
      <p:sp>
        <p:nvSpPr>
          <p:cNvPr id="5" name="Text 2"/>
          <p:cNvSpPr/>
          <p:nvPr/>
        </p:nvSpPr>
        <p:spPr bwMode="auto">
          <a:xfrm>
            <a:off x="5181799" y="779760"/>
            <a:ext cx="3811786" cy="476448"/>
          </a:xfrm>
          <a:prstGeom prst="rect">
            <a:avLst/>
          </a:prstGeom>
          <a:noFill/>
          <a:ln/>
        </p:spPr>
        <p:txBody>
          <a:bodyPr wrap="none" lIns="0" tIns="0" rIns="0" bIns="0" rtlCol="0" anchor="t"/>
          <a:lstStyle/>
          <a:p>
            <a:pPr>
              <a:lnSpc>
                <a:spcPts val="3750"/>
              </a:lnSpc>
              <a:defRPr/>
            </a:pPr>
            <a:r>
              <a:rPr lang="en-US" sz="3000" b="1">
                <a:solidFill>
                  <a:schemeClr val="tx2"/>
                </a:solidFill>
                <a:latin typeface="Titillium Web Bold"/>
                <a:ea typeface="Titillium Web Bold"/>
                <a:cs typeface="Titillium Web Bold"/>
              </a:rPr>
              <a:t>ISO/IEC 27001:2022</a:t>
            </a:r>
            <a:endParaRPr lang="en-US" sz="3000">
              <a:solidFill>
                <a:schemeClr val="tx2"/>
              </a:solidFill>
            </a:endParaRPr>
          </a:p>
        </p:txBody>
      </p:sp>
      <p:sp>
        <p:nvSpPr>
          <p:cNvPr id="6" name="Shape 3"/>
          <p:cNvSpPr/>
          <p:nvPr/>
        </p:nvSpPr>
        <p:spPr bwMode="auto">
          <a:xfrm>
            <a:off x="5181799" y="1467049"/>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8" name="Text 5"/>
          <p:cNvSpPr/>
          <p:nvPr/>
        </p:nvSpPr>
        <p:spPr bwMode="auto">
          <a:xfrm>
            <a:off x="5410399" y="1638499"/>
            <a:ext cx="1905893" cy="238224"/>
          </a:xfrm>
          <a:prstGeom prst="rect">
            <a:avLst/>
          </a:prstGeom>
          <a:noFill/>
          <a:ln/>
        </p:spPr>
        <p:txBody>
          <a:bodyPr wrap="none" lIns="0" tIns="0" rIns="0" bIns="0" rtlCol="0" anchor="t"/>
          <a:lstStyle/>
          <a:p>
            <a:pPr>
              <a:lnSpc>
                <a:spcPts val="1875"/>
              </a:lnSpc>
              <a:defRPr/>
            </a:pPr>
            <a:r>
              <a:rPr lang="en-US" sz="1500" b="1">
                <a:latin typeface="Titillium Web Bold"/>
                <a:ea typeface="Titillium Web Bold"/>
                <a:cs typeface="Titillium Web Bold"/>
              </a:rPr>
              <a:t>ISMS Foundation</a:t>
            </a:r>
            <a:endParaRPr lang="en-US" sz="1500"/>
          </a:p>
        </p:txBody>
      </p:sp>
      <p:sp>
        <p:nvSpPr>
          <p:cNvPr id="9" name="Text 6"/>
          <p:cNvSpPr/>
          <p:nvPr/>
        </p:nvSpPr>
        <p:spPr bwMode="auto">
          <a:xfrm>
            <a:off x="5410399" y="1961059"/>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Provides a comprehensive framework for establishing an Information Security Management System at the organisational level.</a:t>
            </a:r>
            <a:endParaRPr lang="en-US" sz="1150"/>
          </a:p>
        </p:txBody>
      </p:sp>
      <p:sp>
        <p:nvSpPr>
          <p:cNvPr id="10" name="Shape 7"/>
          <p:cNvSpPr/>
          <p:nvPr/>
        </p:nvSpPr>
        <p:spPr bwMode="auto">
          <a:xfrm>
            <a:off x="5181799" y="2741910"/>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2" name="Text 9"/>
          <p:cNvSpPr/>
          <p:nvPr/>
        </p:nvSpPr>
        <p:spPr bwMode="auto">
          <a:xfrm>
            <a:off x="5410399" y="2913361"/>
            <a:ext cx="1905893" cy="238224"/>
          </a:xfrm>
          <a:prstGeom prst="rect">
            <a:avLst/>
          </a:prstGeom>
          <a:noFill/>
          <a:ln/>
        </p:spPr>
        <p:txBody>
          <a:bodyPr wrap="none" lIns="0" tIns="0" rIns="0" bIns="0" rtlCol="0" anchor="t"/>
          <a:lstStyle/>
          <a:p>
            <a:pPr>
              <a:lnSpc>
                <a:spcPts val="1875"/>
              </a:lnSpc>
              <a:defRPr/>
            </a:pPr>
            <a:r>
              <a:rPr lang="en-US" sz="1500" b="1">
                <a:latin typeface="Titillium Web Bold"/>
                <a:ea typeface="Titillium Web Bold"/>
                <a:cs typeface="Titillium Web Bold"/>
              </a:rPr>
              <a:t>Risk-Based Controls</a:t>
            </a:r>
            <a:endParaRPr lang="en-US" sz="1500"/>
          </a:p>
        </p:txBody>
      </p:sp>
      <p:sp>
        <p:nvSpPr>
          <p:cNvPr id="13" name="Text 10"/>
          <p:cNvSpPr/>
          <p:nvPr/>
        </p:nvSpPr>
        <p:spPr bwMode="auto">
          <a:xfrm>
            <a:off x="5410399" y="3235920"/>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Controls are selected and implemented based on systematic risk assessment, ensuring proportionate responses.</a:t>
            </a:r>
            <a:endParaRPr lang="en-US" sz="1150"/>
          </a:p>
        </p:txBody>
      </p:sp>
      <p:sp>
        <p:nvSpPr>
          <p:cNvPr id="14" name="Shape 11"/>
          <p:cNvSpPr/>
          <p:nvPr/>
        </p:nvSpPr>
        <p:spPr bwMode="auto">
          <a:xfrm>
            <a:off x="5181799" y="4016772"/>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6" name="Text 13"/>
          <p:cNvSpPr/>
          <p:nvPr/>
        </p:nvSpPr>
        <p:spPr bwMode="auto">
          <a:xfrm>
            <a:off x="5410399" y="4188222"/>
            <a:ext cx="1905893" cy="238224"/>
          </a:xfrm>
          <a:prstGeom prst="rect">
            <a:avLst/>
          </a:prstGeom>
          <a:noFill/>
          <a:ln/>
        </p:spPr>
        <p:txBody>
          <a:bodyPr wrap="none" lIns="0" tIns="0" rIns="0" bIns="0" rtlCol="0" anchor="t"/>
          <a:lstStyle/>
          <a:p>
            <a:pPr>
              <a:lnSpc>
                <a:spcPts val="1875"/>
              </a:lnSpc>
              <a:defRPr/>
            </a:pPr>
            <a:r>
              <a:rPr lang="en-US" sz="1500" b="1">
                <a:latin typeface="Titillium Web Bold"/>
                <a:ea typeface="Titillium Web Bold"/>
                <a:cs typeface="Titillium Web Bold"/>
              </a:rPr>
              <a:t>Certification Process</a:t>
            </a:r>
            <a:endParaRPr lang="en-US" sz="1500"/>
          </a:p>
        </p:txBody>
      </p:sp>
      <p:sp>
        <p:nvSpPr>
          <p:cNvPr id="17" name="Text 14"/>
          <p:cNvSpPr/>
          <p:nvPr/>
        </p:nvSpPr>
        <p:spPr bwMode="auto">
          <a:xfrm>
            <a:off x="5410399" y="4510782"/>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Third-party certification provides independent assurance of security governance maturity.</a:t>
            </a:r>
            <a:endParaRPr lang="en-US" sz="1150"/>
          </a:p>
        </p:txBody>
      </p:sp>
      <p:sp>
        <p:nvSpPr>
          <p:cNvPr id="18" name="Shape 15"/>
          <p:cNvSpPr/>
          <p:nvPr/>
        </p:nvSpPr>
        <p:spPr bwMode="auto">
          <a:xfrm>
            <a:off x="5181799" y="5291634"/>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20" name="Text 17"/>
          <p:cNvSpPr/>
          <p:nvPr/>
        </p:nvSpPr>
        <p:spPr bwMode="auto">
          <a:xfrm>
            <a:off x="5410399" y="5463084"/>
            <a:ext cx="1905893" cy="238224"/>
          </a:xfrm>
          <a:prstGeom prst="rect">
            <a:avLst/>
          </a:prstGeom>
          <a:noFill/>
          <a:ln/>
        </p:spPr>
        <p:txBody>
          <a:bodyPr wrap="none" lIns="0" tIns="0" rIns="0" bIns="0" rtlCol="0" anchor="t"/>
          <a:lstStyle/>
          <a:p>
            <a:pPr>
              <a:lnSpc>
                <a:spcPts val="1875"/>
              </a:lnSpc>
              <a:defRPr/>
            </a:pPr>
            <a:r>
              <a:rPr lang="en-US" sz="1500" b="1">
                <a:latin typeface="Titillium Web Bold"/>
                <a:ea typeface="Titillium Web Bold"/>
                <a:cs typeface="Titillium Web Bold"/>
              </a:rPr>
              <a:t>ESG Applicability</a:t>
            </a:r>
            <a:endParaRPr lang="en-US" sz="1500"/>
          </a:p>
        </p:txBody>
      </p:sp>
      <p:sp>
        <p:nvSpPr>
          <p:cNvPr id="21" name="Text 18"/>
          <p:cNvSpPr/>
          <p:nvPr/>
        </p:nvSpPr>
        <p:spPr bwMode="auto">
          <a:xfrm>
            <a:off x="5410399" y="5785644"/>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Supports organisational-level security governance, including protection of ESG data and reporting systems.</a:t>
            </a:r>
            <a:endParaRPr lang="en-US" sz="1150"/>
          </a:p>
        </p:txBody>
      </p:sp>
      <p:sp>
        <p:nvSpPr>
          <p:cNvPr id="22" name="Online Image Placeholder 21"/>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olo 2"/>
          <p:cNvSpPr>
            <a:spLocks noGrp="1"/>
          </p:cNvSpPr>
          <p:nvPr>
            <p:ph type="title"/>
          </p:nvPr>
        </p:nvSpPr>
        <p:spPr bwMode="auto">
          <a:xfrm>
            <a:off x="346862" y="826766"/>
            <a:ext cx="5344073" cy="644901"/>
          </a:xfrm>
        </p:spPr>
        <p:txBody>
          <a:bodyPr>
            <a:normAutofit/>
          </a:bodyPr>
          <a:lstStyle/>
          <a:p>
            <a:pPr>
              <a:defRPr/>
            </a:pPr>
            <a:r>
              <a:rPr lang="it-IT">
                <a:solidFill>
                  <a:srgbClr val="282B35"/>
                </a:solidFill>
                <a:latin typeface="Titillium Web Bold"/>
                <a:ea typeface="Lato"/>
                <a:cs typeface="Lato"/>
              </a:rPr>
              <a:t>ISO 27005:2022</a:t>
            </a:r>
            <a:endParaRPr lang="it-IT"/>
          </a:p>
        </p:txBody>
      </p:sp>
      <p:sp>
        <p:nvSpPr>
          <p:cNvPr id="5" name="Segnaposto testo 4"/>
          <p:cNvSpPr>
            <a:spLocks noGrp="1"/>
          </p:cNvSpPr>
          <p:nvPr>
            <p:ph type="body" sz="quarter" idx="17"/>
          </p:nvPr>
        </p:nvSpPr>
        <p:spPr bwMode="auto">
          <a:xfrm>
            <a:off x="347805" y="1793638"/>
            <a:ext cx="6097607" cy="3551402"/>
          </a:xfrm>
        </p:spPr>
        <p:txBody>
          <a:bodyPr vert="horz" lIns="91440" tIns="45720" rIns="91440" bIns="45720" numCol="2" spcCol="576000" rtlCol="0" anchor="t">
            <a:normAutofit fontScale="85000" lnSpcReduction="10000"/>
          </a:bodyPr>
          <a:lstStyle/>
          <a:p>
            <a:pPr marL="285750" indent="-285750">
              <a:buChar char="•"/>
              <a:defRPr/>
            </a:pPr>
            <a:r>
              <a:rPr lang="it-IT" b="1">
                <a:cs typeface="Poppins"/>
              </a:rPr>
              <a:t>ISO/IEC 27005:2022 </a:t>
            </a:r>
            <a:r>
              <a:rPr lang="it-IT">
                <a:cs typeface="Poppins"/>
              </a:rPr>
              <a:t>is</a:t>
            </a:r>
            <a:r>
              <a:rPr lang="it-IT">
                <a:cs typeface="Poppins"/>
              </a:rPr>
              <a:t> a standard </a:t>
            </a:r>
            <a:r>
              <a:rPr lang="it-IT">
                <a:cs typeface="Poppins"/>
              </a:rPr>
              <a:t>dedicated</a:t>
            </a:r>
            <a:r>
              <a:rPr lang="it-IT">
                <a:cs typeface="Poppins"/>
              </a:rPr>
              <a:t> </a:t>
            </a:r>
            <a:r>
              <a:rPr lang="it-IT">
                <a:cs typeface="Poppins"/>
              </a:rPr>
              <a:t>exclusively</a:t>
            </a:r>
            <a:r>
              <a:rPr lang="it-IT">
                <a:cs typeface="Poppins"/>
              </a:rPr>
              <a:t> to the management of information security risks</a:t>
            </a:r>
            <a:endParaRPr/>
          </a:p>
          <a:p>
            <a:pPr marL="285750" indent="-285750">
              <a:buChar char="•"/>
              <a:defRPr/>
            </a:pPr>
            <a:r>
              <a:rPr lang="it-IT">
                <a:cs typeface="Poppins"/>
              </a:rPr>
              <a:t>ISO/IEC 27005:2022 Information security, cybersecurity and privacy </a:t>
            </a:r>
            <a:r>
              <a:rPr lang="it-IT">
                <a:cs typeface="Poppins"/>
              </a:rPr>
              <a:t>protection</a:t>
            </a:r>
            <a:r>
              <a:rPr lang="it-IT">
                <a:cs typeface="Poppins"/>
              </a:rPr>
              <a:t> </a:t>
            </a:r>
            <a:r>
              <a:rPr lang="it-IT">
                <a:cs typeface="Poppins"/>
              </a:rPr>
              <a:t>Guidance</a:t>
            </a:r>
            <a:r>
              <a:rPr lang="it-IT">
                <a:cs typeface="Poppins"/>
              </a:rPr>
              <a:t> on </a:t>
            </a:r>
            <a:r>
              <a:rPr lang="it-IT">
                <a:cs typeface="Poppins"/>
              </a:rPr>
              <a:t>managing</a:t>
            </a:r>
            <a:r>
              <a:rPr lang="it-IT">
                <a:cs typeface="Poppins"/>
              </a:rPr>
              <a:t> information security risks</a:t>
            </a:r>
            <a:endParaRPr/>
          </a:p>
          <a:p>
            <a:pPr marL="285750" indent="-285750">
              <a:buChar char="•"/>
              <a:defRPr/>
            </a:pPr>
            <a:r>
              <a:rPr lang="it-IT">
                <a:cs typeface="Poppins"/>
              </a:rPr>
              <a:t>ISO 27001:2022 </a:t>
            </a:r>
            <a:r>
              <a:rPr lang="it-IT">
                <a:cs typeface="Poppins"/>
              </a:rPr>
              <a:t>does</a:t>
            </a:r>
            <a:r>
              <a:rPr lang="it-IT">
                <a:cs typeface="Poppins"/>
              </a:rPr>
              <a:t> </a:t>
            </a:r>
            <a:r>
              <a:rPr lang="it-IT">
                <a:cs typeface="Poppins"/>
              </a:rPr>
              <a:t>not</a:t>
            </a:r>
            <a:r>
              <a:rPr lang="it-IT">
                <a:cs typeface="Poppins"/>
              </a:rPr>
              <a:t> </a:t>
            </a:r>
            <a:r>
              <a:rPr lang="it-IT">
                <a:cs typeface="Poppins"/>
              </a:rPr>
              <a:t>prescribe</a:t>
            </a:r>
            <a:r>
              <a:rPr lang="it-IT">
                <a:cs typeface="Poppins"/>
              </a:rPr>
              <a:t> a </a:t>
            </a:r>
            <a:r>
              <a:rPr lang="it-IT">
                <a:cs typeface="Poppins"/>
              </a:rPr>
              <a:t>methodology</a:t>
            </a:r>
            <a:r>
              <a:rPr lang="it-IT">
                <a:cs typeface="Poppins"/>
              </a:rPr>
              <a:t> for </a:t>
            </a:r>
            <a:r>
              <a:rPr lang="it-IT">
                <a:cs typeface="Poppins"/>
              </a:rPr>
              <a:t>identifying</a:t>
            </a:r>
            <a:r>
              <a:rPr lang="it-IT">
                <a:cs typeface="Poppins"/>
              </a:rPr>
              <a:t> risks, </a:t>
            </a:r>
            <a:r>
              <a:rPr lang="it-IT">
                <a:cs typeface="Poppins"/>
              </a:rPr>
              <a:t>which</a:t>
            </a:r>
            <a:r>
              <a:rPr lang="it-IT">
                <a:cs typeface="Poppins"/>
              </a:rPr>
              <a:t> </a:t>
            </a:r>
            <a:r>
              <a:rPr lang="it-IT">
                <a:cs typeface="Poppins"/>
              </a:rPr>
              <a:t>means</a:t>
            </a:r>
            <a:r>
              <a:rPr lang="it-IT">
                <a:cs typeface="Poppins"/>
              </a:rPr>
              <a:t> </a:t>
            </a:r>
            <a:r>
              <a:rPr lang="it-IT">
                <a:cs typeface="Poppins"/>
              </a:rPr>
              <a:t>you</a:t>
            </a:r>
            <a:r>
              <a:rPr lang="it-IT">
                <a:cs typeface="Poppins"/>
              </a:rPr>
              <a:t> can </a:t>
            </a:r>
            <a:r>
              <a:rPr lang="it-IT">
                <a:cs typeface="Poppins"/>
              </a:rPr>
              <a:t>identify</a:t>
            </a:r>
            <a:r>
              <a:rPr lang="it-IT">
                <a:cs typeface="Poppins"/>
              </a:rPr>
              <a:t> risks </a:t>
            </a:r>
            <a:r>
              <a:rPr lang="it-IT">
                <a:cs typeface="Poppins"/>
              </a:rPr>
              <a:t>based</a:t>
            </a:r>
            <a:r>
              <a:rPr lang="it-IT">
                <a:cs typeface="Poppins"/>
              </a:rPr>
              <a:t> on </a:t>
            </a:r>
            <a:r>
              <a:rPr lang="it-IT">
                <a:cs typeface="Poppins"/>
              </a:rPr>
              <a:t>processes</a:t>
            </a:r>
            <a:r>
              <a:rPr lang="it-IT">
                <a:cs typeface="Poppins"/>
              </a:rPr>
              <a:t>, or </a:t>
            </a:r>
            <a:r>
              <a:rPr lang="it-IT">
                <a:cs typeface="Poppins"/>
              </a:rPr>
              <a:t>departments</a:t>
            </a:r>
            <a:r>
              <a:rPr lang="it-IT">
                <a:cs typeface="Poppins"/>
              </a:rPr>
              <a:t>, </a:t>
            </a:r>
            <a:r>
              <a:rPr lang="it-IT">
                <a:cs typeface="Poppins"/>
              </a:rPr>
              <a:t>using</a:t>
            </a:r>
            <a:r>
              <a:rPr lang="it-IT">
                <a:cs typeface="Poppins"/>
              </a:rPr>
              <a:t> </a:t>
            </a:r>
            <a:r>
              <a:rPr lang="it-IT">
                <a:cs typeface="Poppins"/>
              </a:rPr>
              <a:t>only</a:t>
            </a:r>
            <a:r>
              <a:rPr lang="it-IT">
                <a:cs typeface="Poppins"/>
              </a:rPr>
              <a:t> </a:t>
            </a:r>
            <a:r>
              <a:rPr lang="it-IT">
                <a:cs typeface="Poppins"/>
              </a:rPr>
              <a:t>threats</a:t>
            </a:r>
            <a:r>
              <a:rPr lang="it-IT">
                <a:cs typeface="Poppins"/>
              </a:rPr>
              <a:t> and </a:t>
            </a:r>
            <a:r>
              <a:rPr lang="it-IT">
                <a:cs typeface="Poppins"/>
              </a:rPr>
              <a:t>not</a:t>
            </a:r>
            <a:r>
              <a:rPr lang="it-IT">
                <a:cs typeface="Poppins"/>
              </a:rPr>
              <a:t> </a:t>
            </a:r>
            <a:r>
              <a:rPr lang="it-IT">
                <a:cs typeface="Poppins"/>
              </a:rPr>
              <a:t>vulnerabilities</a:t>
            </a:r>
            <a:r>
              <a:rPr lang="it-IT">
                <a:cs typeface="Poppins"/>
              </a:rPr>
              <a:t>, or </a:t>
            </a:r>
            <a:r>
              <a:rPr lang="it-IT">
                <a:cs typeface="Poppins"/>
              </a:rPr>
              <a:t>any</a:t>
            </a:r>
            <a:r>
              <a:rPr lang="it-IT">
                <a:cs typeface="Poppins"/>
              </a:rPr>
              <a:t> </a:t>
            </a:r>
            <a:r>
              <a:rPr lang="it-IT">
                <a:cs typeface="Poppins"/>
              </a:rPr>
              <a:t>other</a:t>
            </a:r>
            <a:r>
              <a:rPr lang="it-IT">
                <a:cs typeface="Poppins"/>
              </a:rPr>
              <a:t> </a:t>
            </a:r>
            <a:r>
              <a:rPr lang="it-IT">
                <a:cs typeface="Poppins"/>
              </a:rPr>
              <a:t>methodology</a:t>
            </a:r>
            <a:r>
              <a:rPr lang="it-IT">
                <a:cs typeface="Poppins"/>
              </a:rPr>
              <a:t> </a:t>
            </a:r>
            <a:r>
              <a:rPr lang="it-IT">
                <a:cs typeface="Poppins"/>
              </a:rPr>
              <a:t>you</a:t>
            </a:r>
            <a:r>
              <a:rPr lang="it-IT">
                <a:cs typeface="Poppins"/>
              </a:rPr>
              <a:t> like; </a:t>
            </a:r>
            <a:endParaRPr/>
          </a:p>
          <a:p>
            <a:pPr marL="285750" indent="-285750">
              <a:buChar char="•"/>
              <a:defRPr/>
            </a:pPr>
            <a:r>
              <a:rPr lang="it-IT">
                <a:cs typeface="Poppins"/>
              </a:rPr>
              <a:t>Example</a:t>
            </a:r>
            <a:r>
              <a:rPr lang="it-IT">
                <a:cs typeface="Poppins"/>
              </a:rPr>
              <a:t>: </a:t>
            </a:r>
            <a:r>
              <a:rPr lang="it-IT" u="sng">
                <a:latin typeface="Poppins"/>
                <a:ea typeface="Lato"/>
                <a:cs typeface="Poppins"/>
                <a:hlinkClick r:id="rId3" tooltip="https://advisera.com/27001academy/iso-27001-risk-assessment-treatment-management/"/>
              </a:rPr>
              <a:t>ISO 27001 Risk </a:t>
            </a:r>
            <a:r>
              <a:rPr lang="it-IT" u="sng">
                <a:latin typeface="Poppins"/>
                <a:ea typeface="Lato"/>
                <a:cs typeface="Poppins"/>
                <a:hlinkClick r:id="rId3" tooltip="https://advisera.com/27001academy/iso-27001-risk-assessment-treatment-management/"/>
              </a:rPr>
              <a:t>Assessment</a:t>
            </a:r>
            <a:r>
              <a:rPr lang="it-IT" u="sng">
                <a:latin typeface="Poppins"/>
                <a:ea typeface="Lato"/>
                <a:cs typeface="Poppins"/>
                <a:hlinkClick r:id="rId3" tooltip="https://advisera.com/27001academy/iso-27001-risk-assessment-treatment-management/"/>
              </a:rPr>
              <a:t> &amp; Risk Treatment: The Complete Guide</a:t>
            </a:r>
            <a:endParaRPr lang="it-IT">
              <a:latin typeface="Poppins"/>
              <a:cs typeface="Poppins"/>
            </a:endParaRPr>
          </a:p>
          <a:p>
            <a:pPr>
              <a:defRPr/>
            </a:pPr>
            <a:endParaRPr lang="it-IT">
              <a:cs typeface="Poppins"/>
            </a:endParaRPr>
          </a:p>
        </p:txBody>
      </p:sp>
      <p:pic>
        <p:nvPicPr>
          <p:cNvPr id="11" name="Segnaposto immagine online 10" descr="Immagine che contiene testo, schermata, cerchio, Carattere&#10;&#10;Il contenuto generato dall&amp;#39;IA potrebbe non essere corretto."/>
          <p:cNvPicPr>
            <a:picLocks noChangeAspect="1" noGrp="1"/>
          </p:cNvPicPr>
          <p:nvPr>
            <p:ph type="clipArt" sz="quarter" idx="10"/>
          </p:nvPr>
        </p:nvPicPr>
        <p:blipFill>
          <a:blip r:embed="rId4"/>
          <a:stretch/>
        </p:blipFill>
        <p:spPr bwMode="auto">
          <a:xfrm>
            <a:off x="6631992" y="304589"/>
            <a:ext cx="5076362" cy="453786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434306"/>
            <a:ext cx="4260652"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Framework Comparison</a:t>
            </a:r>
            <a:endParaRPr lang="en-US" sz="3250">
              <a:solidFill>
                <a:schemeClr val="tx2"/>
              </a:solidFill>
            </a:endParaRPr>
          </a:p>
        </p:txBody>
      </p:sp>
      <p:sp>
        <p:nvSpPr>
          <p:cNvPr id="5" name="Shape 3"/>
          <p:cNvSpPr/>
          <p:nvPr/>
        </p:nvSpPr>
        <p:spPr bwMode="auto">
          <a:xfrm>
            <a:off x="661492" y="2199084"/>
            <a:ext cx="10869018" cy="2898973"/>
          </a:xfrm>
          <a:prstGeom prst="roundRect">
            <a:avLst>
              <a:gd name="adj" fmla="val 2396"/>
            </a:avLst>
          </a:prstGeom>
          <a:noFill/>
          <a:ln w="7620">
            <a:solidFill>
              <a:srgbClr val="000000">
                <a:alpha val="7999"/>
              </a:srgbClr>
            </a:solidFill>
            <a:prstDash val="solid"/>
          </a:ln>
        </p:spPr>
        <p:txBody>
          <a:bodyPr/>
          <a:lstStyle/>
          <a:p>
            <a:pPr>
              <a:defRPr/>
            </a:pPr>
            <a:endParaRPr lang="en-GB" sz="1500"/>
          </a:p>
        </p:txBody>
      </p:sp>
      <p:sp>
        <p:nvSpPr>
          <p:cNvPr id="6" name="Text 4"/>
          <p:cNvSpPr/>
          <p:nvPr/>
        </p:nvSpPr>
        <p:spPr bwMode="auto">
          <a:xfrm>
            <a:off x="833339" y="2311003"/>
            <a:ext cx="2380258" cy="264617"/>
          </a:xfrm>
          <a:prstGeom prst="rect">
            <a:avLst/>
          </a:prstGeom>
          <a:noFill/>
          <a:ln/>
        </p:spPr>
        <p:txBody>
          <a:bodyPr wrap="none" lIns="0" tIns="0" rIns="0" bIns="0" rtlCol="0" anchor="t"/>
          <a:lstStyle/>
          <a:p>
            <a:pPr>
              <a:lnSpc>
                <a:spcPts val="2083"/>
              </a:lnSpc>
              <a:defRPr/>
            </a:pPr>
            <a:r>
              <a:rPr lang="en-US" sz="1300" b="1">
                <a:solidFill>
                  <a:srgbClr val="363D50"/>
                </a:solidFill>
                <a:latin typeface="Poppins"/>
                <a:ea typeface="Poppins"/>
                <a:cs typeface="Poppins"/>
              </a:rPr>
              <a:t>Dimension</a:t>
            </a:r>
            <a:endParaRPr lang="en-US" sz="1300"/>
          </a:p>
        </p:txBody>
      </p:sp>
      <p:sp>
        <p:nvSpPr>
          <p:cNvPr id="7" name="Text 5"/>
          <p:cNvSpPr/>
          <p:nvPr/>
        </p:nvSpPr>
        <p:spPr bwMode="auto">
          <a:xfrm>
            <a:off x="3550544" y="2311003"/>
            <a:ext cx="2377083" cy="264617"/>
          </a:xfrm>
          <a:prstGeom prst="rect">
            <a:avLst/>
          </a:prstGeom>
          <a:noFill/>
          <a:ln/>
        </p:spPr>
        <p:txBody>
          <a:bodyPr wrap="none" lIns="0" tIns="0" rIns="0" bIns="0" rtlCol="0" anchor="t"/>
          <a:lstStyle/>
          <a:p>
            <a:pPr>
              <a:lnSpc>
                <a:spcPts val="2083"/>
              </a:lnSpc>
              <a:defRPr/>
            </a:pPr>
            <a:r>
              <a:rPr lang="en-US" sz="1300" b="1">
                <a:solidFill>
                  <a:srgbClr val="363D50"/>
                </a:solidFill>
                <a:latin typeface="Poppins"/>
                <a:ea typeface="Poppins"/>
                <a:cs typeface="Poppins"/>
              </a:rPr>
              <a:t>NIST CSF</a:t>
            </a:r>
            <a:endParaRPr lang="en-US" sz="1300"/>
          </a:p>
        </p:txBody>
      </p:sp>
      <p:sp>
        <p:nvSpPr>
          <p:cNvPr id="8" name="Text 6"/>
          <p:cNvSpPr/>
          <p:nvPr/>
        </p:nvSpPr>
        <p:spPr bwMode="auto">
          <a:xfrm>
            <a:off x="6264573" y="2311003"/>
            <a:ext cx="2377083" cy="264617"/>
          </a:xfrm>
          <a:prstGeom prst="rect">
            <a:avLst/>
          </a:prstGeom>
          <a:noFill/>
          <a:ln/>
        </p:spPr>
        <p:txBody>
          <a:bodyPr wrap="none" lIns="0" tIns="0" rIns="0" bIns="0" rtlCol="0" anchor="t"/>
          <a:lstStyle/>
          <a:p>
            <a:pPr>
              <a:lnSpc>
                <a:spcPts val="2083"/>
              </a:lnSpc>
              <a:defRPr/>
            </a:pPr>
            <a:r>
              <a:rPr lang="en-US" sz="1300" b="1">
                <a:solidFill>
                  <a:srgbClr val="363D50"/>
                </a:solidFill>
                <a:latin typeface="Poppins"/>
                <a:ea typeface="Poppins"/>
                <a:cs typeface="Poppins"/>
              </a:rPr>
              <a:t>IEC 62351</a:t>
            </a:r>
            <a:endParaRPr lang="en-US" sz="1300"/>
          </a:p>
        </p:txBody>
      </p:sp>
      <p:sp>
        <p:nvSpPr>
          <p:cNvPr id="9" name="Text 7"/>
          <p:cNvSpPr/>
          <p:nvPr/>
        </p:nvSpPr>
        <p:spPr bwMode="auto">
          <a:xfrm>
            <a:off x="8978603" y="2311003"/>
            <a:ext cx="2380258" cy="264617"/>
          </a:xfrm>
          <a:prstGeom prst="rect">
            <a:avLst/>
          </a:prstGeom>
          <a:noFill/>
          <a:ln/>
        </p:spPr>
        <p:txBody>
          <a:bodyPr wrap="none" lIns="0" tIns="0" rIns="0" bIns="0" rtlCol="0" anchor="t"/>
          <a:lstStyle/>
          <a:p>
            <a:pPr>
              <a:lnSpc>
                <a:spcPts val="2083"/>
              </a:lnSpc>
              <a:defRPr/>
            </a:pPr>
            <a:r>
              <a:rPr lang="en-US" sz="1250" b="1">
                <a:solidFill>
                  <a:srgbClr val="363D50"/>
                </a:solidFill>
                <a:latin typeface="Poppins"/>
                <a:ea typeface="Poppins"/>
                <a:cs typeface="Poppins"/>
              </a:rPr>
              <a:t>ISO/IEC 27001/27005</a:t>
            </a:r>
            <a:endParaRPr lang="en-US" sz="1300"/>
          </a:p>
        </p:txBody>
      </p:sp>
      <p:sp>
        <p:nvSpPr>
          <p:cNvPr id="10" name="Text 8"/>
          <p:cNvSpPr/>
          <p:nvPr/>
        </p:nvSpPr>
        <p:spPr bwMode="auto">
          <a:xfrm>
            <a:off x="833339" y="2793107"/>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Scope</a:t>
            </a:r>
            <a:endParaRPr lang="en-US" sz="1300"/>
          </a:p>
        </p:txBody>
      </p:sp>
      <p:sp>
        <p:nvSpPr>
          <p:cNvPr id="11" name="Text 9"/>
          <p:cNvSpPr/>
          <p:nvPr/>
        </p:nvSpPr>
        <p:spPr bwMode="auto">
          <a:xfrm>
            <a:off x="3550544" y="2793107"/>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Broad, cross-sector</a:t>
            </a:r>
            <a:endParaRPr lang="en-US" sz="1300"/>
          </a:p>
        </p:txBody>
      </p:sp>
      <p:sp>
        <p:nvSpPr>
          <p:cNvPr id="12" name="Text 10"/>
          <p:cNvSpPr/>
          <p:nvPr/>
        </p:nvSpPr>
        <p:spPr bwMode="auto">
          <a:xfrm>
            <a:off x="6264573" y="2793107"/>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Power systems specific</a:t>
            </a:r>
            <a:endParaRPr lang="en-US" sz="1300"/>
          </a:p>
        </p:txBody>
      </p:sp>
      <p:sp>
        <p:nvSpPr>
          <p:cNvPr id="13" name="Text 11"/>
          <p:cNvSpPr/>
          <p:nvPr/>
        </p:nvSpPr>
        <p:spPr bwMode="auto">
          <a:xfrm>
            <a:off x="8978603" y="2793107"/>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Organisational ISMS</a:t>
            </a:r>
            <a:endParaRPr lang="en-US" sz="1300"/>
          </a:p>
        </p:txBody>
      </p:sp>
      <p:sp>
        <p:nvSpPr>
          <p:cNvPr id="14" name="Text 12"/>
          <p:cNvSpPr/>
          <p:nvPr/>
        </p:nvSpPr>
        <p:spPr bwMode="auto">
          <a:xfrm>
            <a:off x="833339" y="3275211"/>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Sector Specificity</a:t>
            </a:r>
            <a:endParaRPr lang="en-US" sz="1300"/>
          </a:p>
        </p:txBody>
      </p:sp>
      <p:sp>
        <p:nvSpPr>
          <p:cNvPr id="15" name="Text 13"/>
          <p:cNvSpPr/>
          <p:nvPr/>
        </p:nvSpPr>
        <p:spPr bwMode="auto">
          <a:xfrm>
            <a:off x="3550544" y="3275211"/>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Low — adaptable</a:t>
            </a:r>
            <a:endParaRPr lang="en-US" sz="1300"/>
          </a:p>
        </p:txBody>
      </p:sp>
      <p:sp>
        <p:nvSpPr>
          <p:cNvPr id="16" name="Text 14"/>
          <p:cNvSpPr/>
          <p:nvPr/>
        </p:nvSpPr>
        <p:spPr bwMode="auto">
          <a:xfrm>
            <a:off x="6264573" y="3275211"/>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High — energy only</a:t>
            </a:r>
            <a:endParaRPr lang="en-US" sz="1300"/>
          </a:p>
        </p:txBody>
      </p:sp>
      <p:sp>
        <p:nvSpPr>
          <p:cNvPr id="17" name="Text 15"/>
          <p:cNvSpPr/>
          <p:nvPr/>
        </p:nvSpPr>
        <p:spPr bwMode="auto">
          <a:xfrm>
            <a:off x="8978603" y="3275211"/>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Low — adaptable</a:t>
            </a:r>
            <a:endParaRPr lang="en-US" sz="1300"/>
          </a:p>
        </p:txBody>
      </p:sp>
      <p:sp>
        <p:nvSpPr>
          <p:cNvPr id="18" name="Text 16"/>
          <p:cNvSpPr/>
          <p:nvPr/>
        </p:nvSpPr>
        <p:spPr bwMode="auto">
          <a:xfrm>
            <a:off x="833339" y="3757315"/>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Implementation Complexity</a:t>
            </a:r>
            <a:endParaRPr lang="en-US" sz="1300"/>
          </a:p>
        </p:txBody>
      </p:sp>
      <p:sp>
        <p:nvSpPr>
          <p:cNvPr id="19" name="Text 17"/>
          <p:cNvSpPr/>
          <p:nvPr/>
        </p:nvSpPr>
        <p:spPr bwMode="auto">
          <a:xfrm>
            <a:off x="3550544" y="3757315"/>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Moderate</a:t>
            </a:r>
            <a:endParaRPr lang="en-US" sz="1300"/>
          </a:p>
        </p:txBody>
      </p:sp>
      <p:sp>
        <p:nvSpPr>
          <p:cNvPr id="20" name="Text 18"/>
          <p:cNvSpPr/>
          <p:nvPr/>
        </p:nvSpPr>
        <p:spPr bwMode="auto">
          <a:xfrm>
            <a:off x="6264573" y="3757315"/>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High</a:t>
            </a:r>
            <a:endParaRPr lang="en-US" sz="1300"/>
          </a:p>
        </p:txBody>
      </p:sp>
      <p:sp>
        <p:nvSpPr>
          <p:cNvPr id="21" name="Text 19"/>
          <p:cNvSpPr/>
          <p:nvPr/>
        </p:nvSpPr>
        <p:spPr bwMode="auto">
          <a:xfrm>
            <a:off x="8978603" y="3757315"/>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High</a:t>
            </a:r>
            <a:endParaRPr lang="en-US" sz="1300"/>
          </a:p>
        </p:txBody>
      </p:sp>
      <p:sp>
        <p:nvSpPr>
          <p:cNvPr id="22" name="Text 20"/>
          <p:cNvSpPr/>
          <p:nvPr/>
        </p:nvSpPr>
        <p:spPr bwMode="auto">
          <a:xfrm>
            <a:off x="833339" y="4239419"/>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Integration Potential</a:t>
            </a:r>
            <a:endParaRPr lang="en-US" sz="1300"/>
          </a:p>
        </p:txBody>
      </p:sp>
      <p:sp>
        <p:nvSpPr>
          <p:cNvPr id="23" name="Text 21"/>
          <p:cNvSpPr/>
          <p:nvPr/>
        </p:nvSpPr>
        <p:spPr bwMode="auto">
          <a:xfrm>
            <a:off x="3550544" y="4239419"/>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Very high</a:t>
            </a:r>
            <a:endParaRPr lang="en-US" sz="1300"/>
          </a:p>
        </p:txBody>
      </p:sp>
      <p:sp>
        <p:nvSpPr>
          <p:cNvPr id="24" name="Text 22"/>
          <p:cNvSpPr/>
          <p:nvPr/>
        </p:nvSpPr>
        <p:spPr bwMode="auto">
          <a:xfrm>
            <a:off x="6264573" y="4239419"/>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Moderate</a:t>
            </a:r>
            <a:endParaRPr lang="en-US" sz="1300"/>
          </a:p>
        </p:txBody>
      </p:sp>
      <p:sp>
        <p:nvSpPr>
          <p:cNvPr id="25" name="Text 23"/>
          <p:cNvSpPr/>
          <p:nvPr/>
        </p:nvSpPr>
        <p:spPr bwMode="auto">
          <a:xfrm>
            <a:off x="8978603" y="4239419"/>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High</a:t>
            </a:r>
            <a:endParaRPr lang="en-US" sz="1300"/>
          </a:p>
        </p:txBody>
      </p:sp>
      <p:sp>
        <p:nvSpPr>
          <p:cNvPr id="26" name="Text 24"/>
          <p:cNvSpPr/>
          <p:nvPr/>
        </p:nvSpPr>
        <p:spPr bwMode="auto">
          <a:xfrm>
            <a:off x="833339" y="4721522"/>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Certification Available</a:t>
            </a:r>
            <a:endParaRPr lang="en-US" sz="1300"/>
          </a:p>
        </p:txBody>
      </p:sp>
      <p:sp>
        <p:nvSpPr>
          <p:cNvPr id="27" name="Text 25"/>
          <p:cNvSpPr/>
          <p:nvPr/>
        </p:nvSpPr>
        <p:spPr bwMode="auto">
          <a:xfrm>
            <a:off x="3550544" y="4721522"/>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No</a:t>
            </a:r>
            <a:endParaRPr lang="en-US" sz="1300"/>
          </a:p>
        </p:txBody>
      </p:sp>
      <p:sp>
        <p:nvSpPr>
          <p:cNvPr id="28" name="Text 26"/>
          <p:cNvSpPr/>
          <p:nvPr/>
        </p:nvSpPr>
        <p:spPr bwMode="auto">
          <a:xfrm>
            <a:off x="6264573" y="4721522"/>
            <a:ext cx="2377083"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No</a:t>
            </a:r>
            <a:endParaRPr lang="en-US" sz="1300"/>
          </a:p>
        </p:txBody>
      </p:sp>
      <p:sp>
        <p:nvSpPr>
          <p:cNvPr id="29" name="Text 27"/>
          <p:cNvSpPr/>
          <p:nvPr/>
        </p:nvSpPr>
        <p:spPr bwMode="auto">
          <a:xfrm>
            <a:off x="8978603" y="4721522"/>
            <a:ext cx="2380258" cy="264617"/>
          </a:xfrm>
          <a:prstGeom prst="rect">
            <a:avLst/>
          </a:prstGeom>
          <a:noFill/>
          <a:ln/>
        </p:spPr>
        <p:txBody>
          <a:bodyPr wrap="none" lIns="0" tIns="0" rIns="0" bIns="0" rtlCol="0" anchor="t"/>
          <a:lstStyle/>
          <a:p>
            <a:pPr>
              <a:lnSpc>
                <a:spcPts val="2083"/>
              </a:lnSpc>
              <a:defRPr/>
            </a:pPr>
            <a:r>
              <a:rPr lang="en-US" sz="1300">
                <a:solidFill>
                  <a:srgbClr val="363D50"/>
                </a:solidFill>
                <a:latin typeface="Poppins"/>
                <a:ea typeface="Poppins"/>
                <a:cs typeface="Poppins"/>
              </a:rPr>
              <a:t>Yes</a:t>
            </a:r>
            <a:endParaRPr lang="en-US" sz="1300"/>
          </a:p>
        </p:txBody>
      </p:sp>
      <p:sp>
        <p:nvSpPr>
          <p:cNvPr id="30" name="Text 28"/>
          <p:cNvSpPr/>
          <p:nvPr/>
        </p:nvSpPr>
        <p:spPr bwMode="auto">
          <a:xfrm>
            <a:off x="661492" y="5284094"/>
            <a:ext cx="1086901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Selecting the right framework depends on organisational context, sector requirements, and system characteristics. Frameworks are often used in combination.</a:t>
            </a:r>
            <a:endParaRPr lang="en-US" sz="1300"/>
          </a:p>
        </p:txBody>
      </p:sp>
      <p:sp>
        <p:nvSpPr>
          <p:cNvPr id="31" name="Online Image Placeholder 30"/>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189162"/>
            <a:ext cx="5189637"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Framework Selection Criteria</a:t>
            </a:r>
            <a:endParaRPr lang="en-US" sz="3250">
              <a:solidFill>
                <a:schemeClr val="tx2"/>
              </a:solidFill>
            </a:endParaRPr>
          </a:p>
        </p:txBody>
      </p:sp>
      <p:pic>
        <p:nvPicPr>
          <p:cNvPr id="5" name="Image 0" descr="preencoded.p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61492" y="2953941"/>
            <a:ext cx="413444" cy="413444"/>
          </a:xfrm>
          <a:prstGeom prst="rect">
            <a:avLst/>
          </a:prstGeom>
        </p:spPr>
      </p:pic>
      <p:sp>
        <p:nvSpPr>
          <p:cNvPr id="6" name="Text 3"/>
          <p:cNvSpPr/>
          <p:nvPr/>
        </p:nvSpPr>
        <p:spPr bwMode="auto">
          <a:xfrm>
            <a:off x="1281608" y="2953941"/>
            <a:ext cx="2139355"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Organisational Maturity</a:t>
            </a:r>
            <a:endParaRPr lang="en-US" sz="1650"/>
          </a:p>
        </p:txBody>
      </p:sp>
      <p:sp>
        <p:nvSpPr>
          <p:cNvPr id="7" name="Text 4"/>
          <p:cNvSpPr/>
          <p:nvPr/>
        </p:nvSpPr>
        <p:spPr bwMode="auto">
          <a:xfrm>
            <a:off x="1281609" y="3311624"/>
            <a:ext cx="4711006"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Current security capability levels determine which frameworks are achievable and appropriate to adopt.</a:t>
            </a:r>
            <a:endParaRPr lang="en-US" sz="1300"/>
          </a:p>
        </p:txBody>
      </p:sp>
      <p:pic>
        <p:nvPicPr>
          <p:cNvPr id="8" name="Image 1" descr="preencoded.png"/>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6199287" y="2953941"/>
            <a:ext cx="413444" cy="413444"/>
          </a:xfrm>
          <a:prstGeom prst="rect">
            <a:avLst/>
          </a:prstGeom>
        </p:spPr>
      </p:pic>
      <p:sp>
        <p:nvSpPr>
          <p:cNvPr id="9" name="Text 5"/>
          <p:cNvSpPr/>
          <p:nvPr/>
        </p:nvSpPr>
        <p:spPr bwMode="auto">
          <a:xfrm>
            <a:off x="6819404" y="2953941"/>
            <a:ext cx="2288778"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Regulatory Requirements</a:t>
            </a:r>
            <a:endParaRPr lang="en-US" sz="1650"/>
          </a:p>
        </p:txBody>
      </p:sp>
      <p:sp>
        <p:nvSpPr>
          <p:cNvPr id="10" name="Text 6"/>
          <p:cNvSpPr/>
          <p:nvPr/>
        </p:nvSpPr>
        <p:spPr bwMode="auto">
          <a:xfrm>
            <a:off x="6819404" y="3311624"/>
            <a:ext cx="4711105"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Applicable regulations may mandate specific frameworks or controls, narrowing selection options.</a:t>
            </a:r>
            <a:endParaRPr lang="en-US" sz="1300"/>
          </a:p>
        </p:txBody>
      </p:sp>
      <p:pic>
        <p:nvPicPr>
          <p:cNvPr id="11" name="Image 2" descr="preencoded.png"/>
          <p:cNvPicPr>
            <a:picLocks noChangeAspect="1"/>
          </p:cNvPicPr>
          <p:nvPr/>
        </p:nvPicPr>
        <p:blipFill>
          <a:blip r:embed="rId7">
            <a:extLst>
              <a:ext uri="{96DAC541-7B7A-43D3-8B79-37D633B846F1}">
                <asvg:svgBlip xmlns:asvg="http://schemas.microsoft.com/office/drawing/2016/SVG/main" r:embed="rId8"/>
              </a:ext>
            </a:extLst>
          </a:blip>
          <a:stretch/>
        </p:blipFill>
        <p:spPr bwMode="auto">
          <a:xfrm>
            <a:off x="661492" y="4171553"/>
            <a:ext cx="413444" cy="413444"/>
          </a:xfrm>
          <a:prstGeom prst="rect">
            <a:avLst/>
          </a:prstGeom>
        </p:spPr>
      </p:pic>
      <p:sp>
        <p:nvSpPr>
          <p:cNvPr id="12" name="Text 7"/>
          <p:cNvSpPr/>
          <p:nvPr/>
        </p:nvSpPr>
        <p:spPr bwMode="auto">
          <a:xfrm>
            <a:off x="1281609"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Risk Profile</a:t>
            </a:r>
            <a:endParaRPr lang="en-US" sz="1650"/>
          </a:p>
        </p:txBody>
      </p:sp>
      <p:sp>
        <p:nvSpPr>
          <p:cNvPr id="13" name="Text 8"/>
          <p:cNvSpPr/>
          <p:nvPr/>
        </p:nvSpPr>
        <p:spPr bwMode="auto">
          <a:xfrm>
            <a:off x="1281609" y="4529237"/>
            <a:ext cx="4711006"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The nature and severity of identified risks should drive framework selection and control prioritisation.</a:t>
            </a:r>
            <a:endParaRPr lang="en-US" sz="1300"/>
          </a:p>
        </p:txBody>
      </p:sp>
      <p:pic>
        <p:nvPicPr>
          <p:cNvPr id="14" name="Image 3" descr="preencoded.png"/>
          <p:cNvPicPr>
            <a:picLocks noChangeAspect="1"/>
          </p:cNvPicPr>
          <p:nvPr/>
        </p:nvPicPr>
        <p:blipFill>
          <a:blip r:embed="rId9">
            <a:extLst>
              <a:ext uri="{96DAC541-7B7A-43D3-8B79-37D633B846F1}">
                <asvg:svgBlip xmlns:asvg="http://schemas.microsoft.com/office/drawing/2016/SVG/main" r:embed="rId10"/>
              </a:ext>
            </a:extLst>
          </a:blip>
          <a:stretch/>
        </p:blipFill>
        <p:spPr bwMode="auto">
          <a:xfrm>
            <a:off x="6199287" y="4171553"/>
            <a:ext cx="413444" cy="413444"/>
          </a:xfrm>
          <a:prstGeom prst="rect">
            <a:avLst/>
          </a:prstGeom>
        </p:spPr>
      </p:pic>
      <p:sp>
        <p:nvSpPr>
          <p:cNvPr id="15" name="Text 9"/>
          <p:cNvSpPr/>
          <p:nvPr/>
        </p:nvSpPr>
        <p:spPr bwMode="auto">
          <a:xfrm>
            <a:off x="6819405"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Resource Availability</a:t>
            </a:r>
            <a:endParaRPr lang="en-US" sz="1650"/>
          </a:p>
        </p:txBody>
      </p:sp>
      <p:sp>
        <p:nvSpPr>
          <p:cNvPr id="16" name="Text 10"/>
          <p:cNvSpPr/>
          <p:nvPr/>
        </p:nvSpPr>
        <p:spPr bwMode="auto">
          <a:xfrm>
            <a:off x="6819404" y="4529237"/>
            <a:ext cx="4711105"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Implementation capacity — financial, technical, and human — must align with framework demands.</a:t>
            </a:r>
            <a:endParaRPr lang="en-US" sz="1300"/>
          </a:p>
        </p:txBody>
      </p:sp>
      <p:sp>
        <p:nvSpPr>
          <p:cNvPr id="17" name="Online Image Placeholder 16"/>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p:txBody>
          <a:bodyPr/>
          <a:lstStyle/>
          <a:p>
            <a:pPr>
              <a:defRPr/>
            </a:pPr>
            <a:r>
              <a:rPr lang="en-US" i="1"/>
              <a:t>Energy Management Systems — Threat Landscape</a:t>
            </a:r>
            <a:endParaRPr lang="en-US"/>
          </a:p>
        </p:txBody>
      </p:sp>
      <p:sp>
        <p:nvSpPr>
          <p:cNvPr id="3" name="Subtitle 2"/>
          <p:cNvSpPr>
            <a:spLocks noGrp="1"/>
          </p:cNvSpPr>
          <p:nvPr>
            <p:ph type="subTitle" idx="1"/>
          </p:nvPr>
        </p:nvSpPr>
        <p:spPr bwMode="auto"/>
        <p:txBody>
          <a:bodyPr/>
          <a:lstStyle/>
          <a:p>
            <a:pPr>
              <a:defRPr/>
            </a:pPr>
            <a:r>
              <a:rPr lang="en-US"/>
              <a:t>Energy Management Systems (EMS) underpin critical infrastructure operations, including electricity generation and distribution. Their increasing </a:t>
            </a:r>
            <a:r>
              <a:rPr lang="en-US"/>
              <a:t>digitalisation</a:t>
            </a:r>
            <a:r>
              <a:rPr lang="en-US"/>
              <a:t> has significantly expanded the cyber attack surface, making them high-value targets for sophisticated adversaries.</a:t>
            </a:r>
            <a:endParaRPr/>
          </a:p>
          <a:p>
            <a:pPr>
              <a:defRPr/>
            </a:pPr>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393924"/>
            <a:ext cx="4651673"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Implementation Roadmap</a:t>
            </a:r>
            <a:endParaRPr lang="en-US" sz="3250">
              <a:solidFill>
                <a:schemeClr val="tx2"/>
              </a:solidFill>
            </a:endParaRPr>
          </a:p>
        </p:txBody>
      </p:sp>
      <p:pic>
        <p:nvPicPr>
          <p:cNvPr id="5" name="Image 0" descr="preencoded.png"/>
          <p:cNvPicPr>
            <a:picLocks noChangeAspect="1"/>
          </p:cNvPicPr>
          <p:nvPr/>
        </p:nvPicPr>
        <p:blipFill>
          <a:blip r:embed="rId3"/>
          <a:stretch/>
        </p:blipFill>
        <p:spPr bwMode="auto">
          <a:xfrm>
            <a:off x="661492" y="2158702"/>
            <a:ext cx="10869018" cy="2979837"/>
          </a:xfrm>
          <a:prstGeom prst="rect">
            <a:avLst/>
          </a:prstGeom>
        </p:spPr>
      </p:pic>
      <p:sp>
        <p:nvSpPr>
          <p:cNvPr id="6" name="Text 3"/>
          <p:cNvSpPr/>
          <p:nvPr/>
        </p:nvSpPr>
        <p:spPr bwMode="auto">
          <a:xfrm>
            <a:off x="1971722" y="3235471"/>
            <a:ext cx="1642466" cy="294085"/>
          </a:xfrm>
          <a:prstGeom prst="rect">
            <a:avLst/>
          </a:prstGeom>
          <a:noFill/>
          <a:ln/>
        </p:spPr>
        <p:txBody>
          <a:bodyPr wrap="none" lIns="0" tIns="0" rIns="0" bIns="0" rtlCol="0" anchor="t"/>
          <a:lstStyle/>
          <a:p>
            <a:pPr algn="ctr">
              <a:lnSpc>
                <a:spcPts val="2292"/>
              </a:lnSpc>
              <a:defRPr/>
            </a:pPr>
            <a:r>
              <a:rPr lang="en-US" sz="1850" b="1">
                <a:solidFill>
                  <a:srgbClr val="363D50"/>
                </a:solidFill>
                <a:latin typeface="Titillium Web Bold"/>
                <a:ea typeface="Titillium Web Bold"/>
                <a:cs typeface="Titillium Web Bold"/>
              </a:rPr>
              <a:t>Gap </a:t>
            </a:r>
            <a:r>
              <a:rPr lang="en-US" sz="1850" b="1">
                <a:solidFill>
                  <a:schemeClr val="tx2"/>
                </a:solidFill>
                <a:latin typeface="Titillium Web Bold"/>
                <a:ea typeface="Titillium Web Bold"/>
                <a:cs typeface="Titillium Web Bold"/>
              </a:rPr>
              <a:t>Analysis</a:t>
            </a:r>
            <a:endParaRPr lang="en-US" sz="1850">
              <a:solidFill>
                <a:schemeClr val="tx2"/>
              </a:solidFill>
            </a:endParaRPr>
          </a:p>
        </p:txBody>
      </p:sp>
      <p:sp>
        <p:nvSpPr>
          <p:cNvPr id="7" name="Text 4"/>
          <p:cNvSpPr/>
          <p:nvPr/>
        </p:nvSpPr>
        <p:spPr bwMode="auto">
          <a:xfrm>
            <a:off x="1971722" y="3613209"/>
            <a:ext cx="1642466" cy="705804"/>
          </a:xfrm>
          <a:prstGeom prst="rect">
            <a:avLst/>
          </a:prstGeom>
          <a:noFill/>
          <a:ln/>
        </p:spPr>
        <p:txBody>
          <a:bodyPr wrap="square" lIns="0" tIns="0" rIns="0" bIns="0" rtlCol="0" anchor="t"/>
          <a:lstStyle/>
          <a:p>
            <a:pPr algn="ctr">
              <a:lnSpc>
                <a:spcPts val="1833"/>
              </a:lnSpc>
              <a:defRPr/>
            </a:pPr>
            <a:r>
              <a:rPr lang="en-US" sz="1450">
                <a:solidFill>
                  <a:srgbClr val="363D50"/>
                </a:solidFill>
                <a:latin typeface="Poppins"/>
                <a:ea typeface="Poppins"/>
                <a:cs typeface="Poppins"/>
              </a:rPr>
              <a:t>Assess current state vs framework</a:t>
            </a:r>
            <a:endParaRPr lang="en-US" sz="1450"/>
          </a:p>
        </p:txBody>
      </p:sp>
      <p:sp>
        <p:nvSpPr>
          <p:cNvPr id="8" name="Text 5"/>
          <p:cNvSpPr/>
          <p:nvPr/>
        </p:nvSpPr>
        <p:spPr bwMode="auto">
          <a:xfrm>
            <a:off x="4188470" y="3082548"/>
            <a:ext cx="1642466" cy="294085"/>
          </a:xfrm>
          <a:prstGeom prst="rect">
            <a:avLst/>
          </a:prstGeom>
          <a:noFill/>
          <a:ln/>
        </p:spPr>
        <p:txBody>
          <a:bodyPr wrap="none" lIns="0" tIns="0" rIns="0" bIns="0" rtlCol="0" anchor="t"/>
          <a:lstStyle/>
          <a:p>
            <a:pPr algn="ctr">
              <a:lnSpc>
                <a:spcPts val="2292"/>
              </a:lnSpc>
              <a:defRPr/>
            </a:pPr>
            <a:r>
              <a:rPr lang="en-US" sz="1850" b="1">
                <a:solidFill>
                  <a:schemeClr val="tx2"/>
                </a:solidFill>
                <a:latin typeface="Titillium Web Bold"/>
                <a:ea typeface="Titillium Web Bold"/>
                <a:cs typeface="Titillium Web Bold"/>
              </a:rPr>
              <a:t>Prioritisation</a:t>
            </a:r>
            <a:endParaRPr lang="en-US" sz="1850">
              <a:solidFill>
                <a:schemeClr val="tx2"/>
              </a:solidFill>
            </a:endParaRPr>
          </a:p>
        </p:txBody>
      </p:sp>
      <p:sp>
        <p:nvSpPr>
          <p:cNvPr id="9" name="Text 6"/>
          <p:cNvSpPr/>
          <p:nvPr/>
        </p:nvSpPr>
        <p:spPr bwMode="auto">
          <a:xfrm>
            <a:off x="4188470" y="3460283"/>
            <a:ext cx="1642466" cy="705805"/>
          </a:xfrm>
          <a:prstGeom prst="rect">
            <a:avLst/>
          </a:prstGeom>
          <a:noFill/>
          <a:ln/>
        </p:spPr>
        <p:txBody>
          <a:bodyPr wrap="square" lIns="0" tIns="0" rIns="0" bIns="0" rtlCol="0" anchor="t"/>
          <a:lstStyle/>
          <a:p>
            <a:pPr algn="ctr">
              <a:lnSpc>
                <a:spcPts val="1833"/>
              </a:lnSpc>
              <a:defRPr/>
            </a:pPr>
            <a:r>
              <a:rPr lang="en-US" sz="1450">
                <a:solidFill>
                  <a:srgbClr val="363D50"/>
                </a:solidFill>
                <a:latin typeface="Poppins"/>
                <a:ea typeface="Poppins"/>
                <a:cs typeface="Poppins"/>
              </a:rPr>
              <a:t>Rank controls by risk and feasibility</a:t>
            </a:r>
            <a:endParaRPr lang="en-US" sz="1450"/>
          </a:p>
        </p:txBody>
      </p:sp>
      <p:sp>
        <p:nvSpPr>
          <p:cNvPr id="10" name="Text 7"/>
          <p:cNvSpPr/>
          <p:nvPr/>
        </p:nvSpPr>
        <p:spPr bwMode="auto">
          <a:xfrm>
            <a:off x="6447045" y="3235471"/>
            <a:ext cx="1642466" cy="588170"/>
          </a:xfrm>
          <a:prstGeom prst="rect">
            <a:avLst/>
          </a:prstGeom>
          <a:noFill/>
          <a:ln/>
        </p:spPr>
        <p:txBody>
          <a:bodyPr wrap="square" lIns="0" tIns="0" rIns="0" bIns="0" rtlCol="0" anchor="t"/>
          <a:lstStyle/>
          <a:p>
            <a:pPr algn="ctr">
              <a:lnSpc>
                <a:spcPts val="2292"/>
              </a:lnSpc>
              <a:defRPr/>
            </a:pPr>
            <a:r>
              <a:rPr lang="en-US" sz="1850" b="1">
                <a:solidFill>
                  <a:schemeClr val="tx2"/>
                </a:solidFill>
                <a:latin typeface="Titillium Web Bold"/>
                <a:ea typeface="Titillium Web Bold"/>
                <a:cs typeface="Titillium Web Bold"/>
              </a:rPr>
              <a:t>Phased Implementation</a:t>
            </a:r>
            <a:endParaRPr lang="en-US" sz="1850">
              <a:solidFill>
                <a:schemeClr val="tx2"/>
              </a:solidFill>
            </a:endParaRPr>
          </a:p>
        </p:txBody>
      </p:sp>
      <p:sp>
        <p:nvSpPr>
          <p:cNvPr id="11" name="Text 8"/>
          <p:cNvSpPr/>
          <p:nvPr/>
        </p:nvSpPr>
        <p:spPr bwMode="auto">
          <a:xfrm>
            <a:off x="6447045" y="3907294"/>
            <a:ext cx="1642466" cy="705804"/>
          </a:xfrm>
          <a:prstGeom prst="rect">
            <a:avLst/>
          </a:prstGeom>
          <a:noFill/>
          <a:ln/>
        </p:spPr>
        <p:txBody>
          <a:bodyPr wrap="square" lIns="0" tIns="0" rIns="0" bIns="0" rtlCol="0" anchor="t"/>
          <a:lstStyle/>
          <a:p>
            <a:pPr algn="ctr">
              <a:lnSpc>
                <a:spcPts val="1833"/>
              </a:lnSpc>
              <a:defRPr/>
            </a:pPr>
            <a:r>
              <a:rPr lang="en-US" sz="1450">
                <a:solidFill>
                  <a:srgbClr val="363D50"/>
                </a:solidFill>
                <a:latin typeface="Poppins"/>
                <a:ea typeface="Poppins"/>
                <a:cs typeface="Poppins"/>
              </a:rPr>
              <a:t>Deploy controls in structured waves</a:t>
            </a:r>
            <a:endParaRPr lang="en-US" sz="1450"/>
          </a:p>
        </p:txBody>
      </p:sp>
      <p:sp>
        <p:nvSpPr>
          <p:cNvPr id="12" name="Text 9"/>
          <p:cNvSpPr/>
          <p:nvPr/>
        </p:nvSpPr>
        <p:spPr bwMode="auto">
          <a:xfrm>
            <a:off x="8684707" y="2788463"/>
            <a:ext cx="1642466" cy="588170"/>
          </a:xfrm>
          <a:prstGeom prst="rect">
            <a:avLst/>
          </a:prstGeom>
          <a:noFill/>
          <a:ln/>
        </p:spPr>
        <p:txBody>
          <a:bodyPr wrap="square" lIns="0" tIns="0" rIns="0" bIns="0" rtlCol="0" anchor="t"/>
          <a:lstStyle/>
          <a:p>
            <a:pPr algn="ctr">
              <a:lnSpc>
                <a:spcPts val="2292"/>
              </a:lnSpc>
              <a:defRPr/>
            </a:pPr>
            <a:r>
              <a:rPr lang="en-US" sz="1850" b="1">
                <a:solidFill>
                  <a:schemeClr val="tx2"/>
                </a:solidFill>
                <a:latin typeface="Titillium Web Bold"/>
                <a:ea typeface="Titillium Web Bold"/>
                <a:cs typeface="Titillium Web Bold"/>
              </a:rPr>
              <a:t>Continuous Monitoring</a:t>
            </a:r>
            <a:endParaRPr lang="en-US" sz="1850">
              <a:solidFill>
                <a:schemeClr val="tx2"/>
              </a:solidFill>
            </a:endParaRPr>
          </a:p>
        </p:txBody>
      </p:sp>
      <p:sp>
        <p:nvSpPr>
          <p:cNvPr id="13" name="Text 10"/>
          <p:cNvSpPr/>
          <p:nvPr/>
        </p:nvSpPr>
        <p:spPr bwMode="auto">
          <a:xfrm>
            <a:off x="8684707" y="3460283"/>
            <a:ext cx="1642466" cy="705805"/>
          </a:xfrm>
          <a:prstGeom prst="rect">
            <a:avLst/>
          </a:prstGeom>
          <a:noFill/>
          <a:ln/>
        </p:spPr>
        <p:txBody>
          <a:bodyPr wrap="square" lIns="0" tIns="0" rIns="0" bIns="0" rtlCol="0" anchor="t"/>
          <a:lstStyle/>
          <a:p>
            <a:pPr algn="ctr">
              <a:lnSpc>
                <a:spcPts val="1833"/>
              </a:lnSpc>
              <a:defRPr/>
            </a:pPr>
            <a:r>
              <a:rPr lang="en-US" sz="1450">
                <a:solidFill>
                  <a:srgbClr val="363D50"/>
                </a:solidFill>
                <a:latin typeface="Poppins"/>
                <a:ea typeface="Poppins"/>
                <a:cs typeface="Poppins"/>
              </a:rPr>
              <a:t>Ongoing review and improvement</a:t>
            </a:r>
            <a:endParaRPr lang="en-US" sz="1450"/>
          </a:p>
        </p:txBody>
      </p:sp>
      <p:sp>
        <p:nvSpPr>
          <p:cNvPr id="14" name="Text 11"/>
          <p:cNvSpPr/>
          <p:nvPr/>
        </p:nvSpPr>
        <p:spPr bwMode="auto">
          <a:xfrm>
            <a:off x="661492" y="5324574"/>
            <a:ext cx="10869018"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 structured implementation roadmap ensures effective adoption and ongoing improvement of cybersecurity practices, moving organisations from initial gap identification through to sustained, monitored security operations.</a:t>
            </a:r>
            <a:endParaRPr lang="en-US" sz="1300"/>
          </a:p>
        </p:txBody>
      </p:sp>
      <p:sp>
        <p:nvSpPr>
          <p:cNvPr id="15" name="Online Image Placeholder 14"/>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0" y="0"/>
            <a:ext cx="4572000" cy="6857999"/>
          </a:xfrm>
          <a:prstGeom prst="rect">
            <a:avLst/>
          </a:prstGeom>
        </p:spPr>
      </p:pic>
      <p:sp>
        <p:nvSpPr>
          <p:cNvPr id="5" name="Text 2"/>
          <p:cNvSpPr/>
          <p:nvPr/>
        </p:nvSpPr>
        <p:spPr bwMode="auto">
          <a:xfrm>
            <a:off x="5233492" y="1243508"/>
            <a:ext cx="5527774"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Integrating ESG and Cyber Risk</a:t>
            </a:r>
            <a:endParaRPr lang="en-US" sz="3250"/>
          </a:p>
        </p:txBody>
      </p:sp>
      <p:sp>
        <p:nvSpPr>
          <p:cNvPr id="7" name="Text 4"/>
          <p:cNvSpPr/>
          <p:nvPr/>
        </p:nvSpPr>
        <p:spPr bwMode="auto">
          <a:xfrm>
            <a:off x="5279728" y="2173585"/>
            <a:ext cx="2307133"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The Strategic Opportunity</a:t>
            </a:r>
            <a:endParaRPr lang="en-US" sz="1650"/>
          </a:p>
        </p:txBody>
      </p:sp>
      <p:sp>
        <p:nvSpPr>
          <p:cNvPr id="8" name="Text 5"/>
          <p:cNvSpPr/>
          <p:nvPr/>
        </p:nvSpPr>
        <p:spPr bwMode="auto">
          <a:xfrm>
            <a:off x="5279728" y="2597348"/>
            <a:ext cx="2854325" cy="1852315"/>
          </a:xfrm>
          <a:prstGeom prst="rect">
            <a:avLst/>
          </a:prstGeom>
          <a:noFill/>
          <a:ln/>
        </p:spPr>
        <p:txBody>
          <a:bodyPr wrap="square" lIns="0" tIns="0" rIns="0" bIns="0" rtlCol="0" anchor="t"/>
          <a:lstStyle/>
          <a:p>
            <a:pPr>
              <a:lnSpc>
                <a:spcPts val="2083"/>
              </a:lnSpc>
              <a:defRPr/>
            </a:pPr>
            <a:r>
              <a:rPr lang="en-US" sz="1300">
                <a:solidFill>
                  <a:srgbClr val="000000"/>
                </a:solidFill>
                <a:latin typeface="Poppins"/>
                <a:ea typeface="Poppins"/>
                <a:cs typeface="Poppins"/>
              </a:rPr>
              <a:t>Integrating cybersecurity into ESG frameworks enhances organisational resilience and transparency, creating a unified approach to risk governance that satisfies both technical and regulatory stakeholders.</a:t>
            </a:r>
            <a:endParaRPr lang="en-US" sz="1300"/>
          </a:p>
        </p:txBody>
      </p:sp>
      <p:sp>
        <p:nvSpPr>
          <p:cNvPr id="9" name="Text 6"/>
          <p:cNvSpPr/>
          <p:nvPr/>
        </p:nvSpPr>
        <p:spPr bwMode="auto">
          <a:xfrm>
            <a:off x="8590062" y="2173585"/>
            <a:ext cx="2096095"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Integration Dimensions</a:t>
            </a:r>
            <a:endParaRPr lang="en-US" sz="1650"/>
          </a:p>
        </p:txBody>
      </p:sp>
      <p:sp>
        <p:nvSpPr>
          <p:cNvPr id="10" name="Text 7"/>
          <p:cNvSpPr/>
          <p:nvPr/>
        </p:nvSpPr>
        <p:spPr bwMode="auto">
          <a:xfrm>
            <a:off x="8590062" y="2597349"/>
            <a:ext cx="2946797" cy="3348931"/>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Linking cyber risk metrics directly to ESG performance indicators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Establishing governance structures spanning security and sustainability</a:t>
            </a:r>
            <a:endParaRPr lang="en-US" sz="1300"/>
          </a:p>
          <a:p>
            <a:pPr marL="285739" indent="-285739">
              <a:lnSpc>
                <a:spcPts val="2083"/>
              </a:lnSpc>
              <a:buSzPct val="100000"/>
              <a:buChar char="•"/>
              <a:defRPr/>
            </a:pPr>
            <a:r>
              <a:rPr lang="en-US" sz="1300">
                <a:solidFill>
                  <a:srgbClr val="363D50"/>
                </a:solidFill>
                <a:latin typeface="Poppins"/>
                <a:ea typeface="Poppins"/>
                <a:cs typeface="Poppins"/>
              </a:rPr>
              <a:t>Integrating cyber risk into sustainability reporting disclosures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Achieving strategic alignment between security and ESG objectives</a:t>
            </a:r>
            <a:endParaRPr lang="en-US" sz="1300"/>
          </a:p>
        </p:txBody>
      </p:sp>
      <p:sp>
        <p:nvSpPr>
          <p:cNvPr id="11" name="Online Image Placeholder 10"/>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282700"/>
            <a:ext cx="5969794"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Summary, Readings &amp; Next Steps</a:t>
            </a:r>
            <a:endParaRPr lang="en-US" sz="3250">
              <a:solidFill>
                <a:schemeClr val="tx2"/>
              </a:solidFill>
            </a:endParaRPr>
          </a:p>
        </p:txBody>
      </p:sp>
      <p:sp>
        <p:nvSpPr>
          <p:cNvPr id="5" name="Text 3"/>
          <p:cNvSpPr/>
          <p:nvPr/>
        </p:nvSpPr>
        <p:spPr bwMode="auto">
          <a:xfrm>
            <a:off x="661492" y="2212777"/>
            <a:ext cx="2067421" cy="258465"/>
          </a:xfrm>
          <a:prstGeom prst="rect">
            <a:avLst/>
          </a:prstGeom>
          <a:noFill/>
          <a:ln/>
        </p:spPr>
        <p:txBody>
          <a:bodyPr wrap="none" lIns="0" tIns="0" rIns="0" bIns="0" rtlCol="0" anchor="t"/>
          <a:lstStyle/>
          <a:p>
            <a:pPr>
              <a:lnSpc>
                <a:spcPts val="2000"/>
              </a:lnSpc>
              <a:defRPr/>
            </a:pPr>
            <a:r>
              <a:rPr lang="en-US" sz="1650" b="1">
                <a:latin typeface="Titillium Web Bold"/>
                <a:ea typeface="Titillium Web Bold"/>
                <a:cs typeface="Titillium Web Bold"/>
              </a:rPr>
              <a:t>Key Takeaways</a:t>
            </a:r>
            <a:endParaRPr lang="en-US" sz="1650"/>
          </a:p>
        </p:txBody>
      </p:sp>
      <p:sp>
        <p:nvSpPr>
          <p:cNvPr id="6" name="Shape 4"/>
          <p:cNvSpPr/>
          <p:nvPr/>
        </p:nvSpPr>
        <p:spPr bwMode="auto">
          <a:xfrm>
            <a:off x="661492" y="2748211"/>
            <a:ext cx="82649" cy="82649"/>
          </a:xfrm>
          <a:prstGeom prst="roundRect">
            <a:avLst>
              <a:gd name="adj" fmla="val 460985"/>
            </a:avLst>
          </a:prstGeom>
          <a:solidFill>
            <a:srgbClr val="00AC4E"/>
          </a:solidFill>
          <a:ln/>
        </p:spPr>
        <p:txBody>
          <a:bodyPr/>
          <a:lstStyle/>
          <a:p>
            <a:pPr>
              <a:defRPr/>
            </a:pPr>
            <a:endParaRPr lang="en-GB" sz="1500"/>
          </a:p>
        </p:txBody>
      </p:sp>
      <p:sp>
        <p:nvSpPr>
          <p:cNvPr id="7" name="Text 5"/>
          <p:cNvSpPr/>
          <p:nvPr/>
        </p:nvSpPr>
        <p:spPr bwMode="auto">
          <a:xfrm>
            <a:off x="909439" y="2657277"/>
            <a:ext cx="4984849"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EMS, IoT, and smart grids face distinct but interconnected threat landscapes requiring tailored controls.</a:t>
            </a:r>
            <a:endParaRPr lang="en-US" sz="1300"/>
          </a:p>
        </p:txBody>
      </p:sp>
      <p:sp>
        <p:nvSpPr>
          <p:cNvPr id="8" name="Shape 6"/>
          <p:cNvSpPr/>
          <p:nvPr/>
        </p:nvSpPr>
        <p:spPr bwMode="auto">
          <a:xfrm>
            <a:off x="661492" y="3608140"/>
            <a:ext cx="82649" cy="82649"/>
          </a:xfrm>
          <a:prstGeom prst="roundRect">
            <a:avLst>
              <a:gd name="adj" fmla="val 460985"/>
            </a:avLst>
          </a:prstGeom>
          <a:solidFill>
            <a:srgbClr val="00AC4E"/>
          </a:solidFill>
          <a:ln/>
        </p:spPr>
        <p:txBody>
          <a:bodyPr/>
          <a:lstStyle/>
          <a:p>
            <a:pPr>
              <a:defRPr/>
            </a:pPr>
            <a:endParaRPr lang="en-GB" sz="1500"/>
          </a:p>
        </p:txBody>
      </p:sp>
      <p:sp>
        <p:nvSpPr>
          <p:cNvPr id="9" name="Text 7"/>
          <p:cNvSpPr/>
          <p:nvPr/>
        </p:nvSpPr>
        <p:spPr bwMode="auto">
          <a:xfrm>
            <a:off x="909439" y="3517206"/>
            <a:ext cx="4984849"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ESG data integrity is a regulatory and reputational imperative, not merely a technical concern.</a:t>
            </a:r>
            <a:endParaRPr lang="en-US" sz="1300"/>
          </a:p>
        </p:txBody>
      </p:sp>
      <p:sp>
        <p:nvSpPr>
          <p:cNvPr id="10" name="Shape 8"/>
          <p:cNvSpPr/>
          <p:nvPr/>
        </p:nvSpPr>
        <p:spPr bwMode="auto">
          <a:xfrm>
            <a:off x="661492" y="4468069"/>
            <a:ext cx="82649" cy="82649"/>
          </a:xfrm>
          <a:prstGeom prst="roundRect">
            <a:avLst>
              <a:gd name="adj" fmla="val 460985"/>
            </a:avLst>
          </a:prstGeom>
          <a:solidFill>
            <a:srgbClr val="00AC4E"/>
          </a:solidFill>
          <a:ln/>
        </p:spPr>
        <p:txBody>
          <a:bodyPr/>
          <a:lstStyle/>
          <a:p>
            <a:pPr>
              <a:defRPr/>
            </a:pPr>
            <a:endParaRPr lang="en-GB" sz="1500"/>
          </a:p>
        </p:txBody>
      </p:sp>
      <p:sp>
        <p:nvSpPr>
          <p:cNvPr id="11" name="Text 9"/>
          <p:cNvSpPr/>
          <p:nvPr/>
        </p:nvSpPr>
        <p:spPr bwMode="auto">
          <a:xfrm>
            <a:off x="909439" y="4377134"/>
            <a:ext cx="4984849"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NIST CSF, IEC 62351, and ISO 27001 provide complementary frameworks for sustainable systems security.</a:t>
            </a:r>
            <a:endParaRPr lang="en-US" sz="1300"/>
          </a:p>
        </p:txBody>
      </p:sp>
      <p:sp>
        <p:nvSpPr>
          <p:cNvPr id="12" name="Shape 10"/>
          <p:cNvSpPr/>
          <p:nvPr/>
        </p:nvSpPr>
        <p:spPr bwMode="auto">
          <a:xfrm>
            <a:off x="661492" y="5327998"/>
            <a:ext cx="82649" cy="82649"/>
          </a:xfrm>
          <a:prstGeom prst="roundRect">
            <a:avLst>
              <a:gd name="adj" fmla="val 460985"/>
            </a:avLst>
          </a:prstGeom>
          <a:solidFill>
            <a:srgbClr val="00AC4E"/>
          </a:solidFill>
          <a:ln/>
        </p:spPr>
        <p:txBody>
          <a:bodyPr/>
          <a:lstStyle/>
          <a:p>
            <a:pPr>
              <a:defRPr/>
            </a:pPr>
            <a:endParaRPr lang="en-GB" sz="1500"/>
          </a:p>
        </p:txBody>
      </p:sp>
      <p:sp>
        <p:nvSpPr>
          <p:cNvPr id="13" name="Text 11"/>
          <p:cNvSpPr/>
          <p:nvPr/>
        </p:nvSpPr>
        <p:spPr bwMode="auto">
          <a:xfrm>
            <a:off x="909439" y="5237064"/>
            <a:ext cx="4984849" cy="529233"/>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Integrated risk management links cybersecurity with ESG governance and compliance obligations.</a:t>
            </a:r>
            <a:endParaRPr lang="en-US" sz="1300"/>
          </a:p>
        </p:txBody>
      </p:sp>
      <p:sp>
        <p:nvSpPr>
          <p:cNvPr id="14" name="Text 12"/>
          <p:cNvSpPr/>
          <p:nvPr/>
        </p:nvSpPr>
        <p:spPr bwMode="auto">
          <a:xfrm>
            <a:off x="6304062" y="2212777"/>
            <a:ext cx="2106414" cy="258465"/>
          </a:xfrm>
          <a:prstGeom prst="rect">
            <a:avLst/>
          </a:prstGeom>
          <a:noFill/>
          <a:ln/>
        </p:spPr>
        <p:txBody>
          <a:bodyPr wrap="none" lIns="0" tIns="0" rIns="0" bIns="0" rtlCol="0" anchor="t"/>
          <a:lstStyle/>
          <a:p>
            <a:pPr>
              <a:lnSpc>
                <a:spcPts val="2000"/>
              </a:lnSpc>
              <a:defRPr/>
            </a:pPr>
            <a:r>
              <a:rPr lang="en-US" sz="1650" b="1">
                <a:latin typeface="Titillium Web Bold"/>
                <a:ea typeface="Titillium Web Bold"/>
                <a:cs typeface="Titillium Web Bold"/>
              </a:rPr>
              <a:t>Recommended Reading</a:t>
            </a:r>
            <a:endParaRPr lang="en-US" sz="1650"/>
          </a:p>
        </p:txBody>
      </p:sp>
      <p:sp>
        <p:nvSpPr>
          <p:cNvPr id="15" name="Text 13"/>
          <p:cNvSpPr/>
          <p:nvPr/>
        </p:nvSpPr>
        <p:spPr bwMode="auto">
          <a:xfrm>
            <a:off x="6304062" y="2636540"/>
            <a:ext cx="5232797" cy="1554460"/>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NIST CSF documentation</a:t>
            </a:r>
            <a:endParaRPr lang="en-US" sz="1300"/>
          </a:p>
          <a:p>
            <a:pPr marL="285739" indent="-285739">
              <a:lnSpc>
                <a:spcPts val="2083"/>
              </a:lnSpc>
              <a:buSzPct val="100000"/>
              <a:buChar char="•"/>
              <a:defRPr/>
            </a:pPr>
            <a:r>
              <a:rPr lang="en-US" sz="1300">
                <a:solidFill>
                  <a:srgbClr val="363D50"/>
                </a:solidFill>
                <a:latin typeface="Poppins"/>
                <a:ea typeface="Poppins"/>
                <a:cs typeface="Poppins"/>
              </a:rPr>
              <a:t>ISO/IEC 27001 standard</a:t>
            </a:r>
            <a:endParaRPr lang="en-US" sz="1300"/>
          </a:p>
          <a:p>
            <a:pPr marL="285739" indent="-285739">
              <a:lnSpc>
                <a:spcPts val="2083"/>
              </a:lnSpc>
              <a:buSzPct val="100000"/>
              <a:buChar char="•"/>
              <a:defRPr/>
            </a:pPr>
            <a:r>
              <a:rPr lang="en-US" sz="1300">
                <a:solidFill>
                  <a:srgbClr val="363D50"/>
                </a:solidFill>
                <a:latin typeface="Poppins"/>
                <a:ea typeface="Poppins"/>
                <a:cs typeface="Poppins"/>
              </a:rPr>
              <a:t>ENISA reports on smart grids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EU CSRD documentation</a:t>
            </a:r>
            <a:endParaRPr lang="en-US" sz="1300"/>
          </a:p>
          <a:p>
            <a:pPr marL="285739" indent="-285739">
              <a:lnSpc>
                <a:spcPts val="2083"/>
              </a:lnSpc>
              <a:buSzPct val="100000"/>
              <a:buChar char="•"/>
              <a:defRPr/>
            </a:pPr>
            <a:r>
              <a:rPr lang="en-US" sz="1300">
                <a:solidFill>
                  <a:srgbClr val="363D50"/>
                </a:solidFill>
                <a:latin typeface="Poppins"/>
                <a:ea typeface="Poppins"/>
                <a:cs typeface="Poppins"/>
              </a:rPr>
              <a:t>Academic journals on IoT security</a:t>
            </a:r>
            <a:endParaRPr lang="en-US" sz="1300"/>
          </a:p>
        </p:txBody>
      </p:sp>
      <p:sp>
        <p:nvSpPr>
          <p:cNvPr id="16" name="Text 14"/>
          <p:cNvSpPr/>
          <p:nvPr/>
        </p:nvSpPr>
        <p:spPr bwMode="auto">
          <a:xfrm>
            <a:off x="6304062" y="4356298"/>
            <a:ext cx="2067421" cy="258465"/>
          </a:xfrm>
          <a:prstGeom prst="rect">
            <a:avLst/>
          </a:prstGeom>
          <a:noFill/>
          <a:ln/>
        </p:spPr>
        <p:txBody>
          <a:bodyPr wrap="none" lIns="0" tIns="0" rIns="0" bIns="0" rtlCol="0" anchor="t"/>
          <a:lstStyle/>
          <a:p>
            <a:pPr>
              <a:lnSpc>
                <a:spcPts val="2000"/>
              </a:lnSpc>
              <a:defRPr/>
            </a:pPr>
            <a:r>
              <a:rPr lang="en-US" sz="1650" b="1">
                <a:latin typeface="Titillium Web Bold"/>
                <a:ea typeface="Titillium Web Bold"/>
                <a:cs typeface="Titillium Web Bold"/>
              </a:rPr>
              <a:t>Next Steps</a:t>
            </a:r>
            <a:endParaRPr lang="en-US" sz="1650"/>
          </a:p>
        </p:txBody>
      </p:sp>
      <p:sp>
        <p:nvSpPr>
          <p:cNvPr id="17" name="Text 15"/>
          <p:cNvSpPr/>
          <p:nvPr/>
        </p:nvSpPr>
        <p:spPr bwMode="auto">
          <a:xfrm>
            <a:off x="6304062" y="4780062"/>
            <a:ext cx="5232797"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Apply frameworks and threat analysis techniques in the module case study, drawing on all learning objectives.</a:t>
            </a:r>
            <a:endParaRPr lang="en-US" sz="1300"/>
          </a:p>
        </p:txBody>
      </p:sp>
      <p:sp>
        <p:nvSpPr>
          <p:cNvPr id="18" name="Online Image Placeholder 17"/>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lstStyle/>
          <a:p>
            <a:pPr>
              <a:defRPr/>
            </a:pPr>
            <a:r>
              <a:rPr lang="en-US"/>
              <a:t>Thank you</a:t>
            </a:r>
            <a:endParaRPr/>
          </a:p>
        </p:txBody>
      </p:sp>
      <p:sp>
        <p:nvSpPr>
          <p:cNvPr id="4" name="Subtitle 3"/>
          <p:cNvSpPr>
            <a:spLocks noGrp="1"/>
          </p:cNvSpPr>
          <p:nvPr>
            <p:ph type="subTitle" idx="1"/>
          </p:nvPr>
        </p:nvSpPr>
        <p:spPr bwMode="auto"/>
        <p:txBody>
          <a:bodyPr vert="horz" lIns="91440" tIns="45720" rIns="91440" bIns="45720" rtlCol="0" anchor="t">
            <a:normAutofit/>
          </a:bodyPr>
          <a:lstStyle/>
          <a:p>
            <a:pPr>
              <a:defRPr/>
            </a:pPr>
            <a:endParaRPr lang="en-US">
              <a:cs typeface="Poppins"/>
            </a:endParaRPr>
          </a:p>
        </p:txBody>
      </p:sp>
      <p:pic>
        <p:nvPicPr>
          <p:cNvPr id="7" name="Picture 6" descr="A blue and yellow logo&#10;&#10;AI-generated content may be incorrect."/>
          <p:cNvPicPr>
            <a:picLocks noChangeAspect="1"/>
          </p:cNvPicPr>
          <p:nvPr/>
        </p:nvPicPr>
        <p:blipFill>
          <a:blip r:embed="rId3"/>
          <a:stretch/>
        </p:blipFill>
        <p:spPr bwMode="auto">
          <a:xfrm>
            <a:off x="2808832" y="451844"/>
            <a:ext cx="1362701" cy="681497"/>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0">
  <p:cSld name="">
    <p:spTree>
      <p:nvGrpSpPr>
        <p:cNvPr id="1" name=""/>
        <p:cNvGrpSpPr/>
        <p:nvPr/>
      </p:nvGrpSpPr>
      <p:grpSpPr bwMode="auto">
        <a:xfrm>
          <a:off x="0" y="0"/>
          <a:ext cx="0" cy="0"/>
          <a:chOff x="0" y="0"/>
          <a:chExt cx="0" cy="0"/>
        </a:xfrm>
      </p:grpSpPr>
      <p:pic>
        <p:nvPicPr>
          <p:cNvPr id="10" name="Picture Placeholder 9"/>
          <p:cNvPicPr>
            <a:picLocks noChangeAspect="1" noGrp="1"/>
          </p:cNvPicPr>
          <p:nvPr>
            <p:ph type="pic" sz="quarter" idx="10"/>
          </p:nvPr>
        </p:nvPicPr>
        <p:blipFill>
          <a:blip r:embed="rId3"/>
          <a:srcRect l="0" t="40257" r="0" b="40257"/>
          <a:stretch/>
        </p:blipFill>
        <p:spPr bwMode="auto">
          <a:prstGeom prst="rect">
            <a:avLst/>
          </a:prstGeom>
        </p:spPr>
      </p:pic>
      <p:sp>
        <p:nvSpPr>
          <p:cNvPr id="3" name="Text Placeholder 2"/>
          <p:cNvSpPr>
            <a:spLocks noGrp="1"/>
          </p:cNvSpPr>
          <p:nvPr>
            <p:ph type="body" sz="quarter" idx="11"/>
          </p:nvPr>
        </p:nvSpPr>
        <p:spPr bwMode="auto"/>
        <p:txBody>
          <a:bodyPr>
            <a:normAutofit fontScale="70000" lnSpcReduction="20000"/>
          </a:bodyPr>
          <a:lstStyle/>
          <a:p>
            <a:pPr>
              <a:defRPr/>
            </a:pPr>
            <a:r>
              <a:rPr lang="en-US"/>
              <a:t>Exploring cybersecurity challenges across energy systems, IoT, smart grids, and ESG platforms — linking technical vulnerabilities with sustainability and regulatory considerations.</a:t>
            </a:r>
            <a:endParaRPr/>
          </a:p>
          <a:p>
            <a:pPr>
              <a:defRPr/>
            </a:pPr>
            <a:endParaRPr lang="en-US"/>
          </a:p>
        </p:txBody>
      </p:sp>
      <p:sp>
        <p:nvSpPr>
          <p:cNvPr id="4" name="Subtitle 3"/>
          <p:cNvSpPr>
            <a:spLocks noGrp="1"/>
          </p:cNvSpPr>
          <p:nvPr>
            <p:ph type="subTitle" idx="1"/>
          </p:nvPr>
        </p:nvSpPr>
        <p:spPr bwMode="auto"/>
        <p:txBody>
          <a:bodyPr/>
          <a:lstStyle/>
          <a:p>
            <a:pPr>
              <a:defRPr/>
            </a:pPr>
            <a:r>
              <a:rPr lang="en-US"/>
              <a:t>Sustainable Systems Security</a:t>
            </a:r>
            <a:endParaRPr/>
          </a:p>
          <a:p>
            <a:pPr>
              <a:defRPr/>
            </a:pPr>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6" name="Online Image Placeholder 5"/>
          <p:cNvSpPr>
            <a:spLocks noGrp="1"/>
          </p:cNvSpPr>
          <p:nvPr>
            <p:ph type="clipArt" sz="quarter" idx="10"/>
          </p:nvPr>
        </p:nvSpPr>
        <p:spPr bwMode="auto"/>
        <p:txBody>
          <a:bodyPr/>
          <a:lstStyle/>
          <a:p>
            <a:pPr>
              <a:defRPr/>
            </a:pPr>
            <a:endParaRPr lang="en-US"/>
          </a:p>
        </p:txBody>
      </p:sp>
      <p:pic>
        <p:nvPicPr>
          <p:cNvPr id="10" name="Picture 9"/>
          <p:cNvPicPr>
            <a:picLocks noChangeAspect="1"/>
          </p:cNvPicPr>
          <p:nvPr/>
        </p:nvPicPr>
        <p:blipFill>
          <a:blip r:embed="rId3"/>
          <a:stretch/>
        </p:blipFill>
        <p:spPr bwMode="auto">
          <a:xfrm>
            <a:off x="1801445" y="76674"/>
            <a:ext cx="8006080" cy="600456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1924546"/>
            <a:ext cx="4882456"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EMS Architecture Overview</a:t>
            </a:r>
            <a:endParaRPr lang="en-US" sz="3250">
              <a:solidFill>
                <a:schemeClr val="tx2"/>
              </a:solidFill>
            </a:endParaRPr>
          </a:p>
        </p:txBody>
      </p:sp>
      <p:pic>
        <p:nvPicPr>
          <p:cNvPr id="5" name="Image 0" descr="preencoded.p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61492" y="2689325"/>
            <a:ext cx="413444" cy="413444"/>
          </a:xfrm>
          <a:prstGeom prst="rect">
            <a:avLst/>
          </a:prstGeom>
        </p:spPr>
      </p:pic>
      <p:sp>
        <p:nvSpPr>
          <p:cNvPr id="6" name="Text 3"/>
          <p:cNvSpPr/>
          <p:nvPr/>
        </p:nvSpPr>
        <p:spPr bwMode="auto">
          <a:xfrm>
            <a:off x="1281609" y="268932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SCADA</a:t>
            </a:r>
            <a:endParaRPr lang="en-US" sz="1650"/>
          </a:p>
        </p:txBody>
      </p:sp>
      <p:sp>
        <p:nvSpPr>
          <p:cNvPr id="7" name="Text 4"/>
          <p:cNvSpPr/>
          <p:nvPr/>
        </p:nvSpPr>
        <p:spPr bwMode="auto">
          <a:xfrm>
            <a:off x="1281609" y="3047008"/>
            <a:ext cx="4484119"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Supervisory Control and Data Acquisition systems providing centralised monitoring and control of industrial processes.</a:t>
            </a:r>
            <a:endParaRPr lang="en-US" sz="1300"/>
          </a:p>
        </p:txBody>
      </p:sp>
      <p:pic>
        <p:nvPicPr>
          <p:cNvPr id="8" name="Image 1" descr="preencoded.png"/>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6199287" y="2689325"/>
            <a:ext cx="413444" cy="413444"/>
          </a:xfrm>
          <a:prstGeom prst="rect">
            <a:avLst/>
          </a:prstGeom>
        </p:spPr>
      </p:pic>
      <p:sp>
        <p:nvSpPr>
          <p:cNvPr id="9" name="Text 5"/>
          <p:cNvSpPr/>
          <p:nvPr/>
        </p:nvSpPr>
        <p:spPr bwMode="auto">
          <a:xfrm>
            <a:off x="6819405" y="2689324"/>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ICS</a:t>
            </a:r>
            <a:endParaRPr lang="en-US" sz="1650"/>
          </a:p>
        </p:txBody>
      </p:sp>
      <p:sp>
        <p:nvSpPr>
          <p:cNvPr id="10" name="Text 6"/>
          <p:cNvSpPr/>
          <p:nvPr/>
        </p:nvSpPr>
        <p:spPr bwMode="auto">
          <a:xfrm>
            <a:off x="6819404" y="3047008"/>
            <a:ext cx="4227364"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Industrial Control Systems managing physical operations across energy generation and distribution environments.</a:t>
            </a:r>
            <a:endParaRPr lang="en-US" sz="1300"/>
          </a:p>
        </p:txBody>
      </p:sp>
      <p:pic>
        <p:nvPicPr>
          <p:cNvPr id="11" name="Image 2" descr="preencoded.png"/>
          <p:cNvPicPr>
            <a:picLocks noChangeAspect="1"/>
          </p:cNvPicPr>
          <p:nvPr/>
        </p:nvPicPr>
        <p:blipFill>
          <a:blip r:embed="rId7">
            <a:extLst>
              <a:ext uri="{96DAC541-7B7A-43D3-8B79-37D633B846F1}">
                <asvg:svgBlip xmlns:asvg="http://schemas.microsoft.com/office/drawing/2016/SVG/main" r:embed="rId8"/>
              </a:ext>
            </a:extLst>
          </a:blip>
          <a:stretch/>
        </p:blipFill>
        <p:spPr bwMode="auto">
          <a:xfrm>
            <a:off x="661492" y="4171553"/>
            <a:ext cx="413444" cy="413444"/>
          </a:xfrm>
          <a:prstGeom prst="rect">
            <a:avLst/>
          </a:prstGeom>
        </p:spPr>
      </p:pic>
      <p:sp>
        <p:nvSpPr>
          <p:cNvPr id="12" name="Text 7"/>
          <p:cNvSpPr/>
          <p:nvPr/>
        </p:nvSpPr>
        <p:spPr bwMode="auto">
          <a:xfrm>
            <a:off x="1281609"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HMI</a:t>
            </a:r>
            <a:endParaRPr lang="en-US" sz="1650"/>
          </a:p>
        </p:txBody>
      </p:sp>
      <p:sp>
        <p:nvSpPr>
          <p:cNvPr id="13" name="Text 8"/>
          <p:cNvSpPr/>
          <p:nvPr/>
        </p:nvSpPr>
        <p:spPr bwMode="auto">
          <a:xfrm>
            <a:off x="1281609" y="4529237"/>
            <a:ext cx="4484119"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Human-Machine Interfaces enabling operators to interact with and control underlying field devices and sensors.</a:t>
            </a:r>
            <a:endParaRPr lang="en-US" sz="1300"/>
          </a:p>
        </p:txBody>
      </p:sp>
      <p:pic>
        <p:nvPicPr>
          <p:cNvPr id="14" name="Image 3" descr="preencoded.png"/>
          <p:cNvPicPr>
            <a:picLocks noChangeAspect="1"/>
          </p:cNvPicPr>
          <p:nvPr/>
        </p:nvPicPr>
        <p:blipFill>
          <a:blip r:embed="rId9">
            <a:extLst>
              <a:ext uri="{96DAC541-7B7A-43D3-8B79-37D633B846F1}">
                <asvg:svgBlip xmlns:asvg="http://schemas.microsoft.com/office/drawing/2016/SVG/main" r:embed="rId10"/>
              </a:ext>
            </a:extLst>
          </a:blip>
          <a:stretch/>
        </p:blipFill>
        <p:spPr bwMode="auto">
          <a:xfrm>
            <a:off x="6199287" y="4171553"/>
            <a:ext cx="413444" cy="413444"/>
          </a:xfrm>
          <a:prstGeom prst="rect">
            <a:avLst/>
          </a:prstGeom>
        </p:spPr>
      </p:pic>
      <p:sp>
        <p:nvSpPr>
          <p:cNvPr id="15" name="Text 9"/>
          <p:cNvSpPr/>
          <p:nvPr/>
        </p:nvSpPr>
        <p:spPr bwMode="auto">
          <a:xfrm>
            <a:off x="6819405" y="4171553"/>
            <a:ext cx="2067421" cy="258465"/>
          </a:xfrm>
          <a:prstGeom prst="rect">
            <a:avLst/>
          </a:prstGeom>
          <a:noFill/>
          <a:ln/>
        </p:spPr>
        <p:txBody>
          <a:bodyPr wrap="none" lIns="0" tIns="0" rIns="0" bIns="0" rtlCol="0" anchor="t"/>
          <a:lstStyle/>
          <a:p>
            <a:pPr>
              <a:lnSpc>
                <a:spcPts val="2000"/>
              </a:lnSpc>
              <a:defRPr/>
            </a:pPr>
            <a:r>
              <a:rPr lang="en-US" sz="1650" b="1">
                <a:solidFill>
                  <a:srgbClr val="363D50"/>
                </a:solidFill>
                <a:latin typeface="Titillium Web Bold"/>
                <a:ea typeface="Titillium Web Bold"/>
                <a:cs typeface="Titillium Web Bold"/>
              </a:rPr>
              <a:t>Field Devices</a:t>
            </a:r>
            <a:endParaRPr lang="en-US" sz="1650"/>
          </a:p>
        </p:txBody>
      </p:sp>
      <p:sp>
        <p:nvSpPr>
          <p:cNvPr id="16" name="Text 10"/>
          <p:cNvSpPr/>
          <p:nvPr/>
        </p:nvSpPr>
        <p:spPr bwMode="auto">
          <a:xfrm>
            <a:off x="6819404" y="4529237"/>
            <a:ext cx="4227364" cy="793849"/>
          </a:xfrm>
          <a:prstGeom prst="rect">
            <a:avLst/>
          </a:prstGeom>
          <a:noFill/>
          <a:ln/>
        </p:spPr>
        <p:txBody>
          <a:bodyPr wrap="square" lIns="0" tIns="0" rIns="0" bIns="0" rtlCol="0" anchor="t"/>
          <a:lstStyle/>
          <a:p>
            <a:pPr>
              <a:lnSpc>
                <a:spcPts val="2083"/>
              </a:lnSpc>
              <a:defRPr/>
            </a:pPr>
            <a:r>
              <a:rPr lang="en-US" sz="1300">
                <a:solidFill>
                  <a:srgbClr val="363D50"/>
                </a:solidFill>
                <a:latin typeface="Poppins"/>
                <a:ea typeface="Poppins"/>
                <a:cs typeface="Poppins"/>
              </a:rPr>
              <a:t>Physical sensors and actuators forming the operational layer, each representing a potential vulnerability entry point.</a:t>
            </a:r>
            <a:endParaRPr lang="en-US" sz="1300"/>
          </a:p>
        </p:txBody>
      </p:sp>
      <p:sp>
        <p:nvSpPr>
          <p:cNvPr id="18" name="Online Image Placeholder 17"/>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2" name="Image 0"/>
          <p:cNvPicPr>
            <a:picLocks noChangeAspect="1"/>
          </p:cNvPicPr>
          <p:nvPr/>
        </p:nvPicPr>
        <p:blipFill>
          <a:blip r:embed="rId3"/>
          <a:stretch/>
        </p:blipFill>
        <p:spPr bwMode="auto">
          <a:xfrm>
            <a:off x="0" y="0"/>
            <a:ext cx="4572000" cy="6857999"/>
          </a:xfrm>
          <a:prstGeom prst="rect">
            <a:avLst/>
          </a:prstGeom>
        </p:spPr>
      </p:pic>
      <p:sp>
        <p:nvSpPr>
          <p:cNvPr id="5" name="Text 2"/>
          <p:cNvSpPr/>
          <p:nvPr/>
        </p:nvSpPr>
        <p:spPr bwMode="auto">
          <a:xfrm>
            <a:off x="5181799" y="779760"/>
            <a:ext cx="4290814" cy="476448"/>
          </a:xfrm>
          <a:prstGeom prst="rect">
            <a:avLst/>
          </a:prstGeom>
          <a:noFill/>
          <a:ln/>
        </p:spPr>
        <p:txBody>
          <a:bodyPr wrap="none" lIns="0" tIns="0" rIns="0" bIns="0" rtlCol="0" anchor="t"/>
          <a:lstStyle/>
          <a:p>
            <a:pPr>
              <a:lnSpc>
                <a:spcPts val="3750"/>
              </a:lnSpc>
              <a:defRPr/>
            </a:pPr>
            <a:r>
              <a:rPr lang="en-US" sz="3000" b="1">
                <a:solidFill>
                  <a:schemeClr val="tx2"/>
                </a:solidFill>
                <a:latin typeface="Titillium Web Bold"/>
                <a:ea typeface="Titillium Web Bold"/>
                <a:cs typeface="Titillium Web Bold"/>
              </a:rPr>
              <a:t>SCADA/ICS Attack Vectors</a:t>
            </a:r>
            <a:endParaRPr lang="en-US" sz="3000">
              <a:solidFill>
                <a:schemeClr val="tx2"/>
              </a:solidFill>
            </a:endParaRPr>
          </a:p>
        </p:txBody>
      </p:sp>
      <p:sp>
        <p:nvSpPr>
          <p:cNvPr id="6" name="Shape 3"/>
          <p:cNvSpPr/>
          <p:nvPr/>
        </p:nvSpPr>
        <p:spPr bwMode="auto">
          <a:xfrm>
            <a:off x="5181799" y="1467049"/>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8" name="Text 5"/>
          <p:cNvSpPr/>
          <p:nvPr/>
        </p:nvSpPr>
        <p:spPr bwMode="auto">
          <a:xfrm>
            <a:off x="5410399" y="1638499"/>
            <a:ext cx="2277666"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Remote Access Exploitation</a:t>
            </a:r>
            <a:endParaRPr lang="en-US" sz="1500"/>
          </a:p>
        </p:txBody>
      </p:sp>
      <p:sp>
        <p:nvSpPr>
          <p:cNvPr id="9" name="Text 6"/>
          <p:cNvSpPr/>
          <p:nvPr/>
        </p:nvSpPr>
        <p:spPr bwMode="auto">
          <a:xfrm>
            <a:off x="5410399" y="1961059"/>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Weak authentication on remote access points allows unauthorised entry into control systems.</a:t>
            </a:r>
            <a:endParaRPr lang="en-US" sz="1150"/>
          </a:p>
        </p:txBody>
      </p:sp>
      <p:sp>
        <p:nvSpPr>
          <p:cNvPr id="10" name="Shape 7"/>
          <p:cNvSpPr/>
          <p:nvPr/>
        </p:nvSpPr>
        <p:spPr bwMode="auto">
          <a:xfrm>
            <a:off x="5181799" y="2741910"/>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2" name="Text 9"/>
          <p:cNvSpPr/>
          <p:nvPr/>
        </p:nvSpPr>
        <p:spPr bwMode="auto">
          <a:xfrm>
            <a:off x="5410398" y="2913361"/>
            <a:ext cx="2405857"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Phishing Targeting Operators</a:t>
            </a:r>
            <a:endParaRPr lang="en-US" sz="1500"/>
          </a:p>
        </p:txBody>
      </p:sp>
      <p:sp>
        <p:nvSpPr>
          <p:cNvPr id="13" name="Text 10"/>
          <p:cNvSpPr/>
          <p:nvPr/>
        </p:nvSpPr>
        <p:spPr bwMode="auto">
          <a:xfrm>
            <a:off x="5410399" y="3235920"/>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Social engineering campaigns targeting human operators to gain credentials or deploy malware.</a:t>
            </a:r>
            <a:endParaRPr lang="en-US" sz="1150"/>
          </a:p>
        </p:txBody>
      </p:sp>
      <p:sp>
        <p:nvSpPr>
          <p:cNvPr id="14" name="Shape 11"/>
          <p:cNvSpPr/>
          <p:nvPr/>
        </p:nvSpPr>
        <p:spPr bwMode="auto">
          <a:xfrm>
            <a:off x="5181799" y="4016772"/>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16" name="Text 13"/>
          <p:cNvSpPr/>
          <p:nvPr/>
        </p:nvSpPr>
        <p:spPr bwMode="auto">
          <a:xfrm>
            <a:off x="5410399" y="4188222"/>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Malware via USB</a:t>
            </a:r>
            <a:endParaRPr lang="en-US" sz="1500"/>
          </a:p>
        </p:txBody>
      </p:sp>
      <p:sp>
        <p:nvSpPr>
          <p:cNvPr id="17" name="Text 14"/>
          <p:cNvSpPr/>
          <p:nvPr/>
        </p:nvSpPr>
        <p:spPr bwMode="auto">
          <a:xfrm>
            <a:off x="5410399" y="4510782"/>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Physical media insertion bypasses network-level defences to introduce malicious code.</a:t>
            </a:r>
            <a:endParaRPr lang="en-US" sz="1150"/>
          </a:p>
        </p:txBody>
      </p:sp>
      <p:sp>
        <p:nvSpPr>
          <p:cNvPr id="18" name="Shape 15"/>
          <p:cNvSpPr/>
          <p:nvPr/>
        </p:nvSpPr>
        <p:spPr bwMode="auto">
          <a:xfrm>
            <a:off x="5181799" y="5291634"/>
            <a:ext cx="6400403" cy="1134368"/>
          </a:xfrm>
          <a:prstGeom prst="roundRect">
            <a:avLst>
              <a:gd name="adj" fmla="val 8061"/>
            </a:avLst>
          </a:prstGeom>
          <a:solidFill>
            <a:srgbClr val="FFFFFF"/>
          </a:solidFill>
          <a:ln w="22860">
            <a:solidFill>
              <a:srgbClr val="B2E5C9"/>
            </a:solidFill>
            <a:prstDash val="solid"/>
          </a:ln>
        </p:spPr>
        <p:txBody>
          <a:bodyPr/>
          <a:lstStyle/>
          <a:p>
            <a:pPr>
              <a:defRPr/>
            </a:pPr>
            <a:endParaRPr lang="en-GB" sz="1500"/>
          </a:p>
        </p:txBody>
      </p:sp>
      <p:sp>
        <p:nvSpPr>
          <p:cNvPr id="20" name="Text 17"/>
          <p:cNvSpPr/>
          <p:nvPr/>
        </p:nvSpPr>
        <p:spPr bwMode="auto">
          <a:xfrm>
            <a:off x="5410399" y="5463084"/>
            <a:ext cx="1905893" cy="238224"/>
          </a:xfrm>
          <a:prstGeom prst="rect">
            <a:avLst/>
          </a:prstGeom>
          <a:noFill/>
          <a:ln/>
        </p:spPr>
        <p:txBody>
          <a:bodyPr wrap="none" lIns="0" tIns="0" rIns="0" bIns="0" rtlCol="0" anchor="t"/>
          <a:lstStyle/>
          <a:p>
            <a:pPr>
              <a:lnSpc>
                <a:spcPts val="1875"/>
              </a:lnSpc>
              <a:defRPr/>
            </a:pPr>
            <a:r>
              <a:rPr lang="en-US" sz="1500" b="1">
                <a:solidFill>
                  <a:srgbClr val="363D50"/>
                </a:solidFill>
                <a:latin typeface="Titillium Web Bold"/>
                <a:ea typeface="Titillium Web Bold"/>
                <a:cs typeface="Titillium Web Bold"/>
              </a:rPr>
              <a:t>Protocol Weaknesses</a:t>
            </a:r>
            <a:endParaRPr lang="en-US" sz="1500"/>
          </a:p>
        </p:txBody>
      </p:sp>
      <p:sp>
        <p:nvSpPr>
          <p:cNvPr id="21" name="Text 18"/>
          <p:cNvSpPr/>
          <p:nvPr/>
        </p:nvSpPr>
        <p:spPr bwMode="auto">
          <a:xfrm>
            <a:off x="5410399" y="5785644"/>
            <a:ext cx="6000353" cy="468908"/>
          </a:xfrm>
          <a:prstGeom prst="rect">
            <a:avLst/>
          </a:prstGeom>
          <a:noFill/>
          <a:ln/>
        </p:spPr>
        <p:txBody>
          <a:bodyPr wrap="square" lIns="0" tIns="0" rIns="0" bIns="0" rtlCol="0" anchor="t"/>
          <a:lstStyle/>
          <a:p>
            <a:pPr>
              <a:lnSpc>
                <a:spcPts val="1833"/>
              </a:lnSpc>
              <a:defRPr/>
            </a:pPr>
            <a:r>
              <a:rPr lang="en-US" sz="1150">
                <a:solidFill>
                  <a:srgbClr val="363D50"/>
                </a:solidFill>
                <a:latin typeface="Poppins"/>
                <a:ea typeface="Poppins"/>
                <a:cs typeface="Poppins"/>
              </a:rPr>
              <a:t>Legacy network protocols lack encryption and authentication, enabling interception and manipulation.</a:t>
            </a:r>
            <a:endParaRPr lang="en-US" sz="1150"/>
          </a:p>
        </p:txBody>
      </p:sp>
      <p:sp>
        <p:nvSpPr>
          <p:cNvPr id="23" name="Online Image Placeholder 22"/>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Text 2"/>
          <p:cNvSpPr/>
          <p:nvPr/>
        </p:nvSpPr>
        <p:spPr bwMode="auto">
          <a:xfrm>
            <a:off x="661492" y="2169716"/>
            <a:ext cx="5340548" cy="516732"/>
          </a:xfrm>
          <a:prstGeom prst="rect">
            <a:avLst/>
          </a:prstGeom>
          <a:noFill/>
          <a:ln/>
        </p:spPr>
        <p:txBody>
          <a:bodyPr wrap="none" lIns="0" tIns="0" rIns="0" bIns="0" rtlCol="0" anchor="t"/>
          <a:lstStyle/>
          <a:p>
            <a:pPr>
              <a:lnSpc>
                <a:spcPts val="4042"/>
              </a:lnSpc>
              <a:defRPr/>
            </a:pPr>
            <a:r>
              <a:rPr lang="en-US" sz="3250" b="1">
                <a:solidFill>
                  <a:schemeClr val="tx2"/>
                </a:solidFill>
                <a:latin typeface="Titillium Web Bold"/>
                <a:ea typeface="Titillium Web Bold"/>
                <a:cs typeface="Titillium Web Bold"/>
              </a:rPr>
              <a:t>Legacy System Vulnerabilities</a:t>
            </a:r>
            <a:endParaRPr lang="en-US" sz="3250">
              <a:solidFill>
                <a:schemeClr val="tx2"/>
              </a:solidFill>
            </a:endParaRPr>
          </a:p>
        </p:txBody>
      </p:sp>
      <p:sp>
        <p:nvSpPr>
          <p:cNvPr id="6" name="Text 4"/>
          <p:cNvSpPr/>
          <p:nvPr/>
        </p:nvSpPr>
        <p:spPr bwMode="auto">
          <a:xfrm>
            <a:off x="707728" y="3099793"/>
            <a:ext cx="2067421"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The Core Problem</a:t>
            </a:r>
            <a:endParaRPr lang="en-US" sz="1650">
              <a:solidFill>
                <a:schemeClr val="tx2"/>
              </a:solidFill>
            </a:endParaRPr>
          </a:p>
        </p:txBody>
      </p:sp>
      <p:sp>
        <p:nvSpPr>
          <p:cNvPr id="7" name="Text 5"/>
          <p:cNvSpPr/>
          <p:nvPr/>
        </p:nvSpPr>
        <p:spPr bwMode="auto">
          <a:xfrm>
            <a:off x="707728" y="3523556"/>
            <a:ext cx="5140325" cy="1058466"/>
          </a:xfrm>
          <a:prstGeom prst="rect">
            <a:avLst/>
          </a:prstGeom>
          <a:noFill/>
          <a:ln/>
        </p:spPr>
        <p:txBody>
          <a:bodyPr wrap="square" lIns="0" tIns="0" rIns="0" bIns="0" rtlCol="0" anchor="t"/>
          <a:lstStyle/>
          <a:p>
            <a:pPr>
              <a:lnSpc>
                <a:spcPts val="2083"/>
              </a:lnSpc>
              <a:defRPr/>
            </a:pPr>
            <a:r>
              <a:rPr lang="en-US" sz="1300">
                <a:latin typeface="Poppins"/>
                <a:ea typeface="Poppins"/>
                <a:cs typeface="Poppins"/>
              </a:rPr>
              <a:t>Many EMS environments depend on legacy systems not originally designed with cybersecurity in mind, creating persistent vulnerabilities that are difficult to remediate without causing operational disruption.</a:t>
            </a:r>
            <a:endParaRPr lang="en-US" sz="1300"/>
          </a:p>
        </p:txBody>
      </p:sp>
      <p:sp>
        <p:nvSpPr>
          <p:cNvPr id="8" name="Text 6"/>
          <p:cNvSpPr/>
          <p:nvPr/>
        </p:nvSpPr>
        <p:spPr bwMode="auto">
          <a:xfrm>
            <a:off x="6304062" y="3099793"/>
            <a:ext cx="2227560" cy="258465"/>
          </a:xfrm>
          <a:prstGeom prst="rect">
            <a:avLst/>
          </a:prstGeom>
          <a:noFill/>
          <a:ln/>
        </p:spPr>
        <p:txBody>
          <a:bodyPr wrap="none" lIns="0" tIns="0" rIns="0" bIns="0" rtlCol="0" anchor="t"/>
          <a:lstStyle/>
          <a:p>
            <a:pPr>
              <a:lnSpc>
                <a:spcPts val="2000"/>
              </a:lnSpc>
              <a:defRPr/>
            </a:pPr>
            <a:r>
              <a:rPr lang="en-US" sz="1650" b="1">
                <a:solidFill>
                  <a:schemeClr val="tx2"/>
                </a:solidFill>
                <a:latin typeface="Titillium Web Bold"/>
                <a:ea typeface="Titillium Web Bold"/>
                <a:cs typeface="Titillium Web Bold"/>
              </a:rPr>
              <a:t>Key Vulnerability Factors</a:t>
            </a:r>
            <a:endParaRPr lang="en-US" sz="1650">
              <a:solidFill>
                <a:schemeClr val="tx2"/>
              </a:solidFill>
            </a:endParaRPr>
          </a:p>
        </p:txBody>
      </p:sp>
      <p:sp>
        <p:nvSpPr>
          <p:cNvPr id="9" name="Text 7"/>
          <p:cNvSpPr/>
          <p:nvPr/>
        </p:nvSpPr>
        <p:spPr bwMode="auto">
          <a:xfrm>
            <a:off x="6304062" y="3523556"/>
            <a:ext cx="5232797" cy="1496616"/>
          </a:xfrm>
          <a:prstGeom prst="rect">
            <a:avLst/>
          </a:prstGeom>
          <a:noFill/>
          <a:ln/>
        </p:spPr>
        <p:txBody>
          <a:bodyPr wrap="square" lIns="0" tIns="0" rIns="0" bIns="0" rtlCol="0" anchor="t"/>
          <a:lstStyle/>
          <a:p>
            <a:pPr marL="285739" indent="-285739">
              <a:lnSpc>
                <a:spcPts val="2083"/>
              </a:lnSpc>
              <a:buSzPct val="100000"/>
              <a:buChar char="•"/>
              <a:defRPr/>
            </a:pPr>
            <a:r>
              <a:rPr lang="en-US" sz="1300">
                <a:solidFill>
                  <a:srgbClr val="363D50"/>
                </a:solidFill>
                <a:latin typeface="Poppins"/>
                <a:ea typeface="Poppins"/>
                <a:cs typeface="Poppins"/>
              </a:rPr>
              <a:t>Outdated operating systems no longer receiving security updates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Lack of patching capabilities due to uptime requirements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Proprietary protocols with no modern security equivalents</a:t>
            </a:r>
            <a:endParaRPr lang="en-US" sz="1300"/>
          </a:p>
          <a:p>
            <a:pPr marL="285739" indent="-285739">
              <a:lnSpc>
                <a:spcPts val="2083"/>
              </a:lnSpc>
              <a:buSzPct val="100000"/>
              <a:buChar char="•"/>
              <a:defRPr/>
            </a:pPr>
            <a:r>
              <a:rPr lang="en-US" sz="1300">
                <a:solidFill>
                  <a:srgbClr val="363D50"/>
                </a:solidFill>
                <a:latin typeface="Poppins"/>
                <a:ea typeface="Poppins"/>
                <a:cs typeface="Poppins"/>
              </a:rPr>
              <a:t>Limited or absent encryption across communications</a:t>
            </a:r>
            <a:endParaRPr lang="en-US" sz="1300"/>
          </a:p>
        </p:txBody>
      </p:sp>
      <p:sp>
        <p:nvSpPr>
          <p:cNvPr id="11" name="Online Image Placeholder 10"/>
          <p:cNvSpPr>
            <a:spLocks noGrp="1"/>
          </p:cNvSpPr>
          <p:nvPr>
            <p:ph type="clipArt" sz="quarter" idx="10"/>
          </p:nvPr>
        </p:nvSpPr>
        <p:spPr bwMode="auto"/>
        <p:txBody>
          <a:bodyPr/>
          <a:lstStyle/>
          <a:p>
            <a:pPr>
              <a:defRPr/>
            </a:pPr>
            <a:endParaRPr lang="en-GB"/>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_rels/theme3.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3.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0043FD6E1F844A81D2B68522F82840" ma:contentTypeVersion="15" ma:contentTypeDescription="Create a new document." ma:contentTypeScope="" ma:versionID="16c9d25b894b1a1b88aca970e31ca0db">
  <xsd:schema xmlns:xsd="http://www.w3.org/2001/XMLSchema" xmlns:xs="http://www.w3.org/2001/XMLSchema" xmlns:p="http://schemas.microsoft.com/office/2006/metadata/properties" xmlns:ns2="f43e0091-afcf-48c6-a521-bb790f6f2671" xmlns:ns3="713e14a6-18ad-4e39-a4a9-e6520ac95ae5" targetNamespace="http://schemas.microsoft.com/office/2006/metadata/properties" ma:root="true" ma:fieldsID="a950e3aa2c4b7885f870f4b810614bd2" ns2:_="" ns3:_="">
    <xsd:import namespace="f43e0091-afcf-48c6-a521-bb790f6f2671"/>
    <xsd:import namespace="713e14a6-18ad-4e39-a4a9-e6520ac95ae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3e0091-afcf-48c6-a521-bb790f6f26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fcee230-0fd0-4f6c-8ffb-71ee4c9db45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TranslatedLang" ma:index="21" nillable="true" ma:displayName="Translated Language" ma:internalName="TranslatedLang">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13e14a6-18ad-4e39-a4a9-e6520ac95ae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4c93cad-a4a1-4492-b68c-e73268e0f44e}" ma:internalName="TaxCatchAll" ma:showField="CatchAllData" ma:web="713e14a6-18ad-4e39-a4a9-e6520ac95a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nslatedLang xmlns="f43e0091-afcf-48c6-a521-bb790f6f2671" xsi:nil="true"/>
    <lcf76f155ced4ddcb4097134ff3c332f xmlns="f43e0091-afcf-48c6-a521-bb790f6f2671">
      <Terms xmlns="http://schemas.microsoft.com/office/infopath/2007/PartnerControls"/>
    </lcf76f155ced4ddcb4097134ff3c332f>
    <TaxCatchAll xmlns="713e14a6-18ad-4e39-a4a9-e6520ac95ae5" xsi:nil="true"/>
  </documentManagement>
</p:properties>
</file>

<file path=customXml/itemProps1.xml><?xml version="1.0" encoding="utf-8"?>
<ds:datastoreItem xmlns:ds="http://schemas.openxmlformats.org/officeDocument/2006/customXml" ds:itemID="{C838B493-F316-4AED-81B7-CA9ABA9F322A}">
  <ds:schemaRefs>
    <ds:schemaRef ds:uri="713e14a6-18ad-4e39-a4a9-e6520ac95ae5"/>
    <ds:schemaRef ds:uri="f43e0091-afcf-48c6-a521-bb790f6f267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17DA7C4-2F75-49A4-A4FA-DC1E94422C86}">
  <ds:schemaRefs>
    <ds:schemaRef ds:uri="http://schemas.microsoft.com/sharepoint/v3/contenttype/forms"/>
  </ds:schemaRefs>
</ds:datastoreItem>
</file>

<file path=customXml/itemProps3.xml><?xml version="1.0" encoding="utf-8"?>
<ds:datastoreItem xmlns:ds="http://schemas.openxmlformats.org/officeDocument/2006/customXml" ds:itemID="{B7E4E117-1663-4C8C-8C82-A08DF3ECDA7D}">
  <ds:schemaRefs>
    <ds:schemaRef ds:uri="713e14a6-18ad-4e39-a4a9-e6520ac95ae5"/>
    <ds:schemaRef ds:uri="http://purl.org/dc/elements/1.1/"/>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http://schemas.microsoft.com/office/2006/metadata/properties"/>
    <ds:schemaRef ds:uri="http://purl.org/dc/dcmitype/"/>
    <ds:schemaRef ds:uri="f43e0091-afcf-48c6-a521-bb790f6f267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Module 2 - Sustainable Systems Security</Template>
  <TotalTime>0</TotalTime>
  <Words>0</Words>
  <Application>onlyoffice/8.0.1.31</Application>
  <DocSecurity>0</DocSecurity>
  <PresentationFormat>Widescreen</PresentationFormat>
  <Paragraphs>0</Paragraphs>
  <Slides>54</Slides>
  <Notes>54</Notes>
  <HiddenSlides>0</HiddenSlides>
  <MMClips>2</MMClips>
  <ScaleCrop>0</ScaleCrop>
  <HeadingPairs>
    <vt:vector size="4" baseType="variant">
      <vt:variant>
        <vt:lpstr>Theme</vt:lpstr>
      </vt:variant>
      <vt:variant>
        <vt:i4>2</vt:i4>
      </vt:variant>
      <vt:variant>
        <vt:lpstr>Slide Titles</vt:lpstr>
      </vt:variant>
      <vt:variant>
        <vt:i4>54</vt:i4>
      </vt:variant>
    </vt:vector>
  </HeadingPairs>
  <TitlesOfParts>
    <vt:vector size="56" baseType="lpstr">
      <vt:lpstr>Theme 1</vt:lpstr>
      <vt:lpstr>Theme 2</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Du Lin</dc:creator>
  <cp:keywords/>
  <dc:description/>
  <dc:identifier/>
  <dc:language/>
  <cp:lastModifiedBy>Katarina Cicvaric</cp:lastModifiedBy>
  <cp:revision>2</cp:revision>
  <dcterms:created xsi:type="dcterms:W3CDTF">2026-04-13T14:08:02Z</dcterms:created>
  <dcterms:modified xsi:type="dcterms:W3CDTF">2026-04-25T06:27:17Z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0x0101002B0043FD6E1F844A81D2B68522F82840</vt:lpwstr>
  </property>
  <property fmtid="{D5CDD505-2E9C-101B-9397-08002B2CF9AE}" pid="3" name="MediaServiceImageTags">
    <vt:lpwstr/>
  </property>
</Properties>
</file>