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720" r:id="rId3"/>
  </p:sldMasterIdLst>
  <p:notesMasterIdLst>
    <p:notesMasterId r:id="rId4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Lst>
  <p:sldSz cx="12192000" cy="6858000"/>
  <p:notesSz cx="6858000" cy="9144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126"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bwMode="auto">
        <a:xfrm>
          <a:off x="0" y="0"/>
          <a:ext cx="0" cy="0"/>
          <a:chOff x="0" y="0"/>
          <a:chExt cx="0" cy="0"/>
        </a:xfrm>
      </p:grpSpPr>
      <p:sp>
        <p:nvSpPr>
          <p:cNvPr id="2" name="Header Placeholder 1"/>
          <p:cNvSpPr txBox="1">
            <a:spLocks noGrp="1"/>
          </p:cNvSpPr>
          <p:nvPr>
            <p:ph type="hdr" sz="quarter"/>
          </p:nvPr>
        </p:nvSpPr>
        <p:spPr bwMode="auto">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914400">
              <a:lnSpc>
                <a:spcPct val="100000"/>
              </a:lnSpc>
              <a:spcBef>
                <a:spcPts val="0"/>
              </a:spcBef>
              <a:spcAft>
                <a:spcPts val="0"/>
              </a:spcAft>
              <a:buNone/>
              <a:defRPr lang="en-IE" sz="1200" b="0" i="0" u="none" strike="noStrike" cap="none" spc="0">
                <a:solidFill>
                  <a:srgbClr val="000000"/>
                </a:solidFill>
                <a:latin typeface="Calibri"/>
              </a:defRPr>
            </a:lvl1pPr>
          </a:lstStyle>
          <a:p>
            <a:pPr lvl="0">
              <a:defRPr/>
            </a:pPr>
            <a:endParaRPr lang="en-IE"/>
          </a:p>
        </p:txBody>
      </p:sp>
      <p:sp>
        <p:nvSpPr>
          <p:cNvPr id="3" name="Date Placeholder 2"/>
          <p:cNvSpPr txBox="1">
            <a:spLocks noGrp="1"/>
          </p:cNvSpPr>
          <p:nvPr>
            <p:ph type="dt" idx="1"/>
          </p:nvPr>
        </p:nvSpPr>
        <p:spPr bwMode="auto">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914400">
              <a:lnSpc>
                <a:spcPct val="100000"/>
              </a:lnSpc>
              <a:spcBef>
                <a:spcPts val="0"/>
              </a:spcBef>
              <a:spcAft>
                <a:spcPts val="0"/>
              </a:spcAft>
              <a:buNone/>
              <a:defRPr lang="en-IE" sz="1200" b="0" i="0" u="none" strike="noStrike" cap="none" spc="0">
                <a:solidFill>
                  <a:srgbClr val="000000"/>
                </a:solidFill>
                <a:latin typeface="Calibri"/>
              </a:defRPr>
            </a:lvl1pPr>
          </a:lstStyle>
          <a:p>
            <a:pPr lvl="0">
              <a:defRPr/>
            </a:pPr>
            <a:fld id="{8CCCB9D9-121C-4DBC-8895-BB3201FE7B9A}" type="datetime1">
              <a:rPr lang="en-IE"/>
              <a:t>22/04/2026</a:t>
            </a:fld>
            <a:endParaRPr lang="en-IE"/>
          </a:p>
        </p:txBody>
      </p:sp>
      <p:sp>
        <p:nvSpPr>
          <p:cNvPr id="4" name="Slide Image Placeholder 3"/>
          <p:cNvSpPr>
            <a:spLocks noGrp="1" noRot="1" noChangeAspect="1"/>
          </p:cNvSpPr>
          <p:nvPr>
            <p:ph type="sldImg" idx="2"/>
          </p:nvPr>
        </p:nvSpPr>
        <p:spPr bwMode="auto">
          <a:xfrm>
            <a:off x="685800" y="1143000"/>
            <a:ext cx="5486400" cy="3086099"/>
          </a:xfrm>
          <a:prstGeom prst="rect">
            <a:avLst/>
          </a:prstGeom>
          <a:noFill/>
          <a:ln w="12701">
            <a:solidFill>
              <a:srgbClr val="000000"/>
            </a:solidFill>
            <a:prstDash val="solid"/>
          </a:ln>
        </p:spPr>
      </p:sp>
      <p:sp>
        <p:nvSpPr>
          <p:cNvPr id="5" name="Notes Placeholder 4"/>
          <p:cNvSpPr txBox="1">
            <a:spLocks noGrp="1"/>
          </p:cNvSpPr>
          <p:nvPr>
            <p:ph type="body" sz="quarter" idx="3"/>
          </p:nvPr>
        </p:nvSpPr>
        <p:spPr bwMode="auto">
          <a:xfrm>
            <a:off x="685800" y="4400549"/>
            <a:ext cx="5486400" cy="3600450"/>
          </a:xfrm>
          <a:prstGeom prst="rect">
            <a:avLst/>
          </a:prstGeom>
          <a:noFill/>
          <a:ln>
            <a:noFill/>
          </a:ln>
        </p:spPr>
        <p:txBody>
          <a:bodyPr vert="horz" wrap="square" lIns="91440" tIns="45720" rIns="91440" bIns="45720" anchor="t" anchorCtr="0" compatLnSpc="1">
            <a:no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6" name="Footer Placeholder 5"/>
          <p:cNvSpPr txBox="1">
            <a:spLocks noGrp="1"/>
          </p:cNvSpPr>
          <p:nvPr>
            <p:ph type="ftr" sz="quarter" idx="4"/>
          </p:nvPr>
        </p:nvSpPr>
        <p:spPr bwMode="auto">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914400">
              <a:lnSpc>
                <a:spcPct val="100000"/>
              </a:lnSpc>
              <a:spcBef>
                <a:spcPts val="0"/>
              </a:spcBef>
              <a:spcAft>
                <a:spcPts val="0"/>
              </a:spcAft>
              <a:buNone/>
              <a:defRPr lang="en-IE" sz="1200" b="0" i="0" u="none" strike="noStrike" cap="none" spc="0">
                <a:solidFill>
                  <a:srgbClr val="000000"/>
                </a:solidFill>
                <a:latin typeface="Calibri"/>
              </a:defRPr>
            </a:lvl1pPr>
          </a:lstStyle>
          <a:p>
            <a:pPr lvl="0">
              <a:defRPr/>
            </a:pPr>
            <a:endParaRPr lang="en-IE"/>
          </a:p>
        </p:txBody>
      </p:sp>
      <p:sp>
        <p:nvSpPr>
          <p:cNvPr id="7" name="Slide Number Placeholder 6"/>
          <p:cNvSpPr txBox="1">
            <a:spLocks noGrp="1"/>
          </p:cNvSpPr>
          <p:nvPr>
            <p:ph type="sldNum" sz="quarter" idx="5"/>
          </p:nvPr>
        </p:nvSpPr>
        <p:spPr bwMode="auto">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914400">
              <a:lnSpc>
                <a:spcPct val="100000"/>
              </a:lnSpc>
              <a:spcBef>
                <a:spcPts val="0"/>
              </a:spcBef>
              <a:spcAft>
                <a:spcPts val="0"/>
              </a:spcAft>
              <a:buNone/>
              <a:defRPr lang="en-IE" sz="1200" b="0" i="0" u="none" strike="noStrike" cap="none" spc="0">
                <a:solidFill>
                  <a:srgbClr val="000000"/>
                </a:solidFill>
                <a:latin typeface="Calibri"/>
              </a:defRPr>
            </a:lvl1pPr>
          </a:lstStyle>
          <a:p>
            <a:pPr lvl="0">
              <a:defRPr/>
            </a:pPr>
            <a:fld id="{BD8C36D9-3D86-4E2A-B71B-BE200F7AA010}" type="slidenum">
              <a:rPr/>
              <a:t>‹#›</a:t>
            </a:fld>
            <a:endParaRPr lang="en-IE"/>
          </a:p>
        </p:txBody>
      </p:sp>
    </p:spTree>
  </p:cSld>
  <p:clrMap bg1="lt1" tx1="dk1" bg2="lt2" tx2="dk2" accent1="accent1" accent2="accent2" accent3="accent3" accent4="accent4" accent5="accent5" accent6="accent6" hlink="hlink" folHlink="folHlink"/>
  <p:notesStyle>
    <a:lvl1pPr marL="0" marR="0" lvl="0" indent="0" algn="l" defTabSz="914400">
      <a:lnSpc>
        <a:spcPct val="100000"/>
      </a:lnSpc>
      <a:spcBef>
        <a:spcPts val="0"/>
      </a:spcBef>
      <a:spcAft>
        <a:spcPts val="0"/>
      </a:spcAft>
      <a:buNone/>
      <a:defRPr lang="en-US" sz="1200" b="0" i="0" u="none" strike="noStrike" cap="none" spc="0">
        <a:solidFill>
          <a:srgbClr val="000000"/>
        </a:solidFill>
        <a:latin typeface="Calibri"/>
      </a:defRPr>
    </a:lvl1pPr>
    <a:lvl2pPr marL="457200" marR="0" lvl="1" indent="0" algn="l" defTabSz="914400">
      <a:lnSpc>
        <a:spcPct val="100000"/>
      </a:lnSpc>
      <a:spcBef>
        <a:spcPts val="0"/>
      </a:spcBef>
      <a:spcAft>
        <a:spcPts val="0"/>
      </a:spcAft>
      <a:buNone/>
      <a:defRPr lang="en-US" sz="1200" b="0" i="0" u="none" strike="noStrike" cap="none" spc="0">
        <a:solidFill>
          <a:srgbClr val="000000"/>
        </a:solidFill>
        <a:latin typeface="Calibri"/>
      </a:defRPr>
    </a:lvl2pPr>
    <a:lvl3pPr marL="914400" marR="0" lvl="2" indent="0" algn="l" defTabSz="914400">
      <a:lnSpc>
        <a:spcPct val="100000"/>
      </a:lnSpc>
      <a:spcBef>
        <a:spcPts val="0"/>
      </a:spcBef>
      <a:spcAft>
        <a:spcPts val="0"/>
      </a:spcAft>
      <a:buNone/>
      <a:defRPr lang="en-US" sz="1200" b="0" i="0" u="none" strike="noStrike" cap="none" spc="0">
        <a:solidFill>
          <a:srgbClr val="000000"/>
        </a:solidFill>
        <a:latin typeface="Calibri"/>
      </a:defRPr>
    </a:lvl3pPr>
    <a:lvl4pPr marL="1371600" marR="0" lvl="3" indent="0" algn="l" defTabSz="914400">
      <a:lnSpc>
        <a:spcPct val="100000"/>
      </a:lnSpc>
      <a:spcBef>
        <a:spcPts val="0"/>
      </a:spcBef>
      <a:spcAft>
        <a:spcPts val="0"/>
      </a:spcAft>
      <a:buNone/>
      <a:defRPr lang="en-US" sz="1200" b="0" i="0" u="none" strike="noStrike" cap="none" spc="0">
        <a:solidFill>
          <a:srgbClr val="000000"/>
        </a:solidFill>
        <a:latin typeface="Calibri"/>
      </a:defRPr>
    </a:lvl4pPr>
    <a:lvl5pPr marL="1828800" marR="0" lvl="4" indent="0" algn="l" defTabSz="914400">
      <a:lnSpc>
        <a:spcPct val="100000"/>
      </a:lnSpc>
      <a:spcBef>
        <a:spcPts val="0"/>
      </a:spcBef>
      <a:spcAft>
        <a:spcPts val="0"/>
      </a:spcAft>
      <a:buNone/>
      <a:defRPr lang="en-US" sz="1200" b="0" i="0" u="none" strike="noStrike" cap="none" spc="0">
        <a:solidFill>
          <a:srgbClr val="000000"/>
        </a:solidFill>
        <a:latin typeface="Calibri"/>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5"/>
          </p:nvPr>
        </p:nvSpPr>
        <p:spPr bwMode="auto"/>
        <p:txBody>
          <a:bodyPr/>
          <a:lstStyle/>
          <a:p>
            <a:pPr lvl="0">
              <a:defRPr/>
            </a:pPr>
            <a:fld id="{BD8C36D9-3D86-4E2A-B71B-BE200F7AA010}"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12</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0F1C46BC-A391-D96E-85E9-D3AB66167498}" type="slidenum">
              <a:rP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14</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15</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16</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17</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18</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8A49F5E3-8CDB-6116-A7E0-28494ACDDDBF}" type="slidenum">
              <a:rP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1AC15568-7D09-14E7-1A2E-F5551A5FF33B}" type="slidenum">
              <a:rP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20</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21</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22</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23</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24</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25</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26</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27</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28</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732453B2-44C9-D907-5288-B5058B48D682}" type="slidenum">
              <a:rP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C5149D55-8A76-D61F-9643-4E5E72516BE6}" type="slidenum">
              <a:rP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30</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31</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32</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33</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34</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35</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36</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37</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38</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39</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7668DC29-AD3D-B6A7-A1E9-F1B6F0EA741D}" type="slidenum">
              <a:rPr/>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40</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41</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42</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43</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44</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CC812AA4-F0CC-5864-8027-B271E2E25BC1}" type="slidenum">
              <a:rPr/>
              <a:t>45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marL="0" marR="0" lvl="0" indent="0" algn="l" defTabSz="914400">
              <a:lnSpc>
                <a:spcPct val="100000"/>
              </a:lnSpc>
              <a:spcBef>
                <a:spcPts val="0"/>
              </a:spcBef>
              <a:spcAft>
                <a:spcPts val="0"/>
              </a:spcAft>
              <a:buClrTx/>
              <a:buSzTx/>
              <a:buFontTx/>
              <a:buNone/>
              <a:defRPr/>
            </a:pPr>
            <a:fld id="{F7021451-1387-4CA6-816F-3879F97B5CBC}" type="slidenum">
              <a:rPr lang="en-US" sz="1800" b="0" i="0" u="none" strike="noStrike" cap="none" spc="0">
                <a:ln>
                  <a:noFill/>
                </a:ln>
                <a:solidFill>
                  <a:prstClr val="black"/>
                </a:solidFill>
                <a:latin typeface="Aptos"/>
                <a:ea typeface="Arial"/>
                <a:cs typeface="Arial"/>
              </a:rPr>
              <a:t>8</a:t>
            </a:fld>
            <a:endParaRPr lang="en-US" sz="1800" b="0" i="0" u="none" strike="noStrike" cap="none" spc="0">
              <a:ln>
                <a:noFill/>
              </a:ln>
              <a:solidFill>
                <a:prstClr val="black"/>
              </a:solidFill>
              <a:latin typeface="Aptos"/>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685800" y="1143000"/>
            <a:ext cx="5486400" cy="3086100"/>
          </a:xfrm>
        </p:spPr>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16.sv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18.sv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2_Title Slide with partners">
    <p:bg>
      <p:bgPr>
        <a:solidFill>
          <a:srgbClr val="F5F5F6"/>
        </a:solidFill>
        <a:effectLst/>
      </p:bgPr>
    </p:bg>
    <p:spTree>
      <p:nvGrpSpPr>
        <p:cNvPr id="1" name=""/>
        <p:cNvGrpSpPr/>
        <p:nvPr/>
      </p:nvGrpSpPr>
      <p:grpSpPr bwMode="auto">
        <a:xfrm>
          <a:off x="0" y="0"/>
          <a:ext cx="0" cy="0"/>
          <a:chOff x="0" y="0"/>
          <a:chExt cx="0" cy="0"/>
        </a:xfrm>
      </p:grpSpPr>
      <p:pic>
        <p:nvPicPr>
          <p:cNvPr id="2" name="Picture 6"/>
          <p:cNvPicPr>
            <a:picLocks noChangeAspect="1"/>
          </p:cNvPicPr>
          <p:nvPr/>
        </p:nvPicPr>
        <p:blipFill>
          <a:blip r:embed="rId2"/>
          <a:stretch/>
        </p:blipFill>
        <p:spPr bwMode="auto">
          <a:xfrm>
            <a:off x="0" y="0"/>
            <a:ext cx="12191996" cy="6858000"/>
          </a:xfrm>
          <a:prstGeom prst="rect">
            <a:avLst/>
          </a:prstGeom>
          <a:noFill/>
          <a:ln cap="flat">
            <a:noFill/>
          </a:ln>
        </p:spPr>
      </p:pic>
      <p:sp>
        <p:nvSpPr>
          <p:cNvPr id="3" name="Title 1"/>
          <p:cNvSpPr txBox="1">
            <a:spLocks noGrp="1"/>
          </p:cNvSpPr>
          <p:nvPr>
            <p:ph type="title"/>
          </p:nvPr>
        </p:nvSpPr>
        <p:spPr bwMode="auto">
          <a:xfrm>
            <a:off x="6408691" y="2775377"/>
            <a:ext cx="5113416" cy="1125745"/>
          </a:xfrm>
        </p:spPr>
        <p:txBody>
          <a:bodyPr anchor="t"/>
          <a:lstStyle>
            <a:lvl1pPr>
              <a:defRPr sz="3600">
                <a:solidFill>
                  <a:srgbClr val="00AC4E"/>
                </a:solidFill>
              </a:defRPr>
            </a:lvl1pPr>
          </a:lstStyle>
          <a:p>
            <a:pPr lvl="0">
              <a:defRPr/>
            </a:pPr>
            <a:r>
              <a:rPr lang="en-GB"/>
              <a:t>Click to edit Master title style</a:t>
            </a:r>
            <a:endParaRPr lang="en-IE"/>
          </a:p>
        </p:txBody>
      </p:sp>
      <p:sp>
        <p:nvSpPr>
          <p:cNvPr id="4" name="Text Placeholder 4"/>
          <p:cNvSpPr txBox="1">
            <a:spLocks noGrp="1"/>
          </p:cNvSpPr>
          <p:nvPr>
            <p:ph type="body" idx="4294967295"/>
          </p:nvPr>
        </p:nvSpPr>
        <p:spPr bwMode="auto">
          <a:xfrm>
            <a:off x="6416701" y="4051304"/>
            <a:ext cx="5143499" cy="1701798"/>
          </a:xfrm>
        </p:spPr>
        <p:txBody>
          <a:bodyPr/>
          <a:lstStyle>
            <a:lvl1pPr marL="0" indent="0">
              <a:buNone/>
              <a:defRPr lang="en-US" sz="1800"/>
            </a:lvl1pPr>
          </a:lstStyle>
          <a:p>
            <a:pPr lvl="0">
              <a:defRPr/>
            </a:pPr>
            <a:r>
              <a:rPr lang="en-US"/>
              <a:t>Click to edit paragraph text styles</a:t>
            </a:r>
            <a:endParaRPr lang="en-IE"/>
          </a:p>
        </p:txBody>
      </p:sp>
      <p:pic>
        <p:nvPicPr>
          <p:cNvPr id="5" name="Picture 10" descr="Blue text on a black background&#10;&#10;Description automatically generated"/>
          <p:cNvPicPr>
            <a:picLocks noChangeAspect="1"/>
          </p:cNvPicPr>
          <p:nvPr/>
        </p:nvPicPr>
        <p:blipFill>
          <a:blip r:embed="rId3"/>
          <a:stretch/>
        </p:blipFill>
        <p:spPr bwMode="auto">
          <a:xfrm>
            <a:off x="6507281" y="5980752"/>
            <a:ext cx="1636821" cy="365193"/>
          </a:xfrm>
          <a:prstGeom prst="rect">
            <a:avLst/>
          </a:prstGeom>
          <a:noFill/>
          <a:ln cap="flat">
            <a:noFill/>
          </a:ln>
        </p:spPr>
      </p:pic>
      <p:pic>
        <p:nvPicPr>
          <p:cNvPr id="6" name="Graphic 11"/>
          <p:cNvPicPr>
            <a:picLocks noChangeAspect="1"/>
          </p:cNvPicPr>
          <p:nvPr/>
        </p:nvPicPr>
        <p:blipFill>
          <a:blip r:embed="rId4"/>
          <a:stretch/>
        </p:blipFill>
        <p:spPr bwMode="auto">
          <a:xfrm>
            <a:off x="6541058" y="867088"/>
            <a:ext cx="2173336" cy="1567519"/>
          </a:xfrm>
          <a:prstGeom prst="rect">
            <a:avLst/>
          </a:prstGeom>
          <a:noFill/>
          <a:ln cap="flat">
            <a:noFill/>
          </a:ln>
        </p:spPr>
      </p:pic>
      <p:sp>
        <p:nvSpPr>
          <p:cNvPr id="7" name="TextBox 2"/>
          <p:cNvSpPr txBox="1"/>
          <p:nvPr/>
        </p:nvSpPr>
        <p:spPr bwMode="auto">
          <a:xfrm>
            <a:off x="10172453" y="6539459"/>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B0B7C9"/>
                </a:solidFill>
                <a:latin typeface="Poppins"/>
              </a:rPr>
              <a:t>Licensed under CC BY 4.0</a:t>
            </a:r>
            <a:endParaRPr/>
          </a:p>
        </p:txBody>
      </p:sp>
      <p:sp>
        <p:nvSpPr>
          <p:cNvPr id="8" name="Online Image Placeholder 10"/>
          <p:cNvSpPr txBox="1">
            <a:spLocks noGrp="1"/>
          </p:cNvSpPr>
          <p:nvPr>
            <p:ph type="pic" idx="4294967295"/>
          </p:nvPr>
        </p:nvSpPr>
        <p:spPr bwMode="auto">
          <a:xfrm>
            <a:off x="9435922" y="1229374"/>
            <a:ext cx="2035170" cy="842956"/>
          </a:xfrm>
        </p:spPr>
        <p:txBody>
          <a:bodyPr/>
          <a:lstStyle>
            <a:lvl1pPr>
              <a:defRPr lang="en-IE"/>
            </a:lvl1pPr>
          </a:lstStyle>
          <a:p>
            <a:pPr lvl="0">
              <a:defRPr/>
            </a:pPr>
            <a:endParaRPr lang="en-IE"/>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Title and 2 Contents">
    <p:spTree>
      <p:nvGrpSpPr>
        <p:cNvPr id="1" name=""/>
        <p:cNvGrpSpPr/>
        <p:nvPr/>
      </p:nvGrpSpPr>
      <p:grpSpPr bwMode="auto">
        <a:xfrm>
          <a:off x="0" y="0"/>
          <a:ext cx="0" cy="0"/>
          <a:chOff x="0" y="0"/>
          <a:chExt cx="0" cy="0"/>
        </a:xfrm>
      </p:grpSpPr>
      <p:pic>
        <p:nvPicPr>
          <p:cNvPr id="2" name="Picture 11" descr="Blue text on a black background&#10;&#10;Description automatically generated"/>
          <p:cNvPicPr>
            <a:picLocks noChangeAspect="1"/>
          </p:cNvPicPr>
          <p:nvPr/>
        </p:nvPicPr>
        <p:blipFill>
          <a:blip r:embed="rId2"/>
          <a:stretch/>
        </p:blipFill>
        <p:spPr bwMode="auto">
          <a:xfrm>
            <a:off x="334963" y="6124733"/>
            <a:ext cx="1636821" cy="365193"/>
          </a:xfrm>
          <a:prstGeom prst="rect">
            <a:avLst/>
          </a:prstGeom>
          <a:noFill/>
          <a:ln cap="flat">
            <a:noFill/>
          </a:ln>
        </p:spPr>
      </p:pic>
      <p:sp>
        <p:nvSpPr>
          <p:cNvPr id="3" name="Title 1"/>
          <p:cNvSpPr txBox="1">
            <a:spLocks noGrp="1"/>
          </p:cNvSpPr>
          <p:nvPr>
            <p:ph type="title"/>
          </p:nvPr>
        </p:nvSpPr>
        <p:spPr bwMode="auto">
          <a:xfrm>
            <a:off x="363986" y="505324"/>
            <a:ext cx="8286722" cy="1155033"/>
          </a:xfrm>
        </p:spPr>
        <p:txBody>
          <a:bodyPr anchor="b"/>
          <a:lstStyle>
            <a:lvl1pPr>
              <a:defRPr lang="en-GB">
                <a:solidFill>
                  <a:srgbClr val="48516A"/>
                </a:solidFill>
              </a:defRPr>
            </a:lvl1pPr>
          </a:lstStyle>
          <a:p>
            <a:pPr lvl="0">
              <a:defRPr/>
            </a:pPr>
            <a:r>
              <a:rPr lang="en-US"/>
              <a:t>Click to edit Master title style</a:t>
            </a:r>
            <a:endParaRPr lang="en-IE"/>
          </a:p>
        </p:txBody>
      </p:sp>
      <p:sp>
        <p:nvSpPr>
          <p:cNvPr id="4" name="Content Placeholder 2"/>
          <p:cNvSpPr txBox="1">
            <a:spLocks noGrp="1"/>
          </p:cNvSpPr>
          <p:nvPr>
            <p:ph idx="4294967295"/>
          </p:nvPr>
        </p:nvSpPr>
        <p:spPr bwMode="auto">
          <a:xfrm>
            <a:off x="363986" y="1825627"/>
            <a:ext cx="5181603" cy="4226256"/>
          </a:xfrm>
        </p:spPr>
        <p:txBody>
          <a:bodyPr/>
          <a:lstStyle>
            <a:lvl1pPr>
              <a:defRPr/>
            </a:lvl1pPr>
            <a:lvl2pPr>
              <a:defRPr/>
            </a:lvl2pPr>
            <a:lvl3pPr>
              <a:defRPr/>
            </a:lvl3pPr>
            <a:lvl4pPr>
              <a:defRPr/>
            </a:lvl4pPr>
            <a:lvl5pPr>
              <a:defRPr/>
            </a:lvl5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5" name="Content Placeholder 3"/>
          <p:cNvSpPr txBox="1">
            <a:spLocks noGrp="1"/>
          </p:cNvSpPr>
          <p:nvPr>
            <p:ph idx="4294967295"/>
          </p:nvPr>
        </p:nvSpPr>
        <p:spPr bwMode="auto">
          <a:xfrm>
            <a:off x="6172200" y="1825627"/>
            <a:ext cx="5181603" cy="4226256"/>
          </a:xfrm>
        </p:spPr>
        <p:txBody>
          <a:bodyPr/>
          <a:lstStyle>
            <a:lvl1pPr>
              <a:defRPr/>
            </a:lvl1pPr>
            <a:lvl2pPr>
              <a:defRPr/>
            </a:lvl2pPr>
            <a:lvl3pPr>
              <a:defRPr/>
            </a:lvl3pPr>
            <a:lvl4pPr>
              <a:defRPr/>
            </a:lvl4pPr>
            <a:lvl5pPr>
              <a:defRPr/>
            </a:lvl5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6" name="Straight Connector 9"/>
          <p:cNvCxnSpPr>
            <a:cxnSpLocks/>
          </p:cNvCxnSpPr>
          <p:nvPr/>
        </p:nvCxnSpPr>
        <p:spPr bwMode="auto">
          <a:xfrm>
            <a:off x="2030498" y="6140388"/>
            <a:ext cx="0" cy="354540"/>
          </a:xfrm>
          <a:prstGeom prst="straightConnector1">
            <a:avLst/>
          </a:prstGeom>
          <a:noFill/>
          <a:ln w="12701" cap="flat">
            <a:solidFill>
              <a:srgbClr val="48516A">
                <a:alpha val="26000"/>
              </a:srgbClr>
            </a:solidFill>
            <a:prstDash val="solid"/>
            <a:miter/>
          </a:ln>
        </p:spPr>
      </p:cxnSp>
      <p:sp>
        <p:nvSpPr>
          <p:cNvPr id="7" name="Slide Number Placeholder 5"/>
          <p:cNvSpPr txBox="1"/>
          <p:nvPr/>
        </p:nvSpPr>
        <p:spPr bwMode="auto">
          <a:xfrm>
            <a:off x="2106503" y="6129250"/>
            <a:ext cx="85397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200" b="0" i="0" u="none" strike="noStrike" cap="none" spc="0">
                <a:solidFill>
                  <a:srgbClr val="363D50"/>
                </a:solidFill>
                <a:latin typeface="Poppins"/>
              </a:rPr>
              <a:t>Page </a:t>
            </a:r>
            <a:fld id="{624C27F1-012F-4D6A-A447-A065104DF470}" type="slidenum">
              <a:rPr sz="1800"/>
              <a:t>‹#›</a:t>
            </a:fld>
            <a:endParaRPr lang="en-IE" sz="1800" b="0" i="0" u="none" strike="noStrike" cap="none" spc="0">
              <a:solidFill>
                <a:srgbClr val="363D50"/>
              </a:solidFill>
              <a:latin typeface="Poppins"/>
            </a:endParaRPr>
          </a:p>
        </p:txBody>
      </p:sp>
      <p:pic>
        <p:nvPicPr>
          <p:cNvPr id="8" name="Picture 1" descr="A green and black background&#10;&#10;Description automatically generated"/>
          <p:cNvPicPr>
            <a:picLocks noChangeAspect="1"/>
          </p:cNvPicPr>
          <p:nvPr/>
        </p:nvPicPr>
        <p:blipFill>
          <a:blip r:embed="rId3"/>
          <a:stretch/>
        </p:blipFill>
        <p:spPr bwMode="auto">
          <a:xfrm>
            <a:off x="10274298" y="0"/>
            <a:ext cx="1917697" cy="6858000"/>
          </a:xfrm>
          <a:prstGeom prst="rect">
            <a:avLst/>
          </a:prstGeom>
          <a:noFill/>
          <a:ln cap="flat">
            <a:noFill/>
          </a:ln>
        </p:spPr>
      </p:pic>
      <p:sp>
        <p:nvSpPr>
          <p:cNvPr id="9" name="TextBox 4"/>
          <p:cNvSpPr txBox="1"/>
          <p:nvPr/>
        </p:nvSpPr>
        <p:spPr bwMode="auto">
          <a:xfrm>
            <a:off x="273999" y="6532318"/>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B0B7C9"/>
                </a:solidFill>
                <a:latin typeface="Poppins"/>
              </a:rPr>
              <a:t>Licensed under CC BY 4.0</a:t>
            </a:r>
            <a:endParaRPr/>
          </a:p>
        </p:txBody>
      </p:sp>
    </p:spTree>
  </p:cSld>
  <p:clrMapOvr>
    <a:masterClrMapping/>
  </p:clrMapOvr>
  <p:hf sldNum="0"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PhAnim="0" preserve="1" userDrawn="1">
  <p:cSld name="Slide 29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PhAnim="0" preserve="1" userDrawn="1">
  <p:cSld name="Slide 30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PhAnim="0" preserve="1" userDrawn="1">
  <p:cSld name="Slide 31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PhAnim="0" preserve="1" userDrawn="1">
  <p:cSld name="Slide 32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PhAnim="0" preserve="1" userDrawn="1">
  <p:cSld name="Slide 33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PhAnim="0" preserve="1" userDrawn="1">
  <p:cSld name="Slide 34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PhAnim="0" preserve="1" userDrawn="1">
  <p:cSld name="Slide 35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PhAnim="0" preserve="1" userDrawn="1">
  <p:cSld name="Slide 36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PhAnim="0" preserve="1" userDrawn="1">
  <p:cSld name="Slide 37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PhAnim="0" preserve="1" userDrawn="1">
  <p:cSld name="Slide 38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Title and Content White">
    <p:spTree>
      <p:nvGrpSpPr>
        <p:cNvPr id="1" name=""/>
        <p:cNvGrpSpPr/>
        <p:nvPr/>
      </p:nvGrpSpPr>
      <p:grpSpPr bwMode="auto">
        <a:xfrm>
          <a:off x="0" y="0"/>
          <a:ext cx="0" cy="0"/>
          <a:chOff x="0" y="0"/>
          <a:chExt cx="0" cy="0"/>
        </a:xfrm>
      </p:grpSpPr>
      <p:pic>
        <p:nvPicPr>
          <p:cNvPr id="2" name="Picture 4" descr="Blue text on a black background&#10;&#10;Description automatically generated"/>
          <p:cNvPicPr>
            <a:picLocks noChangeAspect="1"/>
          </p:cNvPicPr>
          <p:nvPr/>
        </p:nvPicPr>
        <p:blipFill>
          <a:blip r:embed="rId2"/>
          <a:stretch/>
        </p:blipFill>
        <p:spPr bwMode="auto">
          <a:xfrm>
            <a:off x="334963" y="6124733"/>
            <a:ext cx="1636821" cy="365193"/>
          </a:xfrm>
          <a:prstGeom prst="rect">
            <a:avLst/>
          </a:prstGeom>
          <a:noFill/>
          <a:ln cap="flat">
            <a:noFill/>
          </a:ln>
        </p:spPr>
      </p:pic>
      <p:sp>
        <p:nvSpPr>
          <p:cNvPr id="3" name="Title 1"/>
          <p:cNvSpPr txBox="1">
            <a:spLocks noGrp="1"/>
          </p:cNvSpPr>
          <p:nvPr>
            <p:ph type="title"/>
          </p:nvPr>
        </p:nvSpPr>
        <p:spPr bwMode="auto"/>
        <p:txBody>
          <a:bodyPr/>
          <a:lstStyle>
            <a:lvl1pPr>
              <a:defRPr>
                <a:solidFill>
                  <a:srgbClr val="00AC4E"/>
                </a:solidFill>
              </a:defRPr>
            </a:lvl1pPr>
          </a:lstStyle>
          <a:p>
            <a:pPr lvl="0">
              <a:defRPr/>
            </a:pPr>
            <a:r>
              <a:rPr lang="en-US"/>
              <a:t>Click to edit Master title style</a:t>
            </a:r>
            <a:endParaRPr lang="en-IE"/>
          </a:p>
        </p:txBody>
      </p:sp>
      <p:sp>
        <p:nvSpPr>
          <p:cNvPr id="4" name="Content Placeholder 2"/>
          <p:cNvSpPr txBox="1">
            <a:spLocks noGrp="1"/>
          </p:cNvSpPr>
          <p:nvPr>
            <p:ph idx="4294967295"/>
          </p:nvPr>
        </p:nvSpPr>
        <p:spPr bwMode="auto">
          <a:xfrm>
            <a:off x="363986" y="1825627"/>
            <a:ext cx="10989816" cy="4214231"/>
          </a:xfrm>
        </p:spPr>
        <p:txBody>
          <a:bodyPr/>
          <a:lstStyle>
            <a:lvl1pPr>
              <a:defRPr/>
            </a:lvl1pPr>
            <a:lvl2pPr>
              <a:defRPr/>
            </a:lvl2pPr>
            <a:lvl3pPr>
              <a:defRPr/>
            </a:lvl3pPr>
            <a:lvl4pPr>
              <a:defRPr/>
            </a:lvl4pPr>
            <a:lvl5pPr>
              <a:defRPr/>
            </a:lvl5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5" name="Straight Connector 7"/>
          <p:cNvCxnSpPr>
            <a:cxnSpLocks/>
          </p:cNvCxnSpPr>
          <p:nvPr/>
        </p:nvCxnSpPr>
        <p:spPr bwMode="auto">
          <a:xfrm>
            <a:off x="2048603" y="6140388"/>
            <a:ext cx="0" cy="354540"/>
          </a:xfrm>
          <a:prstGeom prst="straightConnector1">
            <a:avLst/>
          </a:prstGeom>
          <a:noFill/>
          <a:ln w="12701" cap="flat">
            <a:solidFill>
              <a:srgbClr val="48516A">
                <a:alpha val="26000"/>
              </a:srgbClr>
            </a:solidFill>
            <a:prstDash val="solid"/>
            <a:miter/>
          </a:ln>
        </p:spPr>
      </p:cxnSp>
      <p:sp>
        <p:nvSpPr>
          <p:cNvPr id="6" name="Slide Number Placeholder 5"/>
          <p:cNvSpPr txBox="1"/>
          <p:nvPr/>
        </p:nvSpPr>
        <p:spPr bwMode="auto">
          <a:xfrm>
            <a:off x="2106503" y="6129250"/>
            <a:ext cx="85397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200" b="0" i="0" u="none" strike="noStrike" cap="none" spc="0">
                <a:solidFill>
                  <a:srgbClr val="363D50"/>
                </a:solidFill>
                <a:latin typeface="Poppins"/>
              </a:rPr>
              <a:t>Page </a:t>
            </a:r>
            <a:fld id="{00E1D5FB-D083-47D6-9B72-8F8A07EFC3AC}" type="slidenum">
              <a:rPr lang="en-GB" sz="1200"/>
              <a:t>‹#›</a:t>
            </a:fld>
            <a:endParaRPr lang="en-IE" sz="1200" b="0" i="0" u="none" strike="noStrike" cap="none" spc="0">
              <a:solidFill>
                <a:srgbClr val="363D50"/>
              </a:solidFill>
              <a:latin typeface="Poppins"/>
            </a:endParaRPr>
          </a:p>
        </p:txBody>
      </p:sp>
      <p:pic>
        <p:nvPicPr>
          <p:cNvPr id="7" name="Picture 2" descr="A green and black background&#10;&#10;Description automatically generated"/>
          <p:cNvPicPr>
            <a:picLocks noChangeAspect="1"/>
          </p:cNvPicPr>
          <p:nvPr/>
        </p:nvPicPr>
        <p:blipFill>
          <a:blip r:embed="rId3"/>
          <a:stretch/>
        </p:blipFill>
        <p:spPr bwMode="auto">
          <a:xfrm>
            <a:off x="10274298" y="0"/>
            <a:ext cx="1917697" cy="6858000"/>
          </a:xfrm>
          <a:prstGeom prst="rect">
            <a:avLst/>
          </a:prstGeom>
          <a:noFill/>
          <a:ln cap="flat">
            <a:noFill/>
          </a:ln>
        </p:spPr>
      </p:pic>
      <p:sp>
        <p:nvSpPr>
          <p:cNvPr id="8" name="TextBox 3"/>
          <p:cNvSpPr txBox="1"/>
          <p:nvPr/>
        </p:nvSpPr>
        <p:spPr bwMode="auto">
          <a:xfrm>
            <a:off x="273999" y="6532318"/>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B0B7C9"/>
                </a:solidFill>
                <a:latin typeface="Poppins"/>
              </a:rPr>
              <a:t>Licensed under CC BY 4.0</a:t>
            </a:r>
            <a:endParaRPr/>
          </a:p>
        </p:txBody>
      </p:sp>
    </p:spTree>
  </p:cSld>
  <p:clrMapOvr>
    <a:masterClrMapping/>
  </p:clrMapOvr>
  <p:hf sldNum="0"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PhAnim="0" preserve="1" userDrawn="1">
  <p:cSld name="Slide 39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PhAnim="0" preserve="1" userDrawn="1">
  <p:cSld name="Slide 40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PhAnim="0" preserve="1" userDrawn="1">
  <p:cSld name="Slide 41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PhAnim="0" preserve="1" userDrawn="1">
  <p:cSld name="Slide 42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PhAnim="0" preserve="1" userDrawn="1">
  <p:cSld name="Slide 43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PhAnim="0" preserve="1" userDrawn="1">
  <p:cSld name="Slide 44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PhAnim="0" preserve="1" userDrawn="1">
  <p:cSld name="Slide 45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Title, text and Picture">
    <p:spTree>
      <p:nvGrpSpPr>
        <p:cNvPr id="1" name=""/>
        <p:cNvGrpSpPr/>
        <p:nvPr/>
      </p:nvGrpSpPr>
      <p:grpSpPr bwMode="auto">
        <a:xfrm>
          <a:off x="0" y="0"/>
          <a:ext cx="0" cy="0"/>
          <a:chOff x="0" y="0"/>
          <a:chExt cx="0" cy="0"/>
        </a:xfrm>
      </p:grpSpPr>
      <p:pic>
        <p:nvPicPr>
          <p:cNvPr id="2" name="Picture 5" descr="Blue text on a black background&#10;&#10;Description automatically generated"/>
          <p:cNvPicPr>
            <a:picLocks noChangeAspect="1"/>
          </p:cNvPicPr>
          <p:nvPr/>
        </p:nvPicPr>
        <p:blipFill>
          <a:blip r:embed="rId2"/>
          <a:stretch/>
        </p:blipFill>
        <p:spPr bwMode="auto">
          <a:xfrm>
            <a:off x="334963" y="6124733"/>
            <a:ext cx="1636821" cy="365193"/>
          </a:xfrm>
          <a:prstGeom prst="rect">
            <a:avLst/>
          </a:prstGeom>
          <a:noFill/>
          <a:ln cap="flat">
            <a:noFill/>
          </a:ln>
        </p:spPr>
      </p:pic>
      <p:sp>
        <p:nvSpPr>
          <p:cNvPr id="3" name="Title 1"/>
          <p:cNvSpPr txBox="1">
            <a:spLocks noGrp="1"/>
          </p:cNvSpPr>
          <p:nvPr>
            <p:ph type="title"/>
          </p:nvPr>
        </p:nvSpPr>
        <p:spPr bwMode="auto">
          <a:xfrm>
            <a:off x="363986" y="365129"/>
            <a:ext cx="10989816" cy="1325559"/>
          </a:xfrm>
        </p:spPr>
        <p:txBody>
          <a:bodyPr/>
          <a:lstStyle>
            <a:lvl1pPr>
              <a:defRPr>
                <a:solidFill>
                  <a:srgbClr val="00AC4E"/>
                </a:solidFill>
              </a:defRPr>
            </a:lvl1pPr>
          </a:lstStyle>
          <a:p>
            <a:pPr lvl="0">
              <a:defRPr/>
            </a:pPr>
            <a:r>
              <a:rPr lang="en-US"/>
              <a:t>Click to edit Master title style</a:t>
            </a:r>
            <a:endParaRPr lang="en-IE"/>
          </a:p>
        </p:txBody>
      </p:sp>
      <p:sp>
        <p:nvSpPr>
          <p:cNvPr id="4" name="Content Placeholder 2"/>
          <p:cNvSpPr txBox="1">
            <a:spLocks noGrp="1"/>
          </p:cNvSpPr>
          <p:nvPr>
            <p:ph idx="4294967295"/>
          </p:nvPr>
        </p:nvSpPr>
        <p:spPr bwMode="auto">
          <a:xfrm>
            <a:off x="363986" y="1825627"/>
            <a:ext cx="7397267" cy="4214231"/>
          </a:xfrm>
        </p:spPr>
        <p:txBody>
          <a:bodyPr/>
          <a:lstStyle>
            <a:lvl1pPr>
              <a:defRPr/>
            </a:lvl1pPr>
            <a:lvl2pPr>
              <a:defRPr/>
            </a:lvl2pPr>
            <a:lvl3pPr>
              <a:defRPr/>
            </a:lvl3pPr>
            <a:lvl4pPr>
              <a:defRPr/>
            </a:lvl4pPr>
            <a:lvl5pPr>
              <a:defRPr/>
            </a:lvl5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5" name="Picture Placeholder 3"/>
          <p:cNvSpPr txBox="1">
            <a:spLocks noGrp="1"/>
          </p:cNvSpPr>
          <p:nvPr>
            <p:ph type="pic" idx="4294967295"/>
          </p:nvPr>
        </p:nvSpPr>
        <p:spPr bwMode="auto">
          <a:xfrm>
            <a:off x="8620121" y="2636516"/>
            <a:ext cx="2530473" cy="2530473"/>
          </a:xfrm>
          <a:prstGeom prst="rect">
            <a:avLst/>
          </a:prstGeom>
          <a:solidFill>
            <a:srgbClr val="F5F5F6"/>
          </a:solidFill>
        </p:spPr>
        <p:txBody>
          <a:bodyPr anchor="ctr" anchorCtr="1"/>
          <a:lstStyle>
            <a:lvl1pPr algn="ctr">
              <a:defRPr/>
            </a:lvl1pPr>
          </a:lstStyle>
          <a:p>
            <a:pPr lvl="0">
              <a:defRPr/>
            </a:pPr>
            <a:r>
              <a:rPr lang="en-US"/>
              <a:t>Click icon to add picture</a:t>
            </a:r>
            <a:endParaRPr lang="en-IE"/>
          </a:p>
        </p:txBody>
      </p:sp>
      <p:cxnSp>
        <p:nvCxnSpPr>
          <p:cNvPr id="6" name="Straight Connector 8"/>
          <p:cNvCxnSpPr>
            <a:cxnSpLocks/>
          </p:cNvCxnSpPr>
          <p:nvPr/>
        </p:nvCxnSpPr>
        <p:spPr bwMode="auto">
          <a:xfrm>
            <a:off x="2048603" y="6140388"/>
            <a:ext cx="0" cy="354540"/>
          </a:xfrm>
          <a:prstGeom prst="straightConnector1">
            <a:avLst/>
          </a:prstGeom>
          <a:noFill/>
          <a:ln w="12701" cap="flat">
            <a:solidFill>
              <a:srgbClr val="48516A">
                <a:alpha val="26000"/>
              </a:srgbClr>
            </a:solidFill>
            <a:prstDash val="solid"/>
            <a:miter/>
          </a:ln>
        </p:spPr>
      </p:cxnSp>
      <p:sp>
        <p:nvSpPr>
          <p:cNvPr id="7" name="Slide Number Placeholder 5"/>
          <p:cNvSpPr txBox="1"/>
          <p:nvPr/>
        </p:nvSpPr>
        <p:spPr bwMode="auto">
          <a:xfrm>
            <a:off x="2106503" y="6129250"/>
            <a:ext cx="85397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200" b="0" i="0" u="none" strike="noStrike" cap="none" spc="0">
                <a:solidFill>
                  <a:srgbClr val="363D50"/>
                </a:solidFill>
                <a:latin typeface="Poppins"/>
              </a:rPr>
              <a:t>Page </a:t>
            </a:r>
            <a:fld id="{3A4A9C6F-460E-4C5C-89C1-5098EF69555C}" type="slidenum">
              <a:rPr sz="1200"/>
              <a:t>‹#›</a:t>
            </a:fld>
            <a:endParaRPr lang="en-IE" sz="1200" b="0" i="0" u="none" strike="noStrike" cap="none" spc="0">
              <a:solidFill>
                <a:srgbClr val="363D50"/>
              </a:solidFill>
              <a:latin typeface="Poppins"/>
            </a:endParaRPr>
          </a:p>
        </p:txBody>
      </p:sp>
      <p:pic>
        <p:nvPicPr>
          <p:cNvPr id="8" name="Picture 1" descr="A green and black background&#10;&#10;Description automatically generated"/>
          <p:cNvPicPr>
            <a:picLocks noChangeAspect="1"/>
          </p:cNvPicPr>
          <p:nvPr/>
        </p:nvPicPr>
        <p:blipFill>
          <a:blip r:embed="rId3"/>
          <a:stretch/>
        </p:blipFill>
        <p:spPr bwMode="auto">
          <a:xfrm>
            <a:off x="10274298" y="0"/>
            <a:ext cx="1917697" cy="6858000"/>
          </a:xfrm>
          <a:prstGeom prst="rect">
            <a:avLst/>
          </a:prstGeom>
          <a:noFill/>
          <a:ln cap="flat">
            <a:noFill/>
          </a:ln>
        </p:spPr>
      </p:pic>
      <p:sp>
        <p:nvSpPr>
          <p:cNvPr id="9" name="TextBox 2"/>
          <p:cNvSpPr txBox="1"/>
          <p:nvPr/>
        </p:nvSpPr>
        <p:spPr bwMode="auto">
          <a:xfrm>
            <a:off x="273999" y="6532318"/>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B0B7C9"/>
                </a:solidFill>
                <a:latin typeface="Poppins"/>
              </a:rPr>
              <a:t>Licensed under CC BY 4.0</a:t>
            </a:r>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userDrawn="1">
  <p:cSld name="2_Speaker slide">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2"/>
                </a:solidFill>
                <a:latin typeface="Montserrat"/>
              </a:defRPr>
            </a:lvl1pPr>
          </a:lstStyle>
          <a:p>
            <a:pPr lvl="0">
              <a:defRPr/>
            </a:pPr>
            <a:r>
              <a:rPr lang="en-US"/>
              <a:t>Click to edit speaker role,</a:t>
            </a:r>
            <a:endParaRPr/>
          </a:p>
        </p:txBody>
      </p:sp>
      <p:sp>
        <p:nvSpPr>
          <p:cNvPr id="1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2"/>
                </a:solidFill>
                <a:latin typeface="+mj-lt"/>
              </a:defRPr>
            </a:lvl1pPr>
          </a:lstStyle>
          <a:p>
            <a:pPr lvl="0">
              <a:defRPr/>
            </a:pPr>
            <a:r>
              <a:rPr lang="en-US"/>
              <a:t>@nickname</a:t>
            </a:r>
            <a:endParaRPr lang="en-IE"/>
          </a:p>
        </p:txBody>
      </p:sp>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rgbClr val="72B6B0"/>
                </a:solidFill>
                <a:latin typeface="Aptos Display"/>
              </a:rPr>
              <a:t>Meet the speaker</a:t>
            </a:r>
            <a:endParaRPr lang="en-IE" sz="2400">
              <a:solidFill>
                <a:srgbClr val="72B6B0"/>
              </a:solidFill>
              <a:latin typeface="Aptos Display"/>
            </a:endParaRPr>
          </a:p>
        </p:txBody>
      </p:sp>
      <p:sp>
        <p:nvSpPr>
          <p:cNvPr id="9"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2"/>
                </a:solidFill>
                <a:latin typeface="Montserrat"/>
              </a:defRPr>
            </a:lvl1pPr>
          </a:lstStyle>
          <a:p>
            <a:pPr lvl="0">
              <a:defRPr/>
            </a:pPr>
            <a:r>
              <a:rPr lang="en-US"/>
              <a:t>Click to edit company name,</a:t>
            </a:r>
            <a:endParaRPr/>
          </a:p>
        </p:txBody>
      </p:sp>
      <p:sp>
        <p:nvSpPr>
          <p:cNvPr id="3" name="Rectangle 2"/>
          <p:cNvSpPr/>
          <p:nvPr userDrawn="1"/>
        </p:nvSpPr>
        <p:spPr bwMode="auto">
          <a:xfrm>
            <a:off x="6507804" y="4858512"/>
            <a:ext cx="768485" cy="4571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23" name="Picture 22"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5" name="Straight Connector 24"/>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p:cNvSpPr/>
          <p:nvPr userDrawn="1"/>
        </p:nvSpPr>
        <p:spPr bwMode="auto">
          <a:xfrm>
            <a:off x="1862981" y="1657882"/>
            <a:ext cx="3614873" cy="3614874"/>
          </a:xfrm>
          <a:prstGeom prst="round2DiagRect">
            <a:avLst>
              <a:gd name="adj1" fmla="val 16667"/>
              <a:gd name="adj2" fmla="val 0"/>
            </a:avLst>
          </a:prstGeom>
          <a:gradFill>
            <a:gsLst>
              <a:gs pos="0">
                <a:schemeClr val="accent3"/>
              </a:gs>
              <a:gs pos="100000">
                <a:schemeClr val="accent6"/>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5"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bg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pic>
        <p:nvPicPr>
          <p:cNvPr id="14" name="Picture 1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Agenda slide">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3" name="TextBox 2"/>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Titillium Web Bold"/>
                <a:ea typeface="Open Sans Light"/>
                <a:cs typeface="Open Sans Light"/>
              </a:rPr>
              <a:t>Agenda</a:t>
            </a:r>
            <a:endParaRPr lang="en-US" sz="3600">
              <a:solidFill>
                <a:prstClr val="white"/>
              </a:solidFill>
              <a:latin typeface="Titillium Web Bold"/>
              <a:ea typeface="Open Sans Extrabold"/>
              <a:cs typeface="Open Sans Extrabold"/>
            </a:endParaRPr>
          </a:p>
        </p:txBody>
      </p:sp>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a:p>
            <a:pPr lvl="0">
              <a:defRPr/>
            </a:pPr>
            <a:r>
              <a:rPr lang="en-US"/>
              <a:t>Click to edit topic 2</a:t>
            </a:r>
            <a:endParaRPr/>
          </a:p>
          <a:p>
            <a:pPr lvl="0">
              <a:defRPr/>
            </a:pPr>
            <a:r>
              <a:rPr lang="en-US"/>
              <a:t>Click to edit topic 3</a:t>
            </a:r>
            <a:endParaRPr/>
          </a:p>
          <a:p>
            <a:pPr lvl="0">
              <a:defRPr/>
            </a:pPr>
            <a:r>
              <a:rPr lang="en-US"/>
              <a:t>Click to edit topic 4</a:t>
            </a:r>
            <a:endParaRPr/>
          </a:p>
          <a:p>
            <a:pPr lvl="0">
              <a:defRPr/>
            </a:pPr>
            <a:r>
              <a:rPr lang="en-US"/>
              <a:t>Click to edit topic 5</a:t>
            </a:r>
            <a:endParaRPr/>
          </a:p>
        </p:txBody>
      </p:sp>
      <p:pic>
        <p:nvPicPr>
          <p:cNvPr id="16"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8" name="Graphic 7"/>
          <p:cNvPicPr>
            <a:picLocks noChangeAspect="1"/>
          </p:cNvPicPr>
          <p:nvPr userDrawn="1"/>
        </p:nvPicPr>
        <p:blipFill>
          <a:blip r:embed="rId4"/>
          <a:stretch/>
        </p:blipFill>
        <p:spPr bwMode="auto">
          <a:xfrm>
            <a:off x="363089" y="345161"/>
            <a:ext cx="1591896" cy="842387"/>
          </a:xfrm>
          <a:prstGeom prst="rect">
            <a:avLst/>
          </a:prstGeom>
        </p:spPr>
      </p:pic>
      <p:sp>
        <p:nvSpPr>
          <p:cNvPr id="2" name="TextBox 1"/>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1"/>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2_Agenda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2000" cy="6858000"/>
          </a:xfrm>
          <a:prstGeom prst="rect">
            <a:avLst/>
          </a:prstGeom>
        </p:spPr>
      </p:pic>
      <p:pic>
        <p:nvPicPr>
          <p:cNvPr id="11" name="Graphic 7"/>
          <p:cNvPicPr>
            <a:picLocks noChangeAspect="1"/>
          </p:cNvPicPr>
          <p:nvPr userDrawn="1"/>
        </p:nvPicPr>
        <p:blipFill>
          <a:blip r:embed="rId3"/>
          <a:stretch/>
        </p:blipFill>
        <p:spPr bwMode="auto">
          <a:xfrm>
            <a:off x="363089" y="345161"/>
            <a:ext cx="1591896" cy="842387"/>
          </a:xfrm>
          <a:prstGeom prst="rect">
            <a:avLst/>
          </a:prstGeom>
        </p:spPr>
      </p:pic>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4" name="Text Placeholder 3"/>
          <p:cNvSpPr>
            <a:spLocks noGrp="1"/>
          </p:cNvSpPr>
          <p:nvPr>
            <p:ph type="body" sz="quarter" idx="11" hasCustomPrompt="1"/>
          </p:nvPr>
        </p:nvSpPr>
        <p:spPr bwMode="auto">
          <a:xfrm>
            <a:off x="5546724" y="1973346"/>
            <a:ext cx="4968875" cy="565317"/>
          </a:xfrm>
        </p:spPr>
        <p:txBody>
          <a:bodyPr>
            <a:normAutofit/>
          </a:bodyPr>
          <a:lstStyle>
            <a:lvl1pPr marL="0" indent="0">
              <a:buNone/>
              <a:defRPr sz="1300"/>
            </a:lvl1pPr>
          </a:lstStyle>
          <a:p>
            <a:pPr lvl="0">
              <a:defRPr/>
            </a:pPr>
            <a:r>
              <a:rPr lang="en-US"/>
              <a:t>Click to edit topic description</a:t>
            </a:r>
            <a:endParaRPr/>
          </a:p>
        </p:txBody>
      </p:sp>
      <p:sp>
        <p:nvSpPr>
          <p:cNvPr id="7" name="Text Placeholder 8"/>
          <p:cNvSpPr>
            <a:spLocks noGrp="1"/>
          </p:cNvSpPr>
          <p:nvPr>
            <p:ph type="body" sz="quarter" idx="12" hasCustomPrompt="1"/>
          </p:nvPr>
        </p:nvSpPr>
        <p:spPr bwMode="auto">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8" name="Text Placeholder 3"/>
          <p:cNvSpPr>
            <a:spLocks noGrp="1"/>
          </p:cNvSpPr>
          <p:nvPr>
            <p:ph type="body" sz="quarter" idx="13" hasCustomPrompt="1"/>
          </p:nvPr>
        </p:nvSpPr>
        <p:spPr bwMode="auto">
          <a:xfrm>
            <a:off x="5546724" y="328580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10" name="Text Placeholder 8"/>
          <p:cNvSpPr>
            <a:spLocks noGrp="1"/>
          </p:cNvSpPr>
          <p:nvPr>
            <p:ph type="body" sz="quarter" idx="14" hasCustomPrompt="1"/>
          </p:nvPr>
        </p:nvSpPr>
        <p:spPr bwMode="auto">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12" name="Text Placeholder 3"/>
          <p:cNvSpPr>
            <a:spLocks noGrp="1"/>
          </p:cNvSpPr>
          <p:nvPr>
            <p:ph type="body" sz="quarter" idx="15" hasCustomPrompt="1"/>
          </p:nvPr>
        </p:nvSpPr>
        <p:spPr bwMode="auto">
          <a:xfrm>
            <a:off x="5546724" y="472596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21" name="TextBox 20"/>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Titillium Web Bold"/>
                <a:ea typeface="Open Sans Light"/>
                <a:cs typeface="Open Sans Light"/>
              </a:rPr>
              <a:t>Agenda</a:t>
            </a:r>
            <a:endParaRPr lang="en-US" sz="3600">
              <a:solidFill>
                <a:prstClr val="white"/>
              </a:solidFill>
              <a:latin typeface="Titillium Web Bold"/>
              <a:ea typeface="Open Sans Extrabold"/>
              <a:cs typeface="Open Sans Extrabold"/>
            </a:endParaRPr>
          </a:p>
        </p:txBody>
      </p:sp>
      <p:pic>
        <p:nvPicPr>
          <p:cNvPr id="22" name="Graphic 7"/>
          <p:cNvPicPr>
            <a:picLocks noChangeAspect="1"/>
          </p:cNvPicPr>
          <p:nvPr userDrawn="1"/>
        </p:nvPicPr>
        <p:blipFill>
          <a:blip r:embed="rId4"/>
          <a:stretch/>
        </p:blipFill>
        <p:spPr bwMode="auto">
          <a:xfrm>
            <a:off x="10263303" y="6124575"/>
            <a:ext cx="1639743" cy="365125"/>
          </a:xfrm>
          <a:prstGeom prst="rect">
            <a:avLst/>
          </a:prstGeom>
        </p:spPr>
      </p:pic>
      <p:sp>
        <p:nvSpPr>
          <p:cNvPr id="2" name="TextBox 1"/>
          <p:cNvSpPr txBox="1"/>
          <p:nvPr userDrawn="1"/>
        </p:nvSpPr>
        <p:spPr bwMode="auto">
          <a:xfrm>
            <a:off x="10199628" y="656105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6"/>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1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555292" y="1421253"/>
            <a:ext cx="7172908" cy="2007748"/>
          </a:xfrm>
        </p:spPr>
        <p:txBody>
          <a:bodyPr anchor="b">
            <a:noAutofit/>
          </a:bodyPr>
          <a:lstStyle>
            <a:lvl1pPr algn="l">
              <a:defRPr sz="5400">
                <a:solidFill>
                  <a:schemeClr val="tx1"/>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chapter subtitle style l</a:t>
            </a:r>
            <a:r>
              <a:rPr lang="en-IE"/>
              <a:t>orem ipsum dolor sit amet, consetetur sadipscing elitr, sed diam nonumy eirmod tempor invidunt ut labore et dolore magna aliquyam erat, sed diam voluptua.</a:t>
            </a:r>
          </a:p>
        </p:txBody>
      </p:sp>
      <p:pic>
        <p:nvPicPr>
          <p:cNvPr id="5" name="Picture 4" descr="Blue text on a black background&#10;&#10;Description automatically generated"/>
          <p:cNvPicPr>
            <a:picLocks noChangeAspect="1"/>
          </p:cNvPicPr>
          <p:nvPr userDrawn="1"/>
        </p:nvPicPr>
        <p:blipFill>
          <a:blip r:embed="rId2"/>
          <a:stretch/>
        </p:blipFill>
        <p:spPr bwMode="auto">
          <a:xfrm>
            <a:off x="10264608" y="6124736"/>
            <a:ext cx="1636819" cy="365195"/>
          </a:xfrm>
          <a:prstGeom prst="rect">
            <a:avLst/>
          </a:prstGeom>
        </p:spPr>
      </p:pic>
      <p:pic>
        <p:nvPicPr>
          <p:cNvPr id="4" name="Picture 3"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6" name="TextBox 5"/>
          <p:cNvSpPr txBox="1"/>
          <p:nvPr userDrawn="1"/>
        </p:nvSpPr>
        <p:spPr bwMode="auto">
          <a:xfrm>
            <a:off x="1018946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preserve="1" userDrawn="1">
  <p:cSld name="2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1085" y="1810619"/>
            <a:ext cx="6909830" cy="1618381"/>
          </a:xfrm>
        </p:spPr>
        <p:txBody>
          <a:bodyPr anchor="b">
            <a:noAutofit/>
          </a:bodyPr>
          <a:lstStyle>
            <a:lvl1pPr algn="l">
              <a:defRPr sz="5400">
                <a:solidFill>
                  <a:schemeClr val="accent2"/>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 ipsum dolor sit amet, consetetur sadipscing elitr, sed diam nonumy eirmod tempor invidunt ut labore et dolore magna aliquyam erat, sed diam voluptua.</a:t>
            </a:r>
          </a:p>
        </p:txBody>
      </p:sp>
      <p:pic>
        <p:nvPicPr>
          <p:cNvPr id="4" name="Picture 3" descr="A green square with black background&#10;&#10;Description automatically generated"/>
          <p:cNvPicPr>
            <a:picLocks noChangeAspect="1"/>
          </p:cNvPicPr>
          <p:nvPr userDrawn="1"/>
        </p:nvPicPr>
        <p:blipFill>
          <a:blip r:embed="rId2"/>
          <a:stretch/>
        </p:blipFill>
        <p:spPr bwMode="auto">
          <a:xfrm>
            <a:off x="0" y="0"/>
            <a:ext cx="1568450" cy="6858000"/>
          </a:xfrm>
          <a:prstGeom prst="rect">
            <a:avLst/>
          </a:prstGeom>
        </p:spPr>
      </p:pic>
      <p:sp>
        <p:nvSpPr>
          <p:cNvPr id="5" name="TextBox 4"/>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pic>
        <p:nvPicPr>
          <p:cNvPr id="7" name="Picture 6" descr="Blue text on a black background&#10;&#10;Description automatically generated"/>
          <p:cNvPicPr>
            <a:picLocks noChangeAspect="1"/>
          </p:cNvPicPr>
          <p:nvPr userDrawn="1"/>
        </p:nvPicPr>
        <p:blipFill>
          <a:blip r:embed="rId3"/>
          <a:stretch/>
        </p:blipFill>
        <p:spPr bwMode="auto">
          <a:xfrm>
            <a:off x="10264608" y="6124736"/>
            <a:ext cx="1636819" cy="365195"/>
          </a:xfrm>
          <a:prstGeom prst="rect">
            <a:avLst/>
          </a:prstGeom>
        </p:spPr>
      </p:pic>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preserve="1" userDrawn="1">
  <p:cSld name="3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8508" y="1777849"/>
            <a:ext cx="6909830" cy="1618381"/>
          </a:xfrm>
        </p:spPr>
        <p:txBody>
          <a:bodyPr anchor="b">
            <a:noAutofit/>
          </a:bodyPr>
          <a:lstStyle>
            <a:lvl1pPr algn="l">
              <a:defRPr sz="5400">
                <a:solidFill>
                  <a:schemeClr val="accent4"/>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 ipsum dolor sit amet, consetetur sadipscing elitr, sed diam nonumy eirmod tempor invidunt ut labore et dolore magna aliquyam erat, sed diam voluptua.</a:t>
            </a:r>
          </a:p>
        </p:txBody>
      </p:sp>
      <p:pic>
        <p:nvPicPr>
          <p:cNvPr id="10" name="Picture 9"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6" name="Picture 5"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19962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preserve="1" userDrawn="1">
  <p:cSld name="Speaker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Titillium Web Bold"/>
              </a:rPr>
              <a:t>Meet the speaker</a:t>
            </a:r>
            <a:endParaRPr lang="en-IE" sz="2400">
              <a:solidFill>
                <a:schemeClr val="accent4"/>
              </a:solidFill>
              <a:latin typeface="Titillium Web Bold"/>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
        <p:nvSpPr>
          <p:cNvPr id="8"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WP1_Title Slide">
    <p:bg>
      <p:bgPr>
        <a:solidFill>
          <a:srgbClr val="F5F5F6"/>
        </a:solidFill>
        <a:effectLst/>
      </p:bgPr>
    </p:bg>
    <p:spTree>
      <p:nvGrpSpPr>
        <p:cNvPr id="1" name=""/>
        <p:cNvGrpSpPr/>
        <p:nvPr/>
      </p:nvGrpSpPr>
      <p:grpSpPr bwMode="auto">
        <a:xfrm>
          <a:off x="0" y="0"/>
          <a:ext cx="0" cy="0"/>
          <a:chOff x="0" y="0"/>
          <a:chExt cx="0" cy="0"/>
        </a:xfrm>
      </p:grpSpPr>
      <p:pic>
        <p:nvPicPr>
          <p:cNvPr id="2" name="Picture 4"/>
          <p:cNvPicPr>
            <a:picLocks noChangeAspect="1"/>
          </p:cNvPicPr>
          <p:nvPr/>
        </p:nvPicPr>
        <p:blipFill>
          <a:blip r:embed="rId2"/>
          <a:stretch/>
        </p:blipFill>
        <p:spPr bwMode="auto">
          <a:xfrm>
            <a:off x="0" y="0"/>
            <a:ext cx="12191996" cy="6858000"/>
          </a:xfrm>
          <a:prstGeom prst="rect">
            <a:avLst/>
          </a:prstGeom>
          <a:noFill/>
          <a:ln cap="flat">
            <a:noFill/>
          </a:ln>
        </p:spPr>
      </p:pic>
      <p:sp>
        <p:nvSpPr>
          <p:cNvPr id="3" name="Picture Placeholder 5"/>
          <p:cNvSpPr txBox="1">
            <a:spLocks noGrp="1"/>
          </p:cNvSpPr>
          <p:nvPr>
            <p:ph type="pic" idx="4294967295"/>
          </p:nvPr>
        </p:nvSpPr>
        <p:spPr bwMode="auto">
          <a:xfrm>
            <a:off x="3814858" y="3005843"/>
            <a:ext cx="4562270" cy="1332692"/>
          </a:xfrm>
        </p:spPr>
        <p:txBody>
          <a:bodyPr anchor="ctr" anchorCtr="1"/>
          <a:lstStyle>
            <a:lvl1pPr marL="0" indent="0" algn="ctr">
              <a:buNone/>
              <a:defRPr lang="it-IT">
                <a:solidFill>
                  <a:srgbClr val="F2F2F2"/>
                </a:solidFill>
              </a:defRPr>
            </a:lvl1pPr>
          </a:lstStyle>
          <a:p>
            <a:pPr lvl="0">
              <a:defRPr/>
            </a:pPr>
            <a:r>
              <a:rPr lang="it-IT"/>
              <a:t>Insert logo</a:t>
            </a:r>
            <a:endParaRPr lang="en-IE"/>
          </a:p>
        </p:txBody>
      </p:sp>
      <p:sp>
        <p:nvSpPr>
          <p:cNvPr id="4" name="Text Placeholder 11"/>
          <p:cNvSpPr txBox="1">
            <a:spLocks noGrp="1"/>
          </p:cNvSpPr>
          <p:nvPr>
            <p:ph type="body" idx="4294967295"/>
          </p:nvPr>
        </p:nvSpPr>
        <p:spPr bwMode="auto">
          <a:xfrm>
            <a:off x="3540127" y="5038728"/>
            <a:ext cx="5118097" cy="963613"/>
          </a:xfrm>
        </p:spPr>
        <p:txBody>
          <a:bodyPr anchorCtr="1"/>
          <a:lstStyle>
            <a:lvl1pPr marL="0" indent="0" algn="ctr">
              <a:buNone/>
              <a:defRPr lang="en-US"/>
            </a:lvl1pPr>
          </a:lstStyle>
          <a:p>
            <a:pPr lvl="0">
              <a:defRPr/>
            </a:pPr>
            <a:r>
              <a:rPr lang="en-US"/>
              <a:t>Click to edit Master text styles paragraph lorem ipsum dolor sit amet</a:t>
            </a:r>
            <a:endParaRPr/>
          </a:p>
        </p:txBody>
      </p:sp>
      <p:sp>
        <p:nvSpPr>
          <p:cNvPr id="5" name="Subtitle 2"/>
          <p:cNvSpPr txBox="1">
            <a:spLocks noGrp="1"/>
          </p:cNvSpPr>
          <p:nvPr>
            <p:ph type="subTitle" idx="4294967295"/>
          </p:nvPr>
        </p:nvSpPr>
        <p:spPr bwMode="auto">
          <a:xfrm>
            <a:off x="3507208" y="2257690"/>
            <a:ext cx="5177588" cy="398065"/>
          </a:xfrm>
        </p:spPr>
        <p:txBody>
          <a:bodyPr anchorCtr="1">
            <a:noAutofit/>
          </a:bodyPr>
          <a:lstStyle>
            <a:lvl1pPr marL="0" indent="0" algn="ctr">
              <a:buNone/>
              <a:defRPr lang="en-US"/>
            </a:lvl1pPr>
          </a:lstStyle>
          <a:p>
            <a:pPr lvl="0">
              <a:defRPr/>
            </a:pPr>
            <a:r>
              <a:rPr lang="en-US"/>
              <a:t>This course is provided by</a:t>
            </a:r>
            <a:endParaRPr lang="en-IE"/>
          </a:p>
        </p:txBody>
      </p:sp>
      <p:pic>
        <p:nvPicPr>
          <p:cNvPr id="6" name="Picture 2"/>
          <p:cNvPicPr>
            <a:picLocks noChangeAspect="1"/>
          </p:cNvPicPr>
          <p:nvPr/>
        </p:nvPicPr>
        <p:blipFill>
          <a:blip r:embed="rId3"/>
          <a:stretch/>
        </p:blipFill>
        <p:spPr bwMode="auto">
          <a:xfrm>
            <a:off x="5374075" y="1822746"/>
            <a:ext cx="1443855" cy="259890"/>
          </a:xfrm>
          <a:prstGeom prst="rect">
            <a:avLst/>
          </a:prstGeom>
          <a:noFill/>
          <a:ln cap="flat">
            <a:noFill/>
          </a:ln>
        </p:spPr>
      </p:pic>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preserve="1" userDrawn="1">
  <p:cSld name="2_Speaker slide">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2"/>
                </a:solidFill>
                <a:latin typeface="Montserrat"/>
              </a:defRPr>
            </a:lvl1pPr>
          </a:lstStyle>
          <a:p>
            <a:pPr lvl="0">
              <a:defRPr/>
            </a:pPr>
            <a:r>
              <a:rPr lang="en-US"/>
              <a:t>Click to edit speaker role,</a:t>
            </a:r>
            <a:endParaRPr/>
          </a:p>
        </p:txBody>
      </p:sp>
      <p:sp>
        <p:nvSpPr>
          <p:cNvPr id="1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2"/>
                </a:solidFill>
                <a:latin typeface="+mj-lt"/>
              </a:defRPr>
            </a:lvl1pPr>
          </a:lstStyle>
          <a:p>
            <a:pPr lvl="0">
              <a:defRPr/>
            </a:pPr>
            <a:r>
              <a:rPr lang="en-US"/>
              <a:t>@nickname</a:t>
            </a:r>
            <a:endParaRPr lang="en-IE"/>
          </a:p>
        </p:txBody>
      </p:sp>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5"/>
                </a:solidFill>
                <a:latin typeface="Titillium Web Bold"/>
              </a:rPr>
              <a:t>Meet the speaker</a:t>
            </a:r>
            <a:endParaRPr lang="en-IE" sz="2400">
              <a:solidFill>
                <a:schemeClr val="accent5"/>
              </a:solidFill>
              <a:latin typeface="Titillium Web Bold"/>
            </a:endParaRPr>
          </a:p>
        </p:txBody>
      </p:sp>
      <p:sp>
        <p:nvSpPr>
          <p:cNvPr id="9"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2"/>
                </a:solidFill>
                <a:latin typeface="Montserrat"/>
              </a:defRPr>
            </a:lvl1pPr>
          </a:lstStyle>
          <a:p>
            <a:pPr lvl="0">
              <a:defRPr/>
            </a:pPr>
            <a:r>
              <a:rPr lang="en-US"/>
              <a:t>Click to edit company name,</a:t>
            </a:r>
            <a:endParaRPr/>
          </a:p>
        </p:txBody>
      </p:sp>
      <p:sp>
        <p:nvSpPr>
          <p:cNvPr id="3" name="Rectangle 2"/>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23" name="Picture 22"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5" name="Straight Connector 24"/>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5"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bg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pic>
        <p:nvPicPr>
          <p:cNvPr id="14" name="Picture 1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preserve="1" userDrawn="1">
  <p:cSld name="1_Speaker slide">
    <p:bg>
      <p:bgPr>
        <a:gradFill>
          <a:gsLst>
            <a:gs pos="0">
              <a:srgbClr val="19226D"/>
            </a:gs>
            <a:gs pos="100000">
              <a:srgbClr val="283A97"/>
            </a:gs>
          </a:gsLst>
          <a:lin ang="0" scaled="0"/>
        </a:gradFill>
        <a:effectLst/>
      </p:bgPr>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Titillium Web Bold"/>
              </a:rPr>
              <a:t>Meet the speaker</a:t>
            </a:r>
            <a:endParaRPr lang="en-IE" sz="2400">
              <a:solidFill>
                <a:schemeClr val="accent4"/>
              </a:solidFill>
              <a:latin typeface="Titillium Web Bold"/>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accent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4"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preserve="1" userDrawn="1">
  <p:cSld name="Quote slide">
    <p:bg>
      <p:bgRef idx="1001">
        <a:schemeClr val="bg2"/>
      </p:bgRef>
    </p:bg>
    <p:spTree>
      <p:nvGrpSpPr>
        <p:cNvPr id="1" name=""/>
        <p:cNvGrpSpPr/>
        <p:nvPr/>
      </p:nvGrpSpPr>
      <p:grpSpPr bwMode="auto">
        <a:xfrm>
          <a:off x="0" y="0"/>
          <a:ext cx="0" cy="0"/>
          <a:chOff x="0" y="0"/>
          <a:chExt cx="0" cy="0"/>
        </a:xfrm>
      </p:grpSpPr>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Picture Placeholder 6"/>
          <p:cNvSpPr>
            <a:spLocks noGrp="1"/>
          </p:cNvSpPr>
          <p:nvPr>
            <p:ph type="pic" sz="quarter" idx="14" hasCustomPrompt="1"/>
          </p:nvPr>
        </p:nvSpPr>
        <p:spPr bwMode="auto">
          <a:xfrm>
            <a:off x="6402543" y="1326904"/>
            <a:ext cx="4244580" cy="4121917"/>
          </a:xfrm>
          <a:prstGeom prst="round2DiagRect">
            <a:avLst>
              <a:gd name="adj1" fmla="val 16667"/>
              <a:gd name="adj2" fmla="val 0"/>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sp>
        <p:nvSpPr>
          <p:cNvPr id="15" name="Text Placeholder 14"/>
          <p:cNvSpPr>
            <a:spLocks noGrp="1"/>
          </p:cNvSpPr>
          <p:nvPr>
            <p:ph type="body" sz="quarter" idx="15" hasCustomPrompt="1"/>
          </p:nvPr>
        </p:nvSpPr>
        <p:spPr bwMode="auto">
          <a:xfrm>
            <a:off x="2025749" y="1322364"/>
            <a:ext cx="3882682" cy="2658793"/>
          </a:xfrm>
        </p:spPr>
        <p:txBody>
          <a:bodyPr wrap="square">
            <a:noAutofit/>
          </a:bodyPr>
          <a:lstStyle>
            <a:lvl1pPr marL="0" indent="0">
              <a:buNone/>
              <a:defRPr lang="en-US" sz="3200">
                <a:solidFill>
                  <a:schemeClr val="tx2"/>
                </a:solidFill>
                <a:latin typeface="Montserrat"/>
              </a:defRPr>
            </a:lvl1pPr>
          </a:lstStyle>
          <a:p>
            <a:pPr lvl="0">
              <a:defRPr/>
            </a:pPr>
            <a:r>
              <a:rPr lang="en-US"/>
              <a:t>Click to edit quote lorem ipsum dolor sit amet consectur</a:t>
            </a: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585305" y="737506"/>
            <a:ext cx="1201291" cy="2646878"/>
          </a:xfrm>
          <a:prstGeom prst="rect">
            <a:avLst/>
          </a:prstGeom>
          <a:noFill/>
        </p:spPr>
        <p:txBody>
          <a:bodyPr wrap="square" rtlCol="0">
            <a:spAutoFit/>
          </a:bodyPr>
          <a:lstStyle/>
          <a:p>
            <a:pPr>
              <a:defRPr/>
            </a:pPr>
            <a:r>
              <a:rPr lang="it-IT" sz="16600">
                <a:solidFill>
                  <a:schemeClr val="accent2"/>
                </a:solidFill>
                <a:latin typeface="Titillium Web Bold"/>
              </a:rPr>
              <a:t>“</a:t>
            </a:r>
            <a:endParaRPr lang="en-IE" sz="16600">
              <a:solidFill>
                <a:schemeClr val="accent2"/>
              </a:solidFill>
              <a:latin typeface="Titillium Web Bold"/>
            </a:endParaRPr>
          </a:p>
        </p:txBody>
      </p:sp>
      <p:sp>
        <p:nvSpPr>
          <p:cNvPr id="19" name="Rectangle 18"/>
          <p:cNvSpPr/>
          <p:nvPr userDrawn="1"/>
        </p:nvSpPr>
        <p:spPr bwMode="auto">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2162792" y="4939123"/>
            <a:ext cx="3549886" cy="328885"/>
          </a:xfrm>
        </p:spPr>
        <p:txBody>
          <a:bodyPr>
            <a:noAutofit/>
          </a:bodyPr>
          <a:lstStyle>
            <a:lvl1pPr marL="0" indent="0">
              <a:buNone/>
              <a:defRPr sz="1600">
                <a:solidFill>
                  <a:schemeClr val="tx2"/>
                </a:solidFill>
                <a:latin typeface="+mj-lt"/>
              </a:defRPr>
            </a:lvl1pPr>
          </a:lstStyle>
          <a:p>
            <a:pPr lvl="0">
              <a:defRPr/>
            </a:pPr>
            <a:r>
              <a:rPr lang="en-US"/>
              <a:t>Click to edit name</a:t>
            </a:r>
            <a:endParaRPr lang="en-IE"/>
          </a:p>
        </p:txBody>
      </p:sp>
      <p:sp>
        <p:nvSpPr>
          <p:cNvPr id="11" name="Text Placeholder 9"/>
          <p:cNvSpPr>
            <a:spLocks noGrp="1"/>
          </p:cNvSpPr>
          <p:nvPr>
            <p:ph type="body" sz="quarter" idx="18" hasCustomPrompt="1"/>
          </p:nvPr>
        </p:nvSpPr>
        <p:spPr bwMode="auto">
          <a:xfrm>
            <a:off x="2162792" y="5301208"/>
            <a:ext cx="3549886" cy="328885"/>
          </a:xfrm>
        </p:spPr>
        <p:txBody>
          <a:bodyPr>
            <a:noAutofit/>
          </a:bodyPr>
          <a:lstStyle>
            <a:lvl1pPr marL="0" indent="0">
              <a:buNone/>
              <a:defRPr sz="1200">
                <a:solidFill>
                  <a:schemeClr val="tx2"/>
                </a:solidFill>
                <a:latin typeface="Montserrat"/>
              </a:defRPr>
            </a:lvl1pPr>
          </a:lstStyle>
          <a:p>
            <a:pPr lvl="0">
              <a:defRPr/>
            </a:pPr>
            <a:r>
              <a:rPr lang="en-US"/>
              <a:t>Click to edit job role</a:t>
            </a:r>
            <a:endParaRPr lang="en-IE"/>
          </a:p>
        </p:txBody>
      </p:sp>
      <p:sp>
        <p:nvSpPr>
          <p:cNvPr id="21"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solidFill>
                  <a:schemeClr val="bg1">
                    <a:lumMod val="50000"/>
                  </a:schemeClr>
                </a:solidFill>
              </a:rPr>
              <a:t>Page </a:t>
            </a:r>
            <a:fld id="{D32FFA9C-ACEC-4B87-9D33-03CFB048E816}" type="slidenum">
              <a:rPr lang="en-IE">
                <a:solidFill>
                  <a:schemeClr val="bg1">
                    <a:lumMod val="50000"/>
                  </a:schemeClr>
                </a:solidFill>
              </a:rPr>
              <a:t>‹#›</a:t>
            </a:fld>
            <a:endParaRPr lang="en-IE">
              <a:solidFill>
                <a:schemeClr val="bg1">
                  <a:lumMod val="50000"/>
                </a:schemeClr>
              </a:solidFill>
            </a:endParaRPr>
          </a:p>
        </p:txBody>
      </p:sp>
      <p:cxnSp>
        <p:nvCxnSpPr>
          <p:cNvPr id="22" name="Straight Connector 21"/>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preserve="1" userDrawn="1">
  <p:cSld name="1_2-1_Title and Content">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tx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18" name="Picture 17"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defRPr/>
            </a:pPr>
            <a:r>
              <a:rPr lang="en-US"/>
              <a:t>Click to edit slide 2 columns paragraph</a:t>
            </a:r>
            <a:endParaRPr lang="en-IE"/>
          </a:p>
          <a:p>
            <a:pPr lvl="1">
              <a:defRPr/>
            </a:pPr>
            <a:r>
              <a:rPr lang="en-US"/>
              <a:t>Lorem ipsum dolor sit amet, consetetur sadipscing elitr, sed diam nonumy eirmod tempor invidunt ut labore et dolore magna aliquyam erat, sed diam voluptua.</a:t>
            </a:r>
            <a:br>
              <a:rPr lang="en-US"/>
            </a:b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p:txBody>
      </p: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7" name="Straight Connector 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preserve="1" userDrawn="1">
  <p:cSld name="2_2-1_Title and Content">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defRPr/>
            </a:pPr>
            <a:r>
              <a:rPr lang="en-US"/>
              <a:t>Click to edit slide 2 columns paragraph Lorem ipsum dolor sit amet, consetetur sadipscing elitr, sed diam nonumy eirmod tempor invidunt ut labore et dolore magna aliquyam erat, sed diam voluptua.</a:t>
            </a:r>
            <a:br>
              <a:rPr lang="en-US"/>
            </a:b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preserve="1" userDrawn="1">
  <p:cSld name="1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extrusionOk="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preserve="1" userDrawn="1">
  <p:cSld name="3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45123" y="6124736"/>
            <a:ext cx="1636819" cy="36519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PhAnim="0" preserve="1" userDrawn="1">
  <p:cSld name="4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333375"/>
            <a:ext cx="5326951" cy="1059007"/>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1409446"/>
            <a:ext cx="5334000" cy="751863"/>
          </a:xfrm>
        </p:spPr>
        <p:txBody>
          <a:bodyPr>
            <a:normAutofit/>
          </a:bodyPr>
          <a:lstStyle>
            <a:lvl1pPr marL="0" indent="0">
              <a:buNone/>
              <a:defRPr sz="1600"/>
            </a:lvl1pPr>
            <a:lvl2pPr marL="0" indent="0">
              <a:buNone/>
              <a:defRPr sz="1400"/>
            </a:lvl2pPr>
          </a:lstStyle>
          <a:p>
            <a:pPr lvl="0">
              <a:defRPr/>
            </a:pPr>
            <a:r>
              <a:rPr lang="en-US"/>
              <a:t>Click to edit Master text styles</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6" name="SmartArt Placeholder 5"/>
          <p:cNvSpPr>
            <a:spLocks noGrp="1"/>
          </p:cNvSpPr>
          <p:nvPr>
            <p:ph type="dgm" sz="quarter" idx="20"/>
          </p:nvPr>
        </p:nvSpPr>
        <p:spPr bwMode="auto">
          <a:xfrm>
            <a:off x="864899"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8" name="SmartArt Placeholder 5"/>
          <p:cNvSpPr>
            <a:spLocks noGrp="1"/>
          </p:cNvSpPr>
          <p:nvPr>
            <p:ph type="dgm" sz="quarter" idx="21"/>
          </p:nvPr>
        </p:nvSpPr>
        <p:spPr bwMode="auto">
          <a:xfrm>
            <a:off x="3503712"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0" name="SmartArt Placeholder 5"/>
          <p:cNvSpPr>
            <a:spLocks noGrp="1"/>
          </p:cNvSpPr>
          <p:nvPr>
            <p:ph type="dgm" sz="quarter" idx="22"/>
          </p:nvPr>
        </p:nvSpPr>
        <p:spPr bwMode="auto">
          <a:xfrm>
            <a:off x="864899"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1" name="SmartArt Placeholder 5"/>
          <p:cNvSpPr>
            <a:spLocks noGrp="1"/>
          </p:cNvSpPr>
          <p:nvPr>
            <p:ph type="dgm" sz="quarter" idx="23"/>
          </p:nvPr>
        </p:nvSpPr>
        <p:spPr bwMode="auto">
          <a:xfrm>
            <a:off x="3503712"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cxnSp>
        <p:nvCxnSpPr>
          <p:cNvPr id="3" name="Straight Connector 2"/>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1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PhAnim="0" preserve="1" userDrawn="1">
  <p:cSld name="2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cxnSp>
        <p:nvCxnSpPr>
          <p:cNvPr id="11" name="Straight Connector 10"/>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PhAnim="0" preserve="1" userDrawn="1">
  <p:cSld name="1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cxnSp>
        <p:nvCxnSpPr>
          <p:cNvPr id="17" name="Straight Connector 16"/>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 Placeholder 17"/>
          <p:cNvSpPr>
            <a:spLocks noGrp="1"/>
          </p:cNvSpPr>
          <p:nvPr>
            <p:ph type="body" sz="quarter" idx="15"/>
          </p:nvPr>
        </p:nvSpPr>
        <p:spPr bwMode="auto">
          <a:xfrm>
            <a:off x="334963" y="4243526"/>
            <a:ext cx="8339136" cy="514212"/>
          </a:xfrm>
        </p:spPr>
        <p:txBody>
          <a:bodyPr anchor="b"/>
          <a:lstStyle>
            <a:lvl1pPr marL="0" indent="0">
              <a:buNone/>
              <a:defRPr b="0">
                <a:solidFill>
                  <a:schemeClr val="accent2"/>
                </a:solidFill>
                <a:latin typeface="+mj-lt"/>
              </a:defRPr>
            </a:lvl1pPr>
            <a:lvl2pPr marL="457200" indent="0">
              <a:buNone/>
              <a:defRPr/>
            </a:lvl2pPr>
          </a:lstStyle>
          <a:p>
            <a:pPr lvl="0">
              <a:defRPr/>
            </a:pPr>
            <a:r>
              <a:rPr lang="en-US"/>
              <a:t>Click to edit Master text styles</a:t>
            </a:r>
            <a:endParaRPr/>
          </a:p>
        </p:txBody>
      </p:sp>
      <p:sp>
        <p:nvSpPr>
          <p:cNvPr id="5" name="TextBox 4"/>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userDrawn="1">
  <p:cSld name="1_Chapter Slide">
    <p:spTree>
      <p:nvGrpSpPr>
        <p:cNvPr id="1" name=""/>
        <p:cNvGrpSpPr/>
        <p:nvPr/>
      </p:nvGrpSpPr>
      <p:grpSpPr bwMode="auto">
        <a:xfrm>
          <a:off x="0" y="0"/>
          <a:ext cx="0" cy="0"/>
          <a:chOff x="0" y="0"/>
          <a:chExt cx="0" cy="0"/>
        </a:xfrm>
      </p:grpSpPr>
      <p:sp>
        <p:nvSpPr>
          <p:cNvPr id="2" name="Title 1"/>
          <p:cNvSpPr txBox="1">
            <a:spLocks noGrp="1"/>
          </p:cNvSpPr>
          <p:nvPr>
            <p:ph type="title"/>
          </p:nvPr>
        </p:nvSpPr>
        <p:spPr bwMode="auto">
          <a:xfrm>
            <a:off x="2555290" y="1421251"/>
            <a:ext cx="7172910" cy="2007748"/>
          </a:xfrm>
        </p:spPr>
        <p:txBody>
          <a:bodyPr anchor="b">
            <a:noAutofit/>
          </a:bodyPr>
          <a:lstStyle>
            <a:lvl1pPr>
              <a:defRPr lang="en-GB" sz="5400">
                <a:solidFill>
                  <a:srgbClr val="48516A"/>
                </a:solidFill>
              </a:defRPr>
            </a:lvl1pPr>
          </a:lstStyle>
          <a:p>
            <a:pPr lvl="0">
              <a:defRPr/>
            </a:pPr>
            <a:r>
              <a:rPr lang="en-US"/>
              <a:t>Click to edit Master title style</a:t>
            </a:r>
            <a:endParaRPr lang="en-IE"/>
          </a:p>
        </p:txBody>
      </p:sp>
      <p:sp>
        <p:nvSpPr>
          <p:cNvPr id="3" name="Subtitle 2"/>
          <p:cNvSpPr txBox="1">
            <a:spLocks noGrp="1"/>
          </p:cNvSpPr>
          <p:nvPr>
            <p:ph type="subTitle" idx="4294967295"/>
          </p:nvPr>
        </p:nvSpPr>
        <p:spPr bwMode="auto">
          <a:xfrm>
            <a:off x="2555290" y="3429000"/>
            <a:ext cx="7172910" cy="1941481"/>
          </a:xfrm>
        </p:spPr>
        <p:txBody>
          <a:bodyPr/>
          <a:lstStyle>
            <a:lvl1pPr marL="0" indent="0">
              <a:buNone/>
              <a:defRPr lang="en-GB" sz="1600"/>
            </a:lvl1pPr>
          </a:lstStyle>
          <a:p>
            <a:pPr lvl="0">
              <a:defRPr/>
            </a:pPr>
            <a:r>
              <a:rPr lang="en-US"/>
              <a:t>Click to edit Master subtitle style</a:t>
            </a:r>
            <a:endParaRPr lang="en-IE"/>
          </a:p>
        </p:txBody>
      </p:sp>
      <p:pic>
        <p:nvPicPr>
          <p:cNvPr id="4" name="Picture 4" descr="Blue text on a black background&#10;&#10;Description automatically generated"/>
          <p:cNvPicPr>
            <a:picLocks noChangeAspect="1"/>
          </p:cNvPicPr>
          <p:nvPr/>
        </p:nvPicPr>
        <p:blipFill>
          <a:blip r:embed="rId2"/>
          <a:stretch/>
        </p:blipFill>
        <p:spPr bwMode="auto">
          <a:xfrm>
            <a:off x="10264606" y="6124733"/>
            <a:ext cx="1636821" cy="365193"/>
          </a:xfrm>
          <a:prstGeom prst="rect">
            <a:avLst/>
          </a:prstGeom>
          <a:noFill/>
          <a:ln cap="flat">
            <a:noFill/>
          </a:ln>
        </p:spPr>
      </p:pic>
      <p:pic>
        <p:nvPicPr>
          <p:cNvPr id="5" name="Picture 3" descr="A green square with black background&#10;&#10;Description automatically generated"/>
          <p:cNvPicPr>
            <a:picLocks noChangeAspect="1"/>
          </p:cNvPicPr>
          <p:nvPr/>
        </p:nvPicPr>
        <p:blipFill>
          <a:blip r:embed="rId3"/>
          <a:stretch/>
        </p:blipFill>
        <p:spPr bwMode="auto">
          <a:xfrm>
            <a:off x="0" y="0"/>
            <a:ext cx="1568452" cy="6858000"/>
          </a:xfrm>
          <a:prstGeom prst="rect">
            <a:avLst/>
          </a:prstGeom>
          <a:noFill/>
          <a:ln cap="flat">
            <a:noFill/>
          </a:ln>
        </p:spPr>
      </p:pic>
      <p:sp>
        <p:nvSpPr>
          <p:cNvPr id="6" name="TextBox 5"/>
          <p:cNvSpPr txBox="1"/>
          <p:nvPr/>
        </p:nvSpPr>
        <p:spPr bwMode="auto">
          <a:xfrm>
            <a:off x="10189470" y="6550889"/>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B0B7C9"/>
                </a:solidFill>
                <a:latin typeface="Poppins"/>
              </a:rPr>
              <a:t>Licensed under CC BY 4.0</a:t>
            </a: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PhAnim="0" preserve="1" userDrawn="1">
  <p:cSld name="2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1048252"/>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2227346"/>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sp>
        <p:nvSpPr>
          <p:cNvPr id="1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7" name="Straight Connector 1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p:cNvSpPr>
            <a:spLocks noGrp="1"/>
          </p:cNvSpPr>
          <p:nvPr>
            <p:ph type="body" sz="quarter" idx="15"/>
          </p:nvPr>
        </p:nvSpPr>
        <p:spPr bwMode="auto">
          <a:xfrm>
            <a:off x="334963" y="4243526"/>
            <a:ext cx="8339136" cy="514212"/>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PhAnim="0" preserve="1" userDrawn="1">
  <p:cSld name="3_Text slide">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20" name="Straight Connector 19"/>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18" name="Text Placeholder 17"/>
          <p:cNvSpPr>
            <a:spLocks noGrp="1"/>
          </p:cNvSpPr>
          <p:nvPr>
            <p:ph type="body" sz="quarter" idx="15"/>
          </p:nvPr>
        </p:nvSpPr>
        <p:spPr bwMode="auto">
          <a:xfrm>
            <a:off x="334963" y="3897313"/>
            <a:ext cx="8339136" cy="860425"/>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pic>
        <p:nvPicPr>
          <p:cNvPr id="8" name="Picture 7" descr="A green and black logo&#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PhAnim="0" preserve="1" userDrawn="1">
  <p:cSld name="Break page with statistic">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3303313" y="2227912"/>
            <a:ext cx="6909830" cy="2402176"/>
          </a:xfrm>
        </p:spPr>
        <p:txBody>
          <a:bodyPr anchor="b">
            <a:noAutofit/>
          </a:bodyPr>
          <a:lstStyle>
            <a:lvl1pPr algn="l">
              <a:defRPr sz="16600">
                <a:solidFill>
                  <a:schemeClr val="accent2"/>
                </a:solidFill>
              </a:defRPr>
            </a:lvl1pPr>
          </a:lstStyle>
          <a:p>
            <a:pPr>
              <a:defRPr/>
            </a:pPr>
            <a:r>
              <a:rPr lang="en-GB"/>
              <a:t>100%</a:t>
            </a:r>
            <a:endParaRPr lang="en-IE"/>
          </a:p>
        </p:txBody>
      </p:sp>
      <p:sp>
        <p:nvSpPr>
          <p:cNvPr id="3" name="Subtitle 2"/>
          <p:cNvSpPr>
            <a:spLocks noGrp="1"/>
          </p:cNvSpPr>
          <p:nvPr>
            <p:ph type="subTitle" idx="1" hasCustomPrompt="1"/>
          </p:nvPr>
        </p:nvSpPr>
        <p:spPr bwMode="auto">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it-IT"/>
              <a:t>of people think this slide is a great way to display a statistic.</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5" name="Picture 4"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202983" y="65145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PhAnim="0" preserve="1" userDrawn="1">
  <p:cSld name="Title and 2 Contents">
    <p:spTree>
      <p:nvGrpSpPr>
        <p:cNvPr id="1" name=""/>
        <p:cNvGrpSpPr/>
        <p:nvPr/>
      </p:nvGrpSpPr>
      <p:grpSpPr bwMode="auto">
        <a:xfrm>
          <a:off x="0" y="0"/>
          <a:ext cx="0" cy="0"/>
          <a:chOff x="0" y="0"/>
          <a:chExt cx="0" cy="0"/>
        </a:xfrm>
      </p:grpSpPr>
      <p:pic>
        <p:nvPicPr>
          <p:cNvPr id="12" name="Picture 11"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9"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3" name="Content Placeholder 2"/>
          <p:cNvSpPr>
            <a:spLocks noGrp="1"/>
          </p:cNvSpPr>
          <p:nvPr>
            <p:ph sz="half" idx="1"/>
          </p:nvPr>
        </p:nvSpPr>
        <p:spPr bwMode="auto">
          <a:xfrm>
            <a:off x="363984"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Content Placeholder 3"/>
          <p:cNvSpPr>
            <a:spLocks noGrp="1"/>
          </p:cNvSpPr>
          <p:nvPr>
            <p:ph sz="half" idx="2"/>
          </p:nvPr>
        </p:nvSpPr>
        <p:spPr bwMode="auto">
          <a:xfrm>
            <a:off x="6172200"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10" name="Straight Connector 9"/>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PhAnim="0" preserve="1" userDrawn="1">
  <p:cSld name="Title and 4 Charts">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76207" cy="1325563"/>
          </a:xfrm>
        </p:spPr>
        <p:txBody>
          <a:bodyPr/>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1" name="Chart Placeholder 6"/>
          <p:cNvSpPr>
            <a:spLocks noGrp="1"/>
          </p:cNvSpPr>
          <p:nvPr>
            <p:ph type="chart" sz="quarter" idx="14"/>
          </p:nvPr>
        </p:nvSpPr>
        <p:spPr bwMode="auto">
          <a:xfrm>
            <a:off x="3350388"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2" name="Chart Placeholder 6"/>
          <p:cNvSpPr>
            <a:spLocks noGrp="1"/>
          </p:cNvSpPr>
          <p:nvPr>
            <p:ph type="chart" sz="quarter" idx="15"/>
          </p:nvPr>
        </p:nvSpPr>
        <p:spPr bwMode="auto">
          <a:xfrm>
            <a:off x="636581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4" name="Chart Placeholder 6"/>
          <p:cNvSpPr>
            <a:spLocks noGrp="1"/>
          </p:cNvSpPr>
          <p:nvPr>
            <p:ph type="chart" sz="quarter" idx="16"/>
          </p:nvPr>
        </p:nvSpPr>
        <p:spPr bwMode="auto">
          <a:xfrm>
            <a:off x="9381237"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7" name="Text Placeholder 15"/>
          <p:cNvSpPr>
            <a:spLocks noGrp="1"/>
          </p:cNvSpPr>
          <p:nvPr>
            <p:ph type="body" sz="quarter" idx="18"/>
          </p:nvPr>
        </p:nvSpPr>
        <p:spPr bwMode="auto">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8" name="Text Placeholder 15"/>
          <p:cNvSpPr>
            <a:spLocks noGrp="1"/>
          </p:cNvSpPr>
          <p:nvPr>
            <p:ph type="body" sz="quarter" idx="19"/>
          </p:nvPr>
        </p:nvSpPr>
        <p:spPr bwMode="auto">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9" name="Text Placeholder 15"/>
          <p:cNvSpPr>
            <a:spLocks noGrp="1"/>
          </p:cNvSpPr>
          <p:nvPr>
            <p:ph type="body" sz="quarter" idx="20"/>
          </p:nvPr>
        </p:nvSpPr>
        <p:spPr bwMode="auto">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PhAnim="0" preserve="1" userDrawn="1">
  <p:cSld name="Title and Chart">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11522075" cy="3636448"/>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PhAnim="0" preserve="1" userDrawn="1">
  <p:cSld name="Title and Table">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4" name="Table Placeholder 3"/>
          <p:cNvSpPr>
            <a:spLocks noGrp="1"/>
          </p:cNvSpPr>
          <p:nvPr>
            <p:ph type="tbl" sz="quarter" idx="18"/>
          </p:nvPr>
        </p:nvSpPr>
        <p:spPr bwMode="auto">
          <a:xfrm>
            <a:off x="334963" y="2203599"/>
            <a:ext cx="11522075" cy="3678237"/>
          </a:xfrm>
        </p:spPr>
        <p:txBody>
          <a:bodyPr anchor="ctr"/>
          <a:lstStyle>
            <a:lvl1pPr algn="ctr">
              <a:defRPr>
                <a:solidFill>
                  <a:schemeClr val="bg2"/>
                </a:solidFill>
              </a:defRPr>
            </a:lvl1pPr>
          </a:lstStyle>
          <a:p>
            <a:pPr>
              <a:defRPr/>
            </a:pPr>
            <a:r>
              <a:rPr lang="en-US"/>
              <a:t>Click icon to add table</a:t>
            </a:r>
            <a:endParaRPr lang="en-IE"/>
          </a:p>
        </p:txBody>
      </p:sp>
      <p:cxnSp>
        <p:nvCxnSpPr>
          <p:cNvPr id="7" name="Straight Connector 6"/>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PhAnim="0" preserve="1" userDrawn="1">
  <p:cSld name="Title and SmartArt">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45034" cy="1325563"/>
          </a:xfrm>
        </p:spPr>
        <p:txBody>
          <a:bodyPr/>
          <a:lstStyle>
            <a:lvl1pPr>
              <a:defRPr>
                <a:solidFill>
                  <a:schemeClr val="accent1"/>
                </a:solidFill>
              </a:defRPr>
            </a:lvl1pPr>
          </a:lstStyle>
          <a:p>
            <a:pPr>
              <a:defRPr/>
            </a:pPr>
            <a:r>
              <a:rPr lang="en-GB"/>
              <a:t>Click to edit data chart title style</a:t>
            </a:r>
            <a:endParaRPr lang="en-IE"/>
          </a:p>
        </p:txBody>
      </p:sp>
      <p:sp>
        <p:nvSpPr>
          <p:cNvPr id="9" name="SmartArt Placeholder 8"/>
          <p:cNvSpPr>
            <a:spLocks noGrp="1"/>
          </p:cNvSpPr>
          <p:nvPr>
            <p:ph type="dgm" sz="quarter" idx="14"/>
          </p:nvPr>
        </p:nvSpPr>
        <p:spPr bwMode="auto">
          <a:xfrm>
            <a:off x="334963"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sp>
        <p:nvSpPr>
          <p:cNvPr id="3" name="SmartArt Placeholder 8"/>
          <p:cNvSpPr>
            <a:spLocks noGrp="1"/>
          </p:cNvSpPr>
          <p:nvPr>
            <p:ph type="dgm" sz="quarter" idx="15"/>
          </p:nvPr>
        </p:nvSpPr>
        <p:spPr bwMode="auto">
          <a:xfrm>
            <a:off x="5624186"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7" name="Picture 6"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PhAnim="0" preserve="1" userDrawn="1">
  <p:cSld name="Title and Content - White">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p:nvPr>
        </p:nvSpPr>
        <p:spPr bwMode="auto"/>
        <p:txBody>
          <a:bodyPr/>
          <a:lstStyle>
            <a:lvl1pPr>
              <a:defRPr>
                <a:solidFill>
                  <a:schemeClr val="accent1"/>
                </a:solidFill>
              </a:defRPr>
            </a:lvl1pPr>
          </a:lstStyle>
          <a:p>
            <a:pPr>
              <a:defRPr/>
            </a:pPr>
            <a:r>
              <a:rPr lang="en-US"/>
              <a:t>Click to edit Master title style</a:t>
            </a:r>
            <a:endParaRPr lang="en-IE"/>
          </a:p>
        </p:txBody>
      </p:sp>
      <p:sp>
        <p:nvSpPr>
          <p:cNvPr id="10" name="Content Placeholder 2"/>
          <p:cNvSpPr>
            <a:spLocks noGrp="1"/>
          </p:cNvSpPr>
          <p:nvPr>
            <p:ph idx="1"/>
          </p:nvPr>
        </p:nvSpPr>
        <p:spPr bwMode="auto">
          <a:xfrm>
            <a:off x="363984" y="1825625"/>
            <a:ext cx="10989816"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PhAnim="0" preserve="1" userDrawn="1">
  <p:cSld name="Title, text and Picture">
    <p:spTree>
      <p:nvGrpSpPr>
        <p:cNvPr id="1" name=""/>
        <p:cNvGrpSpPr/>
        <p:nvPr/>
      </p:nvGrpSpPr>
      <p:grpSpPr bwMode="auto">
        <a:xfrm>
          <a:off x="0" y="0"/>
          <a:ext cx="0" cy="0"/>
          <a:chOff x="0" y="0"/>
          <a:chExt cx="0" cy="0"/>
        </a:xfrm>
      </p:grpSpPr>
      <p:pic>
        <p:nvPicPr>
          <p:cNvPr id="6" name="Picture 5"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15" name="Title 1"/>
          <p:cNvSpPr>
            <a:spLocks noGrp="1"/>
          </p:cNvSpPr>
          <p:nvPr>
            <p:ph type="title"/>
          </p:nvPr>
        </p:nvSpPr>
        <p:spPr bwMode="auto">
          <a:xfrm>
            <a:off x="363984" y="365125"/>
            <a:ext cx="10989816" cy="1325563"/>
          </a:xfrm>
        </p:spPr>
        <p:txBody>
          <a:bodyPr/>
          <a:lstStyle>
            <a:lvl1pPr>
              <a:defRPr>
                <a:solidFill>
                  <a:schemeClr val="accent1"/>
                </a:solidFill>
              </a:defRPr>
            </a:lvl1pPr>
          </a:lstStyle>
          <a:p>
            <a:pPr>
              <a:defRPr/>
            </a:pPr>
            <a:r>
              <a:rPr lang="en-US"/>
              <a:t>Click to edit Master title style</a:t>
            </a:r>
            <a:endParaRPr lang="en-IE"/>
          </a:p>
        </p:txBody>
      </p:sp>
      <p:sp>
        <p:nvSpPr>
          <p:cNvPr id="16" name="Content Placeholder 2"/>
          <p:cNvSpPr>
            <a:spLocks noGrp="1"/>
          </p:cNvSpPr>
          <p:nvPr>
            <p:ph sz="half" idx="1"/>
          </p:nvPr>
        </p:nvSpPr>
        <p:spPr bwMode="auto">
          <a:xfrm>
            <a:off x="363984" y="1825625"/>
            <a:ext cx="7397265"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Picture Placeholder 3"/>
          <p:cNvSpPr>
            <a:spLocks noGrp="1"/>
          </p:cNvSpPr>
          <p:nvPr>
            <p:ph type="pic" sz="quarter" idx="13"/>
          </p:nvPr>
        </p:nvSpPr>
        <p:spPr bwMode="auto">
          <a:xfrm>
            <a:off x="8620125" y="2636514"/>
            <a:ext cx="2530475" cy="2530475"/>
          </a:xfrm>
          <a:prstGeom prst="ellipse">
            <a:avLst/>
          </a:prstGeom>
          <a:solidFill>
            <a:schemeClr val="bg2"/>
          </a:solidFill>
          <a:ln>
            <a:noFill/>
          </a:ln>
        </p:spPr>
        <p:txBody>
          <a:bodyPr anchor="ctr"/>
          <a:lstStyle>
            <a:lvl1pPr algn="ctr">
              <a:defRPr/>
            </a:lvl1pPr>
          </a:lstStyle>
          <a:p>
            <a:pPr>
              <a:defRPr/>
            </a:pPr>
            <a:r>
              <a:rPr lang="en-US"/>
              <a:t>Click icon to add picture</a:t>
            </a:r>
            <a:endParaRPr lang="en-IE"/>
          </a:p>
        </p:txBody>
      </p:sp>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userDrawn="1">
  <p:cSld name="1_2 1_Title and Content">
    <p:spTree>
      <p:nvGrpSpPr>
        <p:cNvPr id="1" name=""/>
        <p:cNvGrpSpPr/>
        <p:nvPr/>
      </p:nvGrpSpPr>
      <p:grpSpPr bwMode="auto">
        <a:xfrm>
          <a:off x="0" y="0"/>
          <a:ext cx="0" cy="0"/>
          <a:chOff x="0" y="0"/>
          <a:chExt cx="0" cy="0"/>
        </a:xfrm>
      </p:grpSpPr>
      <p:sp>
        <p:nvSpPr>
          <p:cNvPr id="2" name="Title 1"/>
          <p:cNvSpPr txBox="1">
            <a:spLocks noGrp="1"/>
          </p:cNvSpPr>
          <p:nvPr>
            <p:ph type="title"/>
          </p:nvPr>
        </p:nvSpPr>
        <p:spPr bwMode="auto">
          <a:xfrm>
            <a:off x="363986" y="826763"/>
            <a:ext cx="5326946" cy="1325559"/>
          </a:xfrm>
        </p:spPr>
        <p:txBody>
          <a:bodyPr anchor="b"/>
          <a:lstStyle>
            <a:lvl1pPr>
              <a:defRPr lang="en-GB"/>
            </a:lvl1pPr>
          </a:lstStyle>
          <a:p>
            <a:pPr lvl="0">
              <a:defRPr/>
            </a:pPr>
            <a:r>
              <a:rPr lang="en-US"/>
              <a:t>Click to edit Master title style</a:t>
            </a:r>
            <a:endParaRPr lang="en-IE"/>
          </a:p>
        </p:txBody>
      </p:sp>
      <p:sp>
        <p:nvSpPr>
          <p:cNvPr id="3" name="Slide Number Placeholder 5"/>
          <p:cNvSpPr txBox="1"/>
          <p:nvPr/>
        </p:nvSpPr>
        <p:spPr bwMode="auto">
          <a:xfrm>
            <a:off x="11239128" y="20747"/>
            <a:ext cx="629572"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a:lnSpc>
                <a:spcPct val="100000"/>
              </a:lnSpc>
              <a:spcBef>
                <a:spcPts val="0"/>
              </a:spcBef>
              <a:spcAft>
                <a:spcPts val="0"/>
              </a:spcAft>
              <a:buNone/>
              <a:defRPr sz="1800" b="0" i="0" u="none" strike="noStrike" cap="none" spc="0">
                <a:solidFill>
                  <a:srgbClr val="000000"/>
                </a:solidFill>
              </a:defRPr>
            </a:pPr>
            <a:endParaRPr lang="en-IE" sz="1200" b="0" i="0" u="none" strike="noStrike" cap="none" spc="0">
              <a:solidFill>
                <a:srgbClr val="48516A"/>
              </a:solidFill>
              <a:latin typeface="Poppins"/>
            </a:endParaRPr>
          </a:p>
        </p:txBody>
      </p:sp>
      <p:pic>
        <p:nvPicPr>
          <p:cNvPr id="4" name="Picture 17" descr="Blue text on a black background&#10;&#10;Description automatically generated"/>
          <p:cNvPicPr>
            <a:picLocks noChangeAspect="1"/>
          </p:cNvPicPr>
          <p:nvPr/>
        </p:nvPicPr>
        <p:blipFill>
          <a:blip r:embed="rId2"/>
          <a:stretch/>
        </p:blipFill>
        <p:spPr bwMode="auto">
          <a:xfrm>
            <a:off x="334963" y="6124733"/>
            <a:ext cx="1636821" cy="365193"/>
          </a:xfrm>
          <a:prstGeom prst="rect">
            <a:avLst/>
          </a:prstGeom>
          <a:noFill/>
          <a:ln cap="flat">
            <a:noFill/>
          </a:ln>
        </p:spPr>
      </p:pic>
      <p:sp>
        <p:nvSpPr>
          <p:cNvPr id="5" name="Text Placeholder 23"/>
          <p:cNvSpPr txBox="1">
            <a:spLocks noGrp="1"/>
          </p:cNvSpPr>
          <p:nvPr>
            <p:ph type="body" idx="4294967295"/>
          </p:nvPr>
        </p:nvSpPr>
        <p:spPr bwMode="auto">
          <a:xfrm>
            <a:off x="334963" y="2226006"/>
            <a:ext cx="11119104" cy="3007726"/>
          </a:xfrm>
        </p:spPr>
        <p:txBody>
          <a:bodyPr/>
          <a:lstStyle>
            <a:lvl1pPr marL="0" indent="0">
              <a:buNone/>
              <a:defRPr sz="1700">
                <a:solidFill>
                  <a:srgbClr val="536B7E"/>
                </a:solidFill>
              </a:defRPr>
            </a:lvl1pPr>
            <a:lvl2pPr marL="0" indent="0">
              <a:buNone/>
              <a:defRPr sz="1200">
                <a:solidFill>
                  <a:srgbClr val="536B7E"/>
                </a:solidFill>
              </a:defRPr>
            </a:lvl2pPr>
            <a:lvl3pPr marL="0" lvl="1" indent="0">
              <a:buNone/>
              <a:defRPr sz="1200">
                <a:solidFill>
                  <a:srgbClr val="536B7E"/>
                </a:solidFill>
              </a:defRPr>
            </a:lvl3pPr>
            <a:lvl4pPr marL="0" lvl="1" indent="0">
              <a:buNone/>
              <a:defRPr>
                <a:solidFill>
                  <a:srgbClr val="536B7E"/>
                </a:solidFill>
              </a:defRPr>
            </a:lvl4pPr>
            <a:lvl5pPr marL="0" lvl="1" indent="0">
              <a:buNone/>
              <a:defRPr>
                <a:solidFill>
                  <a:srgbClr val="536B7E"/>
                </a:solidFill>
              </a:defRPr>
            </a:lvl5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6" name="Slide Number Placeholder 5"/>
          <p:cNvSpPr txBox="1"/>
          <p:nvPr/>
        </p:nvSpPr>
        <p:spPr bwMode="auto">
          <a:xfrm>
            <a:off x="2106503" y="6129250"/>
            <a:ext cx="85397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200" b="0" i="0" u="none" strike="noStrike" cap="none" spc="0">
                <a:solidFill>
                  <a:srgbClr val="363D50"/>
                </a:solidFill>
                <a:latin typeface="Poppins"/>
              </a:rPr>
              <a:t>Page </a:t>
            </a:r>
            <a:fld id="{087C7BA7-B64A-463B-B3CB-50511B98C2DD}" type="slidenum">
              <a:rPr sz="1200"/>
              <a:t>‹#›</a:t>
            </a:fld>
            <a:endParaRPr lang="en-IE" sz="1200" b="0" i="0" u="none" strike="noStrike" cap="none" spc="0">
              <a:solidFill>
                <a:srgbClr val="363D50"/>
              </a:solidFill>
              <a:latin typeface="Poppins"/>
            </a:endParaRPr>
          </a:p>
        </p:txBody>
      </p:sp>
      <p:cxnSp>
        <p:nvCxnSpPr>
          <p:cNvPr id="7" name="Straight Connector 6"/>
          <p:cNvCxnSpPr>
            <a:cxnSpLocks/>
          </p:cNvCxnSpPr>
          <p:nvPr/>
        </p:nvCxnSpPr>
        <p:spPr bwMode="auto">
          <a:xfrm>
            <a:off x="2066708" y="6140388"/>
            <a:ext cx="0" cy="354540"/>
          </a:xfrm>
          <a:prstGeom prst="straightConnector1">
            <a:avLst/>
          </a:prstGeom>
          <a:noFill/>
          <a:ln w="12701" cap="flat">
            <a:solidFill>
              <a:srgbClr val="48516A">
                <a:alpha val="26000"/>
              </a:srgbClr>
            </a:solidFill>
            <a:prstDash val="solid"/>
            <a:miter/>
          </a:ln>
        </p:spPr>
      </p:cxnSp>
      <p:pic>
        <p:nvPicPr>
          <p:cNvPr id="8" name="Picture 4" descr="A green and black background&#10;&#10;Description automatically generated"/>
          <p:cNvPicPr>
            <a:picLocks noChangeAspect="1"/>
          </p:cNvPicPr>
          <p:nvPr/>
        </p:nvPicPr>
        <p:blipFill>
          <a:blip r:embed="rId3"/>
          <a:stretch/>
        </p:blipFill>
        <p:spPr bwMode="auto">
          <a:xfrm>
            <a:off x="10274298" y="0"/>
            <a:ext cx="1917697" cy="6858000"/>
          </a:xfrm>
          <a:prstGeom prst="rect">
            <a:avLst/>
          </a:prstGeom>
          <a:noFill/>
          <a:ln cap="flat">
            <a:noFill/>
          </a:ln>
        </p:spPr>
      </p:pic>
      <p:sp>
        <p:nvSpPr>
          <p:cNvPr id="9" name="TextBox 2"/>
          <p:cNvSpPr txBox="1"/>
          <p:nvPr/>
        </p:nvSpPr>
        <p:spPr bwMode="auto">
          <a:xfrm>
            <a:off x="263840" y="6532318"/>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B0B7C9"/>
                </a:solidFill>
                <a:latin typeface="Poppins"/>
              </a:rPr>
              <a:t>Licensed under CC BY 4.0</a:t>
            </a:r>
            <a:endParaRPr/>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PhAnim="0" preserve="1" userDrawn="1">
  <p:cSld name="2-8_Blank">
    <p:spTree>
      <p:nvGrpSpPr>
        <p:cNvPr id="1" name=""/>
        <p:cNvGrpSpPr/>
        <p:nvPr/>
      </p:nvGrpSpPr>
      <p:grpSpPr bwMode="auto">
        <a:xfrm>
          <a:off x="0" y="0"/>
          <a:ext cx="0" cy="0"/>
          <a:chOff x="0" y="0"/>
          <a:chExt cx="0" cy="0"/>
        </a:xfrm>
      </p:grpSpPr>
      <p:pic>
        <p:nvPicPr>
          <p:cNvPr id="4" name="Picture 3"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PhAnim="0" preserve="1" userDrawn="1">
  <p:cSld name="3-1_Title and Content">
    <p:bg>
      <p:bgRef idx="1001">
        <a:schemeClr val="bg2"/>
      </p:bgRef>
    </p:bg>
    <p:spTree>
      <p:nvGrpSpPr>
        <p:cNvPr id="1" name=""/>
        <p:cNvGrpSpPr/>
        <p:nvPr/>
      </p:nvGrpSpPr>
      <p:grpSpPr bwMode="auto">
        <a:xfrm>
          <a:off x="0" y="0"/>
          <a:ext cx="0" cy="0"/>
          <a:chOff x="0" y="0"/>
          <a:chExt cx="0" cy="0"/>
        </a:xfrm>
      </p:grpSpPr>
      <p:sp>
        <p:nvSpPr>
          <p:cNvPr id="10"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1" name="Content Placeholder 2"/>
          <p:cNvSpPr>
            <a:spLocks noGrp="1"/>
          </p:cNvSpPr>
          <p:nvPr>
            <p:ph sz="half" idx="1"/>
          </p:nvPr>
        </p:nvSpPr>
        <p:spPr bwMode="auto">
          <a:xfrm>
            <a:off x="363984"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12" name="Content Placeholder 3"/>
          <p:cNvSpPr>
            <a:spLocks noGrp="1"/>
          </p:cNvSpPr>
          <p:nvPr>
            <p:ph sz="half" idx="2"/>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PhAnim="0" preserve="1" userDrawn="1">
  <p:cSld name="3-2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3" name="Content Placeholder 2"/>
          <p:cNvSpPr>
            <a:spLocks noGrp="1"/>
          </p:cNvSpPr>
          <p:nvPr>
            <p:ph idx="1"/>
          </p:nvPr>
        </p:nvSpPr>
        <p:spPr bwMode="auto">
          <a:xfrm>
            <a:off x="363984" y="1825625"/>
            <a:ext cx="10989816" cy="4238291"/>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PhAnim="0" preserve="1" userDrawn="1">
  <p:cSld name="3-3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2" name="Content Placeholder 2"/>
          <p:cNvSpPr>
            <a:spLocks noGrp="1"/>
          </p:cNvSpPr>
          <p:nvPr>
            <p:ph sz="half" idx="1"/>
          </p:nvPr>
        </p:nvSpPr>
        <p:spPr bwMode="auto">
          <a:xfrm>
            <a:off x="363984" y="1825625"/>
            <a:ext cx="7397265" cy="4202196"/>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7"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PhAnim="0" preserve="1" userDrawn="1">
  <p:cSld name="3-4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PhAnim="0" preserve="1" userDrawn="1">
  <p:cSld name="3-5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8" name="Subtitle 2"/>
          <p:cNvSpPr>
            <a:spLocks noGrp="1"/>
          </p:cNvSpPr>
          <p:nvPr>
            <p:ph type="subTitle" idx="1"/>
          </p:nvPr>
        </p:nvSpPr>
        <p:spPr bwMode="auto">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MY"/>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PhAnim="0" preserve="1" userDrawn="1">
  <p:cSld name="3-6_Blank">
    <p:bg>
      <p:bgRef idx="1001">
        <a:schemeClr val="bg2"/>
      </p:bgRef>
    </p:bg>
    <p:spTree>
      <p:nvGrpSpPr>
        <p:cNvPr id="1" name=""/>
        <p:cNvGrpSpPr/>
        <p:nvPr/>
      </p:nvGrpSpPr>
      <p:grpSpPr bwMode="auto">
        <a:xfrm>
          <a:off x="0" y="0"/>
          <a:ext cx="0" cy="0"/>
          <a:chOff x="0" y="0"/>
          <a:chExt cx="0" cy="0"/>
        </a:xfrm>
      </p:grpSpPr>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PhAnim="0" preserve="1" userDrawn="1">
  <p:cSld name="5-1_Thank you">
    <p:spTree>
      <p:nvGrpSpPr>
        <p:cNvPr id="1" name=""/>
        <p:cNvGrpSpPr/>
        <p:nvPr/>
      </p:nvGrpSpPr>
      <p:grpSpPr bwMode="auto">
        <a:xfrm>
          <a:off x="0" y="0"/>
          <a:ext cx="0" cy="0"/>
          <a:chOff x="0" y="0"/>
          <a:chExt cx="0" cy="0"/>
        </a:xfrm>
      </p:grpSpPr>
      <p:pic>
        <p:nvPicPr>
          <p:cNvPr id="4" name="Picture 3"/>
          <p:cNvPicPr>
            <a:picLocks noChangeAspect="1"/>
          </p:cNvPicPr>
          <p:nvPr userDrawn="1"/>
        </p:nvPicPr>
        <p:blipFill>
          <a:blip r:embed="rId2"/>
          <a:stretch/>
        </p:blipFill>
        <p:spPr bwMode="auto">
          <a:xfrm>
            <a:off x="0" y="0"/>
            <a:ext cx="12192000" cy="6858000"/>
          </a:xfrm>
          <a:prstGeom prst="rect">
            <a:avLst/>
          </a:prstGeom>
        </p:spPr>
      </p:pic>
      <p:sp>
        <p:nvSpPr>
          <p:cNvPr id="8" name="Title 1"/>
          <p:cNvSpPr>
            <a:spLocks noGrp="1"/>
          </p:cNvSpPr>
          <p:nvPr>
            <p:ph type="ctrTitle" hasCustomPrompt="1"/>
          </p:nvPr>
        </p:nvSpPr>
        <p:spPr bwMode="auto">
          <a:xfrm>
            <a:off x="798952" y="2856179"/>
            <a:ext cx="5177586" cy="1706732"/>
          </a:xfrm>
        </p:spPr>
        <p:txBody>
          <a:bodyPr anchor="b"/>
          <a:lstStyle>
            <a:lvl1pPr algn="l">
              <a:defRPr sz="6000">
                <a:solidFill>
                  <a:schemeClr val="bg2"/>
                </a:solidFill>
              </a:defRPr>
            </a:lvl1pPr>
          </a:lstStyle>
          <a:p>
            <a:pPr>
              <a:defRPr/>
            </a:pPr>
            <a:r>
              <a:rPr lang="en-US"/>
              <a:t>Click to edit Questions?</a:t>
            </a:r>
            <a:endParaRPr lang="en-IE"/>
          </a:p>
        </p:txBody>
      </p:sp>
      <p:sp>
        <p:nvSpPr>
          <p:cNvPr id="9" name="Subtitle 2"/>
          <p:cNvSpPr>
            <a:spLocks noGrp="1"/>
          </p:cNvSpPr>
          <p:nvPr>
            <p:ph type="subTitle" idx="1" hasCustomPrompt="1"/>
          </p:nvPr>
        </p:nvSpPr>
        <p:spPr bwMode="auto">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3" name="Graphic 7"/>
          <p:cNvPicPr>
            <a:picLocks noChangeAspect="1"/>
          </p:cNvPicPr>
          <p:nvPr userDrawn="1"/>
        </p:nvPicPr>
        <p:blipFill>
          <a:blip r:embed="rId3"/>
          <a:stretch/>
        </p:blipFill>
        <p:spPr bwMode="auto">
          <a:xfrm>
            <a:off x="313940" y="6157781"/>
            <a:ext cx="1639743" cy="365125"/>
          </a:xfrm>
          <a:prstGeom prst="rect">
            <a:avLst/>
          </a:prstGeom>
        </p:spPr>
      </p:pic>
      <p:pic>
        <p:nvPicPr>
          <p:cNvPr id="2" name="Graphic 7"/>
          <p:cNvPicPr>
            <a:picLocks noChangeAspect="1"/>
          </p:cNvPicPr>
          <p:nvPr userDrawn="1"/>
        </p:nvPicPr>
        <p:blipFill>
          <a:blip>
            <a:extLst>
              <a:ext uri="{96DAC541-7B7A-43D3-8B79-37D633B846F1}">
                <asvg:svgBlip xmlns:asvg="http://schemas.microsoft.com/office/drawing/2016/SVG/main" r:embed="rId4"/>
              </a:ext>
            </a:extLst>
          </a:blip>
          <a:stretch/>
        </p:blipFill>
        <p:spPr bwMode="auto">
          <a:xfrm>
            <a:off x="363089" y="345207"/>
            <a:ext cx="1591896" cy="842294"/>
          </a:xfrm>
          <a:prstGeom prst="rect">
            <a:avLst/>
          </a:prstGeom>
        </p:spPr>
      </p:pic>
      <p:sp>
        <p:nvSpPr>
          <p:cNvPr id="5" name="TextBox 4"/>
          <p:cNvSpPr txBox="1"/>
          <p:nvPr userDrawn="1"/>
        </p:nvSpPr>
        <p:spPr bwMode="auto">
          <a:xfrm>
            <a:off x="798952" y="4825604"/>
            <a:ext cx="5166804" cy="830997"/>
          </a:xfrm>
          <a:prstGeom prst="rect">
            <a:avLst/>
          </a:prstGeom>
          <a:noFill/>
        </p:spPr>
        <p:txBody>
          <a:bodyPr wrap="square" rtlCol="0">
            <a:spAutoFit/>
          </a:bodyPr>
          <a:lstStyle/>
          <a:p>
            <a:pPr>
              <a:defRPr/>
            </a:pPr>
            <a:r>
              <a:rPr lang="en-IE" sz="800" b="1">
                <a:solidFill>
                  <a:schemeClr val="bg2">
                    <a:lumMod val="50000"/>
                    <a:lumOff val="50000"/>
                  </a:schemeClr>
                </a:solidFill>
                <a:latin typeface="Poppins"/>
                <a:ea typeface="Arial"/>
                <a:cs typeface="Arial"/>
              </a:rPr>
              <a:t>Disclaimer</a:t>
            </a:r>
            <a:r>
              <a:rPr lang="en-IE" sz="800">
                <a:solidFill>
                  <a:schemeClr val="bg2">
                    <a:lumMod val="50000"/>
                    <a:lumOff val="50000"/>
                  </a:schemeClr>
                </a:solidFill>
                <a:latin typeface="Poppins"/>
                <a:ea typeface="Arial"/>
                <a:cs typeface="Arial"/>
              </a:rPr>
              <a:t> </a:t>
            </a:r>
            <a:br>
              <a:rPr lang="en-IE" sz="800">
                <a:solidFill>
                  <a:schemeClr val="bg2">
                    <a:lumMod val="50000"/>
                    <a:lumOff val="50000"/>
                  </a:schemeClr>
                </a:solidFill>
                <a:latin typeface="Poppins"/>
                <a:ea typeface="Arial"/>
                <a:cs typeface="Arial"/>
              </a:rPr>
            </a:br>
            <a:br>
              <a:rPr lang="en-IE" sz="800">
                <a:solidFill>
                  <a:schemeClr val="bg2">
                    <a:lumMod val="50000"/>
                    <a:lumOff val="50000"/>
                  </a:schemeClr>
                </a:solidFill>
                <a:latin typeface="Poppins"/>
                <a:ea typeface="Arial"/>
                <a:cs typeface="Arial"/>
              </a:rPr>
            </a:br>
            <a:r>
              <a:rPr lang="en-IE" sz="800">
                <a:solidFill>
                  <a:schemeClr val="bg2">
                    <a:lumMod val="50000"/>
                    <a:lumOff val="50000"/>
                  </a:schemeClr>
                </a:solidFill>
                <a:latin typeface="Poppins"/>
                <a:ea typeface="Arial"/>
                <a:cs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6" name="Picture Placeholder 5"/>
          <p:cNvSpPr txBox="1"/>
          <p:nvPr userDrawn="1"/>
        </p:nvSpPr>
        <p:spPr bwMode="auto">
          <a:xfrm>
            <a:off x="2408416" y="446123"/>
            <a:ext cx="2261237" cy="678622"/>
          </a:xfrm>
          <a:prstGeom prst="rect">
            <a:avLst/>
          </a:prstGeom>
          <a:noFill/>
        </p:spPr>
        <p:txBody>
          <a:bodyPr anchor="ctr"/>
          <a:lstStyle>
            <a:lvl1pPr marL="0" indent="0" algn="ctr" defTabSz="914400">
              <a:lnSpc>
                <a:spcPct val="120000"/>
              </a:lnSpc>
              <a:spcBef>
                <a:spcPts val="1000"/>
              </a:spcBef>
              <a:buClr>
                <a:schemeClr val="accent2"/>
              </a:buClr>
              <a:buSzPct val="124000"/>
              <a:buFont typeface="Arial"/>
              <a:buNone/>
              <a:defRPr sz="2000">
                <a:solidFill>
                  <a:schemeClr val="bg1">
                    <a:lumMod val="95000"/>
                  </a:schemeClr>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it-IT" sz="1200">
                <a:solidFill>
                  <a:schemeClr val="bg2">
                    <a:lumMod val="90000"/>
                  </a:schemeClr>
                </a:solidFill>
              </a:rPr>
              <a:t>Insert logo here</a:t>
            </a:r>
            <a:endParaRPr lang="en-IE" sz="1200">
              <a:solidFill>
                <a:schemeClr val="bg2">
                  <a:lumMod val="90000"/>
                </a:schemeClr>
              </a:solidFill>
            </a:endParaRPr>
          </a:p>
        </p:txBody>
      </p:sp>
      <p:sp>
        <p:nvSpPr>
          <p:cNvPr id="7" name="TextBox 6"/>
          <p:cNvSpPr txBox="1"/>
          <p:nvPr userDrawn="1"/>
        </p:nvSpPr>
        <p:spPr bwMode="auto">
          <a:xfrm>
            <a:off x="798952" y="5642282"/>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243523" y="6527800"/>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PhAnim="0" preserve="1" userDrawn="1">
  <p:cSld name="5-2_Thank you">
    <p:spTree>
      <p:nvGrpSpPr>
        <p:cNvPr id="1" name=""/>
        <p:cNvGrpSpPr/>
        <p:nvPr/>
      </p:nvGrpSpPr>
      <p:grpSpPr bwMode="auto">
        <a:xfrm>
          <a:off x="0" y="0"/>
          <a:ext cx="0" cy="0"/>
          <a:chOff x="0" y="0"/>
          <a:chExt cx="0" cy="0"/>
        </a:xfrm>
      </p:grpSpPr>
      <p:pic>
        <p:nvPicPr>
          <p:cNvPr id="8" name="Picture 7"/>
          <p:cNvPicPr>
            <a:picLocks noChangeAspect="1"/>
          </p:cNvPicPr>
          <p:nvPr userDrawn="1"/>
        </p:nvPicPr>
        <p:blipFill>
          <a:blip r:embed="rId2"/>
          <a:stretch/>
        </p:blipFill>
        <p:spPr bwMode="auto">
          <a:xfrm>
            <a:off x="0" y="0"/>
            <a:ext cx="12191999" cy="6858000"/>
          </a:xfrm>
          <a:prstGeom prst="rect">
            <a:avLst/>
          </a:prstGeom>
        </p:spPr>
      </p:pic>
      <p:sp>
        <p:nvSpPr>
          <p:cNvPr id="2" name="Title 1"/>
          <p:cNvSpPr>
            <a:spLocks noGrp="1"/>
          </p:cNvSpPr>
          <p:nvPr>
            <p:ph type="ctrTitle" hasCustomPrompt="1"/>
          </p:nvPr>
        </p:nvSpPr>
        <p:spPr bwMode="auto">
          <a:xfrm>
            <a:off x="6717970" y="2856179"/>
            <a:ext cx="5177586" cy="1706732"/>
          </a:xfrm>
        </p:spPr>
        <p:txBody>
          <a:bodyPr anchor="b"/>
          <a:lstStyle>
            <a:lvl1pPr algn="l">
              <a:defRPr sz="6000">
                <a:solidFill>
                  <a:schemeClr val="bg2"/>
                </a:solidFill>
              </a:defRPr>
            </a:lvl1pPr>
          </a:lstStyle>
          <a:p>
            <a:pPr>
              <a:defRPr/>
            </a:pPr>
            <a:r>
              <a:rPr lang="en-US"/>
              <a:t>Click to edit Thank you</a:t>
            </a:r>
            <a:endParaRPr lang="en-IE"/>
          </a:p>
        </p:txBody>
      </p:sp>
      <p:sp>
        <p:nvSpPr>
          <p:cNvPr id="3" name="Subtitle 2"/>
          <p:cNvSpPr>
            <a:spLocks noGrp="1"/>
          </p:cNvSpPr>
          <p:nvPr>
            <p:ph type="subTitle" idx="1" hasCustomPrompt="1"/>
          </p:nvPr>
        </p:nvSpPr>
        <p:spPr bwMode="auto">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4" name="Graphic 3"/>
          <p:cNvPicPr>
            <a:picLocks noChangeAspect="1"/>
          </p:cNvPicPr>
          <p:nvPr userDrawn="1"/>
        </p:nvPicPr>
        <p:blipFill>
          <a:blip>
            <a:extLst>
              <a:ext uri="{96DAC541-7B7A-43D3-8B79-37D633B846F1}">
                <asvg:svgBlip xmlns:asvg="http://schemas.microsoft.com/office/drawing/2016/SVG/main" r:embed="rId4"/>
              </a:ext>
            </a:extLst>
          </a:blip>
          <a:stretch/>
        </p:blipFill>
        <p:spPr bwMode="auto">
          <a:xfrm>
            <a:off x="10228045" y="345161"/>
            <a:ext cx="1592949" cy="842387"/>
          </a:xfrm>
          <a:prstGeom prst="rect">
            <a:avLst/>
          </a:prstGeom>
        </p:spPr>
      </p:pic>
      <p:sp>
        <p:nvSpPr>
          <p:cNvPr id="6" name="TextBox 5"/>
          <p:cNvSpPr txBox="1"/>
          <p:nvPr userDrawn="1"/>
        </p:nvSpPr>
        <p:spPr bwMode="auto">
          <a:xfrm>
            <a:off x="6717970" y="4868533"/>
            <a:ext cx="5166804" cy="830997"/>
          </a:xfrm>
          <a:prstGeom prst="rect">
            <a:avLst/>
          </a:prstGeom>
          <a:noFill/>
        </p:spPr>
        <p:txBody>
          <a:bodyPr wrap="square" rtlCol="0">
            <a:spAutoFit/>
          </a:bodyPr>
          <a:lstStyle/>
          <a:p>
            <a:pPr>
              <a:defRPr/>
            </a:pPr>
            <a:r>
              <a:rPr lang="en-IE" sz="800" b="1">
                <a:solidFill>
                  <a:schemeClr val="bg1"/>
                </a:solidFill>
                <a:latin typeface="Poppins"/>
                <a:ea typeface="Arial"/>
                <a:cs typeface="Arial"/>
              </a:rPr>
              <a:t>Disclaimer</a:t>
            </a:r>
            <a:r>
              <a:rPr lang="en-IE" sz="800">
                <a:solidFill>
                  <a:schemeClr val="bg1"/>
                </a:solidFill>
                <a:latin typeface="Poppins"/>
                <a:ea typeface="Arial"/>
                <a:cs typeface="Arial"/>
              </a:rPr>
              <a:t> </a:t>
            </a:r>
            <a:br>
              <a:rPr lang="en-IE" sz="800">
                <a:solidFill>
                  <a:schemeClr val="bg1"/>
                </a:solidFill>
                <a:latin typeface="Poppins"/>
                <a:ea typeface="Arial"/>
                <a:cs typeface="Arial"/>
              </a:rPr>
            </a:br>
            <a:br>
              <a:rPr lang="en-IE" sz="800">
                <a:solidFill>
                  <a:schemeClr val="bg1"/>
                </a:solidFill>
                <a:latin typeface="Poppins"/>
                <a:ea typeface="Arial"/>
                <a:cs typeface="Arial"/>
              </a:rPr>
            </a:br>
            <a:r>
              <a:rPr lang="en-IE" sz="800">
                <a:solidFill>
                  <a:schemeClr val="bg1"/>
                </a:solidFill>
                <a:latin typeface="Poppins"/>
                <a:ea typeface="Arial"/>
                <a:cs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7" name="TextBox 6"/>
          <p:cNvSpPr txBox="1"/>
          <p:nvPr userDrawn="1"/>
        </p:nvSpPr>
        <p:spPr bwMode="auto">
          <a:xfrm>
            <a:off x="6717970" y="5692443"/>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10228045" y="6542642"/>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
        <p:nvSpPr>
          <p:cNvPr id="9" name="Online Image Placeholder 9"/>
          <p:cNvSpPr>
            <a:spLocks noGrp="1"/>
          </p:cNvSpPr>
          <p:nvPr>
            <p:ph type="clipArt" sz="quarter" idx="10"/>
          </p:nvPr>
        </p:nvSpPr>
        <p:spPr bwMode="auto">
          <a:xfrm>
            <a:off x="6717970" y="1350617"/>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PhAnim="0" preserve="1" userDrawn="1">
  <p:cSld name="1_5-2_Thank you">
    <p:bg>
      <p:bgRef idx="1001">
        <a:schemeClr val="bg2"/>
      </p:bgRef>
    </p:bg>
    <p:spTree>
      <p:nvGrpSpPr>
        <p:cNvPr id="1" name=""/>
        <p:cNvGrpSpPr/>
        <p:nvPr/>
      </p:nvGrpSpPr>
      <p:grpSpPr bwMode="auto">
        <a:xfrm>
          <a:off x="0" y="0"/>
          <a:ext cx="0" cy="0"/>
          <a:chOff x="0" y="0"/>
          <a:chExt cx="0" cy="0"/>
        </a:xfrm>
      </p:grpSpPr>
      <p:sp>
        <p:nvSpPr>
          <p:cNvPr id="3" name="Subtitle 2"/>
          <p:cNvSpPr>
            <a:spLocks noGrp="1"/>
          </p:cNvSpPr>
          <p:nvPr>
            <p:ph type="subTitle" idx="1" hasCustomPrompt="1"/>
          </p:nvPr>
        </p:nvSpPr>
        <p:spPr bwMode="auto">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2"/>
          <a:stretch/>
        </p:blipFill>
        <p:spPr bwMode="auto">
          <a:xfrm>
            <a:off x="10263303" y="6124575"/>
            <a:ext cx="1639743" cy="365125"/>
          </a:xfrm>
          <a:prstGeom prst="rect">
            <a:avLst/>
          </a:prstGeom>
        </p:spPr>
      </p:pic>
      <p:pic>
        <p:nvPicPr>
          <p:cNvPr id="9" name="Picture 8"/>
          <p:cNvPicPr>
            <a:picLocks noChangeAspect="1"/>
          </p:cNvPicPr>
          <p:nvPr userDrawn="1"/>
        </p:nvPicPr>
        <p:blipFill>
          <a:blip r:embed="rId3"/>
          <a:stretch/>
        </p:blipFill>
        <p:spPr bwMode="auto">
          <a:xfrm>
            <a:off x="0" y="0"/>
            <a:ext cx="5340350" cy="6858000"/>
          </a:xfrm>
          <a:prstGeom prst="rect">
            <a:avLst/>
          </a:prstGeom>
        </p:spPr>
      </p:pic>
      <p:sp>
        <p:nvSpPr>
          <p:cNvPr id="11" name="Picture Placeholder 10"/>
          <p:cNvSpPr>
            <a:spLocks noGrp="1"/>
          </p:cNvSpPr>
          <p:nvPr>
            <p:ph type="pic" sz="quarter" idx="10"/>
          </p:nvPr>
        </p:nvSpPr>
        <p:spPr bwMode="auto">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pPr>
              <a:defRPr/>
            </a:pPr>
            <a:r>
              <a:rPr lang="en-US"/>
              <a:t>Click icon to add picture</a:t>
            </a:r>
            <a:endParaRPr lang="en-IE"/>
          </a:p>
        </p:txBody>
      </p:sp>
      <p:sp>
        <p:nvSpPr>
          <p:cNvPr id="13" name="Text Placeholder 12"/>
          <p:cNvSpPr>
            <a:spLocks noGrp="1"/>
          </p:cNvSpPr>
          <p:nvPr>
            <p:ph type="body" sz="quarter" idx="11" hasCustomPrompt="1"/>
          </p:nvPr>
        </p:nvSpPr>
        <p:spPr bwMode="auto">
          <a:xfrm>
            <a:off x="6096000" y="3308350"/>
            <a:ext cx="5761038" cy="990600"/>
          </a:xfrm>
        </p:spPr>
        <p:txBody>
          <a:bodyPr/>
          <a:lstStyle>
            <a:lvl1pPr marL="0" indent="0">
              <a:buNone/>
              <a:defRPr>
                <a:latin typeface="Titillium Web SemiBold"/>
              </a:defRPr>
            </a:lvl1pPr>
            <a:lvl2pPr marL="457200" indent="0">
              <a:buNone/>
              <a:defRPr/>
            </a:lvl2pPr>
          </a:lstStyle>
          <a:p>
            <a:pPr lvl="0">
              <a:defRPr/>
            </a:pPr>
            <a:r>
              <a:rPr lang="en-US"/>
              <a:t>Click to edit Master text styles subheading</a:t>
            </a:r>
            <a:endParaRPr/>
          </a:p>
        </p:txBody>
      </p:sp>
      <p:sp>
        <p:nvSpPr>
          <p:cNvPr id="14" name="Text Placeholder 12"/>
          <p:cNvSpPr>
            <a:spLocks noGrp="1"/>
          </p:cNvSpPr>
          <p:nvPr>
            <p:ph type="body" sz="quarter" idx="12" hasCustomPrompt="1"/>
          </p:nvPr>
        </p:nvSpPr>
        <p:spPr bwMode="auto">
          <a:xfrm>
            <a:off x="6096000" y="4278610"/>
            <a:ext cx="5761038" cy="1099840"/>
          </a:xfrm>
        </p:spPr>
        <p:txBody>
          <a:bodyPr>
            <a:normAutofit/>
          </a:bodyPr>
          <a:lstStyle>
            <a:lvl1pPr marL="0" indent="0">
              <a:buNone/>
              <a:defRPr sz="1600"/>
            </a:lvl1pPr>
            <a:lvl2pPr marL="457200" indent="0">
              <a:buNone/>
              <a:defRPr/>
            </a:lvl2pPr>
          </a:lstStyle>
          <a:p>
            <a:pPr lvl="0">
              <a:defRPr/>
            </a:pPr>
            <a:r>
              <a:rPr lang="en-US"/>
              <a:t>Click to edit Master text styles subheading</a:t>
            </a:r>
            <a:endParaRPr/>
          </a:p>
        </p:txBody>
      </p:sp>
      <p:sp>
        <p:nvSpPr>
          <p:cNvPr id="16" name="Text Placeholder 15"/>
          <p:cNvSpPr>
            <a:spLocks noGrp="1"/>
          </p:cNvSpPr>
          <p:nvPr>
            <p:ph type="body" sz="quarter" idx="13" hasCustomPrompt="1"/>
          </p:nvPr>
        </p:nvSpPr>
        <p:spPr bwMode="auto">
          <a:xfrm>
            <a:off x="6096000" y="5426902"/>
            <a:ext cx="2032000" cy="642238"/>
          </a:xfrm>
          <a:prstGeom prst="rect">
            <a:avLst/>
          </a:prstGeom>
          <a:gradFill>
            <a:gsLst>
              <a:gs pos="0">
                <a:schemeClr val="accent1"/>
              </a:gs>
              <a:gs pos="100000">
                <a:schemeClr val="accent2"/>
              </a:gs>
            </a:gsLst>
            <a:lin ang="0" scaled="0"/>
          </a:gradFill>
        </p:spPr>
        <p:txBody>
          <a:bodyPr anchor="ctr">
            <a:normAutofit/>
          </a:bodyPr>
          <a:lstStyle>
            <a:lvl1pPr marL="0" indent="0" algn="ctr">
              <a:buNone/>
              <a:defRPr sz="1600">
                <a:latin typeface="Poppins SemiBold"/>
                <a:cs typeface="Poppins SemiBold"/>
              </a:defRPr>
            </a:lvl1pPr>
          </a:lstStyle>
          <a:p>
            <a:pPr lvl="0">
              <a:defRPr/>
            </a:pPr>
            <a:r>
              <a:rPr lang="en-US"/>
              <a:t>Register now</a:t>
            </a:r>
            <a:endParaRPr lang="en-IE"/>
          </a:p>
        </p:txBody>
      </p:sp>
      <p:sp>
        <p:nvSpPr>
          <p:cNvPr id="17" name="Text Placeholder 15"/>
          <p:cNvSpPr>
            <a:spLocks noGrp="1"/>
          </p:cNvSpPr>
          <p:nvPr>
            <p:ph type="body" sz="quarter" idx="14" hasCustomPrompt="1"/>
          </p:nvPr>
        </p:nvSpPr>
        <p:spPr bwMode="auto">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a:cs typeface="Poppins SemiBold"/>
              </a:defRPr>
            </a:lvl1pPr>
          </a:lstStyle>
          <a:p>
            <a:pPr lvl="0">
              <a:defRPr/>
            </a:pPr>
            <a:r>
              <a:rPr lang="en-US"/>
              <a:t>Lorem ipsum dolor</a:t>
            </a:r>
            <a:endParaRPr lang="en-IE"/>
          </a:p>
        </p:txBody>
      </p:sp>
      <p:sp>
        <p:nvSpPr>
          <p:cNvPr id="2" name="TextBox 1"/>
          <p:cNvSpPr txBox="1"/>
          <p:nvPr userDrawn="1"/>
        </p:nvSpPr>
        <p:spPr bwMode="auto">
          <a:xfrm>
            <a:off x="10217034" y="6552404"/>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5"/>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2_Chapter Slide">
    <p:spTree>
      <p:nvGrpSpPr>
        <p:cNvPr id="1" name=""/>
        <p:cNvGrpSpPr/>
        <p:nvPr/>
      </p:nvGrpSpPr>
      <p:grpSpPr bwMode="auto">
        <a:xfrm>
          <a:off x="0" y="0"/>
          <a:ext cx="0" cy="0"/>
          <a:chOff x="0" y="0"/>
          <a:chExt cx="0" cy="0"/>
        </a:xfrm>
      </p:grpSpPr>
      <p:sp>
        <p:nvSpPr>
          <p:cNvPr id="2" name="Title 1"/>
          <p:cNvSpPr txBox="1">
            <a:spLocks noGrp="1"/>
          </p:cNvSpPr>
          <p:nvPr>
            <p:ph type="title"/>
          </p:nvPr>
        </p:nvSpPr>
        <p:spPr bwMode="auto">
          <a:xfrm>
            <a:off x="2641088" y="1810621"/>
            <a:ext cx="6909827" cy="1618378"/>
          </a:xfrm>
        </p:spPr>
        <p:txBody>
          <a:bodyPr anchor="b">
            <a:noAutofit/>
          </a:bodyPr>
          <a:lstStyle>
            <a:lvl1pPr>
              <a:defRPr lang="en-GB" sz="5400">
                <a:solidFill>
                  <a:srgbClr val="009889"/>
                </a:solidFill>
              </a:defRPr>
            </a:lvl1pPr>
          </a:lstStyle>
          <a:p>
            <a:pPr lvl="0">
              <a:defRPr/>
            </a:pPr>
            <a:r>
              <a:rPr lang="en-US"/>
              <a:t>Click to edit Master title style</a:t>
            </a:r>
            <a:endParaRPr lang="en-IE"/>
          </a:p>
        </p:txBody>
      </p:sp>
      <p:sp>
        <p:nvSpPr>
          <p:cNvPr id="3" name="Subtitle 2"/>
          <p:cNvSpPr txBox="1">
            <a:spLocks noGrp="1"/>
          </p:cNvSpPr>
          <p:nvPr>
            <p:ph type="subTitle" idx="4294967295"/>
          </p:nvPr>
        </p:nvSpPr>
        <p:spPr bwMode="auto">
          <a:xfrm>
            <a:off x="2641088" y="3461771"/>
            <a:ext cx="6909827" cy="1851705"/>
          </a:xfrm>
        </p:spPr>
        <p:txBody>
          <a:bodyPr/>
          <a:lstStyle>
            <a:lvl1pPr marL="0" indent="0">
              <a:buNone/>
              <a:defRPr lang="en-GB" sz="1600"/>
            </a:lvl1pPr>
          </a:lstStyle>
          <a:p>
            <a:pPr lvl="0">
              <a:defRPr/>
            </a:pPr>
            <a:r>
              <a:rPr lang="en-US"/>
              <a:t>Click to edit Master subtitle style</a:t>
            </a:r>
            <a:endParaRPr lang="en-IE"/>
          </a:p>
        </p:txBody>
      </p:sp>
      <p:pic>
        <p:nvPicPr>
          <p:cNvPr id="4" name="Picture 3" descr="A green square with black background&#10;&#10;Description automatically generated"/>
          <p:cNvPicPr>
            <a:picLocks noChangeAspect="1"/>
          </p:cNvPicPr>
          <p:nvPr/>
        </p:nvPicPr>
        <p:blipFill>
          <a:blip r:embed="rId2"/>
          <a:stretch/>
        </p:blipFill>
        <p:spPr bwMode="auto">
          <a:xfrm>
            <a:off x="0" y="0"/>
            <a:ext cx="1568452" cy="6858000"/>
          </a:xfrm>
          <a:prstGeom prst="rect">
            <a:avLst/>
          </a:prstGeom>
          <a:noFill/>
          <a:ln cap="flat">
            <a:noFill/>
          </a:ln>
        </p:spPr>
      </p:pic>
      <p:sp>
        <p:nvSpPr>
          <p:cNvPr id="5" name="TextBox 4"/>
          <p:cNvSpPr txBox="1"/>
          <p:nvPr/>
        </p:nvSpPr>
        <p:spPr bwMode="auto">
          <a:xfrm>
            <a:off x="10179311" y="6550889"/>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B0B7C9"/>
                </a:solidFill>
                <a:latin typeface="Poppins"/>
              </a:rPr>
              <a:t>Licensed under CC BY 4.0</a:t>
            </a:r>
            <a:endParaRPr/>
          </a:p>
        </p:txBody>
      </p:sp>
      <p:pic>
        <p:nvPicPr>
          <p:cNvPr id="6" name="Picture 6" descr="Blue text on a black background&#10;&#10;Description automatically generated"/>
          <p:cNvPicPr>
            <a:picLocks noChangeAspect="1"/>
          </p:cNvPicPr>
          <p:nvPr/>
        </p:nvPicPr>
        <p:blipFill>
          <a:blip r:embed="rId3"/>
          <a:stretch/>
        </p:blipFill>
        <p:spPr bwMode="auto">
          <a:xfrm>
            <a:off x="10264606" y="6124733"/>
            <a:ext cx="1636821" cy="365193"/>
          </a:xfrm>
          <a:prstGeom prst="rect">
            <a:avLst/>
          </a:prstGeom>
          <a:noFill/>
          <a:ln cap="flat">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PhAnim="0" userDrawn="1">
  <p:cSld name="Slide 1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US"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US" sz="150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PhAnim="0" userDrawn="1">
  <p:cSld name="Slide 2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PhAnim="0" userDrawn="1">
  <p:cSld name="Slide 4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PhAnim="0" userDrawn="1">
  <p:cSld name="Slide 5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PhAnim="0" userDrawn="1">
  <p:cSld name="Slide 6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PhAnim="0" userDrawn="1">
  <p:cSld name="Slide 7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PhAnim="0" userDrawn="1">
  <p:cSld name="Slide 8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PhAnim="0" userDrawn="1">
  <p:cSld name="Slide 9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PhAnim="0" userDrawn="1">
  <p:cSld name="Slide 10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PhAnim="0" userDrawn="1">
  <p:cSld name="Slide 11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3_Chapter Slide">
    <p:spTree>
      <p:nvGrpSpPr>
        <p:cNvPr id="1" name=""/>
        <p:cNvGrpSpPr/>
        <p:nvPr/>
      </p:nvGrpSpPr>
      <p:grpSpPr bwMode="auto">
        <a:xfrm>
          <a:off x="0" y="0"/>
          <a:ext cx="0" cy="0"/>
          <a:chOff x="0" y="0"/>
          <a:chExt cx="0" cy="0"/>
        </a:xfrm>
      </p:grpSpPr>
      <p:sp>
        <p:nvSpPr>
          <p:cNvPr id="2" name="Title 1"/>
          <p:cNvSpPr txBox="1">
            <a:spLocks noGrp="1"/>
          </p:cNvSpPr>
          <p:nvPr>
            <p:ph type="title"/>
          </p:nvPr>
        </p:nvSpPr>
        <p:spPr bwMode="auto">
          <a:xfrm>
            <a:off x="2648504" y="1777849"/>
            <a:ext cx="6909827" cy="1618378"/>
          </a:xfrm>
        </p:spPr>
        <p:txBody>
          <a:bodyPr anchor="b">
            <a:noAutofit/>
          </a:bodyPr>
          <a:lstStyle>
            <a:lvl1pPr>
              <a:defRPr lang="en-GB" sz="5400">
                <a:solidFill>
                  <a:srgbClr val="92C83E"/>
                </a:solidFill>
              </a:defRPr>
            </a:lvl1pPr>
          </a:lstStyle>
          <a:p>
            <a:pPr lvl="0">
              <a:defRPr/>
            </a:pPr>
            <a:r>
              <a:rPr lang="en-US"/>
              <a:t>Click to edit Master title style</a:t>
            </a:r>
            <a:endParaRPr lang="en-IE"/>
          </a:p>
        </p:txBody>
      </p:sp>
      <p:sp>
        <p:nvSpPr>
          <p:cNvPr id="3" name="Subtitle 2"/>
          <p:cNvSpPr txBox="1">
            <a:spLocks noGrp="1"/>
          </p:cNvSpPr>
          <p:nvPr>
            <p:ph type="subTitle" idx="4294967295"/>
          </p:nvPr>
        </p:nvSpPr>
        <p:spPr bwMode="auto">
          <a:xfrm>
            <a:off x="2648504" y="3429000"/>
            <a:ext cx="6909827" cy="1851705"/>
          </a:xfrm>
        </p:spPr>
        <p:txBody>
          <a:bodyPr/>
          <a:lstStyle>
            <a:lvl1pPr marL="0" indent="0">
              <a:buNone/>
              <a:defRPr lang="en-GB" sz="1600"/>
            </a:lvl1pPr>
          </a:lstStyle>
          <a:p>
            <a:pPr lvl="0">
              <a:defRPr/>
            </a:pPr>
            <a:r>
              <a:rPr lang="en-US"/>
              <a:t>Click to edit Master subtitle style</a:t>
            </a:r>
            <a:endParaRPr lang="en-IE"/>
          </a:p>
        </p:txBody>
      </p:sp>
      <p:pic>
        <p:nvPicPr>
          <p:cNvPr id="4" name="Picture 9" descr="Blue text on a black background&#10;&#10;Description automatically generated"/>
          <p:cNvPicPr>
            <a:picLocks noChangeAspect="1"/>
          </p:cNvPicPr>
          <p:nvPr/>
        </p:nvPicPr>
        <p:blipFill>
          <a:blip r:embed="rId2"/>
          <a:stretch/>
        </p:blipFill>
        <p:spPr bwMode="auto">
          <a:xfrm>
            <a:off x="10262951" y="6131170"/>
            <a:ext cx="1636821" cy="365193"/>
          </a:xfrm>
          <a:prstGeom prst="rect">
            <a:avLst/>
          </a:prstGeom>
          <a:noFill/>
          <a:ln cap="flat">
            <a:noFill/>
          </a:ln>
        </p:spPr>
      </p:pic>
      <p:pic>
        <p:nvPicPr>
          <p:cNvPr id="5" name="Picture 5" descr="A green square with black background&#10;&#10;Description automatically generated"/>
          <p:cNvPicPr>
            <a:picLocks noChangeAspect="1"/>
          </p:cNvPicPr>
          <p:nvPr/>
        </p:nvPicPr>
        <p:blipFill>
          <a:blip r:embed="rId3"/>
          <a:stretch/>
        </p:blipFill>
        <p:spPr bwMode="auto">
          <a:xfrm>
            <a:off x="0" y="0"/>
            <a:ext cx="1568452" cy="6858000"/>
          </a:xfrm>
          <a:prstGeom prst="rect">
            <a:avLst/>
          </a:prstGeom>
          <a:noFill/>
          <a:ln cap="flat">
            <a:noFill/>
          </a:ln>
        </p:spPr>
      </p:pic>
      <p:sp>
        <p:nvSpPr>
          <p:cNvPr id="6" name="TextBox 3"/>
          <p:cNvSpPr txBox="1"/>
          <p:nvPr/>
        </p:nvSpPr>
        <p:spPr bwMode="auto">
          <a:xfrm>
            <a:off x="10199629" y="6550889"/>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B0B7C9"/>
                </a:solidFill>
                <a:latin typeface="Poppins"/>
              </a:rPr>
              <a:t>Licensed under CC BY 4.0</a:t>
            </a:r>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PhAnim="0" userDrawn="1">
  <p:cSld name="Slide 12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PhAnim="0" userDrawn="1">
  <p:cSld name="Slide 13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PhAnim="0" userDrawn="1">
  <p:cSld name="Slide 14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PhAnim="0" userDrawn="1">
  <p:cSld name="Slide 15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PhAnim="0" userDrawn="1">
  <p:cSld name="Slide 16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PhAnim="0" userDrawn="1">
  <p:cSld name="Slide 17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PhAnim="0" userDrawn="1">
  <p:cSld name="Slide 18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PhAnim="0" userDrawn="1">
  <p:cSld name="Slide 19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PhAnim="0" userDrawn="1">
  <p:cSld name="Slide 20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PhAnim="0" userDrawn="1">
  <p:cSld name="Slide 21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1_Speaker slide">
    <p:bg>
      <p:bgPr>
        <a:gradFill>
          <a:gsLst>
            <a:gs pos="0">
              <a:srgbClr val="19226D"/>
            </a:gs>
            <a:gs pos="100000">
              <a:srgbClr val="283A97"/>
            </a:gs>
          </a:gsLst>
          <a:lin ang="0" scaled="1"/>
        </a:gradFill>
        <a:effectLst/>
      </p:bgPr>
    </p:bg>
    <p:spTree>
      <p:nvGrpSpPr>
        <p:cNvPr id="1" name=""/>
        <p:cNvGrpSpPr/>
        <p:nvPr/>
      </p:nvGrpSpPr>
      <p:grpSpPr bwMode="auto">
        <a:xfrm>
          <a:off x="0" y="0"/>
          <a:ext cx="0" cy="0"/>
          <a:chOff x="0" y="0"/>
          <a:chExt cx="0" cy="0"/>
        </a:xfrm>
      </p:grpSpPr>
      <p:sp>
        <p:nvSpPr>
          <p:cNvPr id="2" name="Title 1"/>
          <p:cNvSpPr txBox="1">
            <a:spLocks noGrp="1"/>
          </p:cNvSpPr>
          <p:nvPr>
            <p:ph type="title"/>
          </p:nvPr>
        </p:nvSpPr>
        <p:spPr bwMode="auto">
          <a:xfrm>
            <a:off x="6488344" y="1823853"/>
            <a:ext cx="4572000" cy="1605146"/>
          </a:xfrm>
        </p:spPr>
        <p:txBody>
          <a:bodyPr anchor="t">
            <a:noAutofit/>
          </a:bodyPr>
          <a:lstStyle>
            <a:lvl1pPr>
              <a:defRPr lang="en-GB" sz="4000">
                <a:solidFill>
                  <a:srgbClr val="F5F5F6"/>
                </a:solidFill>
              </a:defRPr>
            </a:lvl1pPr>
          </a:lstStyle>
          <a:p>
            <a:pPr lvl="0">
              <a:defRPr/>
            </a:pPr>
            <a:r>
              <a:rPr lang="en-US"/>
              <a:t>Click to edit Master title style</a:t>
            </a:r>
            <a:endParaRPr lang="en-IE"/>
          </a:p>
        </p:txBody>
      </p:sp>
      <p:sp>
        <p:nvSpPr>
          <p:cNvPr id="3" name="Slide Number Placeholder 5"/>
          <p:cNvSpPr txBox="1"/>
          <p:nvPr/>
        </p:nvSpPr>
        <p:spPr bwMode="auto">
          <a:xfrm>
            <a:off x="11239128" y="20747"/>
            <a:ext cx="629572"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a:lnSpc>
                <a:spcPct val="100000"/>
              </a:lnSpc>
              <a:spcBef>
                <a:spcPts val="0"/>
              </a:spcBef>
              <a:spcAft>
                <a:spcPts val="0"/>
              </a:spcAft>
              <a:buNone/>
              <a:defRPr sz="1800" b="0" i="0" u="none" strike="noStrike" cap="none" spc="0">
                <a:solidFill>
                  <a:srgbClr val="000000"/>
                </a:solidFill>
              </a:defRPr>
            </a:pPr>
            <a:endParaRPr lang="en-IE" sz="1200" b="0" i="0" u="none" strike="noStrike" cap="none" spc="0">
              <a:solidFill>
                <a:srgbClr val="FFFFFF"/>
              </a:solidFill>
              <a:latin typeface="Poppins"/>
            </a:endParaRPr>
          </a:p>
        </p:txBody>
      </p:sp>
      <p:sp>
        <p:nvSpPr>
          <p:cNvPr id="4" name="Text Placeholder 14"/>
          <p:cNvSpPr txBox="1">
            <a:spLocks noGrp="1"/>
          </p:cNvSpPr>
          <p:nvPr>
            <p:ph type="body" idx="4294967295"/>
          </p:nvPr>
        </p:nvSpPr>
        <p:spPr bwMode="auto">
          <a:xfrm>
            <a:off x="6488353" y="3470532"/>
            <a:ext cx="4562270" cy="415667"/>
          </a:xfrm>
        </p:spPr>
        <p:txBody>
          <a:bodyPr/>
          <a:lstStyle>
            <a:lvl1pPr marL="0" indent="0">
              <a:buNone/>
              <a:defRPr>
                <a:solidFill>
                  <a:srgbClr val="FFFFFF"/>
                </a:solidFill>
                <a:latin typeface="Montserrat"/>
              </a:defRPr>
            </a:lvl1pPr>
          </a:lstStyle>
          <a:p>
            <a:pPr lvl="0">
              <a:defRPr/>
            </a:pPr>
            <a:r>
              <a:rPr lang="en-US"/>
              <a:t>Click to edit Master text styles</a:t>
            </a:r>
            <a:endParaRPr/>
          </a:p>
        </p:txBody>
      </p:sp>
      <p:pic>
        <p:nvPicPr>
          <p:cNvPr id="5" name="Graphic 7"/>
          <p:cNvPicPr>
            <a:picLocks noChangeAspect="1"/>
          </p:cNvPicPr>
          <p:nvPr/>
        </p:nvPicPr>
        <p:blipFill>
          <a:blip r:embed="rId2"/>
          <a:stretch/>
        </p:blipFill>
        <p:spPr bwMode="auto">
          <a:xfrm>
            <a:off x="334963" y="6124577"/>
            <a:ext cx="1639738" cy="365129"/>
          </a:xfrm>
          <a:prstGeom prst="rect">
            <a:avLst/>
          </a:prstGeom>
          <a:noFill/>
          <a:ln cap="flat">
            <a:noFill/>
          </a:ln>
        </p:spPr>
      </p:pic>
      <p:sp>
        <p:nvSpPr>
          <p:cNvPr id="6" name="TextBox 17"/>
          <p:cNvSpPr txBox="1"/>
          <p:nvPr/>
        </p:nvSpPr>
        <p:spPr bwMode="auto">
          <a:xfrm>
            <a:off x="6507803" y="1342421"/>
            <a:ext cx="3715966"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it-IT" sz="2400" b="0" i="0" u="none" strike="noStrike" cap="none" spc="0">
                <a:solidFill>
                  <a:srgbClr val="92C83E"/>
                </a:solidFill>
                <a:latin typeface="Titillium Web Bold"/>
              </a:rPr>
              <a:t>Meet the speaker</a:t>
            </a:r>
            <a:endParaRPr lang="en-IE" sz="2400" b="0" i="0" u="none" strike="noStrike" cap="none" spc="0">
              <a:solidFill>
                <a:srgbClr val="92C83E"/>
              </a:solidFill>
              <a:latin typeface="Titillium Web Bold"/>
            </a:endParaRPr>
          </a:p>
        </p:txBody>
      </p:sp>
      <p:sp>
        <p:nvSpPr>
          <p:cNvPr id="7" name="Rectangle 18"/>
          <p:cNvSpPr/>
          <p:nvPr/>
        </p:nvSpPr>
        <p:spPr bwMode="auto">
          <a:xfrm>
            <a:off x="6507803" y="4858508"/>
            <a:ext cx="768489" cy="45720"/>
          </a:xfrm>
          <a:prstGeom prst="rect">
            <a:avLst/>
          </a:prstGeom>
          <a:solidFill>
            <a:srgbClr val="009889"/>
          </a:solidFill>
          <a:ln cap="flat">
            <a:noFill/>
            <a:prstDash val="solid"/>
          </a:ln>
        </p:spPr>
        <p:txBody>
          <a:bodyPr vert="horz" wrap="square" lIns="91440" tIns="45720" rIns="91440" bIns="45720" anchor="ctr" anchorCtr="1" compatLnSpc="1">
            <a:noAutofit/>
          </a:bodyPr>
          <a:lstStyle/>
          <a:p>
            <a:pPr marL="0" marR="0" lvl="0" indent="0" algn="ctr" defTabSz="914400">
              <a:lnSpc>
                <a:spcPct val="100000"/>
              </a:lnSpc>
              <a:spcBef>
                <a:spcPts val="0"/>
              </a:spcBef>
              <a:spcAft>
                <a:spcPts val="0"/>
              </a:spcAft>
              <a:buNone/>
              <a:defRPr sz="1800" b="0" i="0" u="none" strike="noStrike" cap="none" spc="0">
                <a:solidFill>
                  <a:srgbClr val="000000"/>
                </a:solidFill>
              </a:defRPr>
            </a:pPr>
            <a:endParaRPr lang="en-IE" sz="1800" b="0" i="0" u="none" strike="noStrike" cap="none" spc="0">
              <a:solidFill>
                <a:srgbClr val="FFFFFF"/>
              </a:solidFill>
              <a:latin typeface="Poppins"/>
            </a:endParaRPr>
          </a:p>
        </p:txBody>
      </p:sp>
      <p:sp>
        <p:nvSpPr>
          <p:cNvPr id="8" name="Text Placeholder 9"/>
          <p:cNvSpPr txBox="1">
            <a:spLocks noGrp="1"/>
          </p:cNvSpPr>
          <p:nvPr>
            <p:ph type="body" idx="4294967295"/>
          </p:nvPr>
        </p:nvSpPr>
        <p:spPr bwMode="auto">
          <a:xfrm>
            <a:off x="6411233" y="4974637"/>
            <a:ext cx="3549883" cy="369883"/>
          </a:xfrm>
        </p:spPr>
        <p:txBody>
          <a:bodyPr>
            <a:noAutofit/>
          </a:bodyPr>
          <a:lstStyle>
            <a:lvl1pPr marL="0" indent="0">
              <a:buNone/>
              <a:defRPr sz="1200">
                <a:solidFill>
                  <a:srgbClr val="00AC4E"/>
                </a:solidFill>
                <a:latin typeface="Titillium Web Bold"/>
              </a:defRPr>
            </a:lvl1pPr>
          </a:lstStyle>
          <a:p>
            <a:pPr lvl="0">
              <a:defRPr/>
            </a:pPr>
            <a:r>
              <a:rPr lang="en-US"/>
              <a:t>Click to edit Master text styles</a:t>
            </a:r>
            <a:endParaRPr/>
          </a:p>
        </p:txBody>
      </p:sp>
      <p:sp>
        <p:nvSpPr>
          <p:cNvPr id="9" name="Text Placeholder 14"/>
          <p:cNvSpPr txBox="1">
            <a:spLocks noGrp="1"/>
          </p:cNvSpPr>
          <p:nvPr>
            <p:ph type="body" idx="4294967295"/>
          </p:nvPr>
        </p:nvSpPr>
        <p:spPr bwMode="auto">
          <a:xfrm>
            <a:off x="6488353" y="3931389"/>
            <a:ext cx="4562270" cy="415667"/>
          </a:xfrm>
        </p:spPr>
        <p:txBody>
          <a:bodyPr/>
          <a:lstStyle>
            <a:lvl1pPr marL="0" indent="0">
              <a:buNone/>
              <a:defRPr>
                <a:solidFill>
                  <a:srgbClr val="FFFFFF"/>
                </a:solidFill>
                <a:latin typeface="Montserrat"/>
              </a:defRPr>
            </a:lvl1pPr>
          </a:lstStyle>
          <a:p>
            <a:pPr lvl="0">
              <a:defRPr/>
            </a:pPr>
            <a:r>
              <a:rPr lang="en-US"/>
              <a:t>Click to edit Master text styles</a:t>
            </a:r>
            <a:endParaRPr/>
          </a:p>
        </p:txBody>
      </p:sp>
      <p:sp>
        <p:nvSpPr>
          <p:cNvPr id="10" name="Slide Number Placeholder 5"/>
          <p:cNvSpPr txBox="1"/>
          <p:nvPr/>
        </p:nvSpPr>
        <p:spPr bwMode="auto">
          <a:xfrm>
            <a:off x="2088398" y="6129250"/>
            <a:ext cx="85397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200" b="0" i="0" u="none" strike="noStrike" cap="none" spc="0">
                <a:solidFill>
                  <a:srgbClr val="BFBFBF"/>
                </a:solidFill>
                <a:latin typeface="Poppins"/>
              </a:rPr>
              <a:t>Page </a:t>
            </a:r>
            <a:fld id="{98617240-0F68-4321-9041-4E2E8CF78200}" type="slidenum">
              <a:rPr sz="1200"/>
              <a:t>‹#›</a:t>
            </a:fld>
            <a:endParaRPr lang="en-IE" sz="1200" b="0" i="0" u="none" strike="noStrike" cap="none" spc="0">
              <a:solidFill>
                <a:srgbClr val="BFBFBF"/>
              </a:solidFill>
              <a:latin typeface="Poppins"/>
            </a:endParaRPr>
          </a:p>
        </p:txBody>
      </p:sp>
      <p:cxnSp>
        <p:nvCxnSpPr>
          <p:cNvPr id="11" name="Straight Connector 23"/>
          <p:cNvCxnSpPr>
            <a:cxnSpLocks/>
          </p:cNvCxnSpPr>
          <p:nvPr/>
        </p:nvCxnSpPr>
        <p:spPr bwMode="auto">
          <a:xfrm>
            <a:off x="2048603" y="6140388"/>
            <a:ext cx="0" cy="354540"/>
          </a:xfrm>
          <a:prstGeom prst="straightConnector1">
            <a:avLst/>
          </a:prstGeom>
          <a:noFill/>
          <a:ln w="12701" cap="flat">
            <a:solidFill>
              <a:srgbClr val="FFFFFF">
                <a:alpha val="26000"/>
              </a:srgbClr>
            </a:solidFill>
            <a:prstDash val="solid"/>
            <a:miter/>
          </a:ln>
        </p:spPr>
      </p:cxnSp>
      <p:sp>
        <p:nvSpPr>
          <p:cNvPr id="12" name="Rectangle: Diagonal Corners Rounded 2"/>
          <p:cNvSpPr/>
          <p:nvPr/>
        </p:nvSpPr>
        <p:spPr bwMode="auto">
          <a:xfrm>
            <a:off x="1862980" y="1657880"/>
            <a:ext cx="3614870" cy="3614870"/>
          </a:xfrm>
          <a:custGeom>
            <a:avLst>
              <a:gd name="f9" fmla="val 16667"/>
              <a:gd name="f10" fmla="val 0"/>
            </a:avLst>
            <a:gdLst>
              <a:gd name="f2" fmla="val 10800000"/>
              <a:gd name="f3" fmla="val 5400000"/>
              <a:gd name="f4" fmla="val 16200000"/>
              <a:gd name="f5" fmla="val w"/>
              <a:gd name="f6" fmla="val h"/>
              <a:gd name="f7" fmla="val ss"/>
              <a:gd name="f8" fmla="val 0"/>
              <a:gd name="f9" fmla="val 16667"/>
              <a:gd name="f10" fmla="val 0"/>
              <a:gd name="f11" fmla="abs f5"/>
              <a:gd name="f12" fmla="abs f6"/>
              <a:gd name="f13" fmla="abs f7"/>
              <a:gd name="f14" fmla="val f8"/>
              <a:gd name="f15" fmla="val f9"/>
              <a:gd name="f16" fmla="val f10"/>
              <a:gd name="f17" fmla="?: f11 f5 1"/>
              <a:gd name="f18" fmla="?: f12 f6 1"/>
              <a:gd name="f19" fmla="?: f13 f7 1"/>
              <a:gd name="f20" fmla="*/ f17 1 21600"/>
              <a:gd name="f21" fmla="*/ f18 1 21600"/>
              <a:gd name="f22" fmla="*/ 21600 f17 1"/>
              <a:gd name="f23" fmla="*/ 21600 f18 1"/>
              <a:gd name="f24" fmla="min f21 f20"/>
              <a:gd name="f25" fmla="*/ f22 1 f19"/>
              <a:gd name="f26" fmla="*/ f23 1 f19"/>
              <a:gd name="f27" fmla="val f25"/>
              <a:gd name="f28" fmla="val f26"/>
              <a:gd name="f29" fmla="*/ f14 f24 1"/>
              <a:gd name="f30" fmla="+- f28 0 f14"/>
              <a:gd name="f31" fmla="+- f27 0 f14"/>
              <a:gd name="f32" fmla="*/ f27 f24 1"/>
              <a:gd name="f33" fmla="*/ f28 f24 1"/>
              <a:gd name="f34" fmla="min f31 f30"/>
              <a:gd name="f35" fmla="*/ f34 f15 1"/>
              <a:gd name="f36" fmla="*/ f34 f16 1"/>
              <a:gd name="f37" fmla="*/ f35 1 100000"/>
              <a:gd name="f38" fmla="*/ f36 1 100000"/>
              <a:gd name="f39" fmla="+- f28 0 f37"/>
              <a:gd name="f40" fmla="+- f27 0 f38"/>
              <a:gd name="f41" fmla="*/ f37 29289 1"/>
              <a:gd name="f42" fmla="*/ f38 29289 1"/>
              <a:gd name="f43" fmla="*/ f37 f24 1"/>
              <a:gd name="f44" fmla="*/ f38 f24 1"/>
              <a:gd name="f45" fmla="*/ f41 1 100000"/>
              <a:gd name="f46" fmla="*/ f42 1 100000"/>
              <a:gd name="f47" fmla="*/ f40 f24 1"/>
              <a:gd name="f48" fmla="*/ f39 f24 1"/>
              <a:gd name="f49" fmla="+- f45 0 f46"/>
              <a:gd name="f50" fmla="?: f49 f45 f46"/>
              <a:gd name="f51" fmla="+- f27 0 f50"/>
              <a:gd name="f52" fmla="+- f28 0 f50"/>
              <a:gd name="f53" fmla="*/ f50 f24 1"/>
              <a:gd name="f54" fmla="*/ f51 f24 1"/>
              <a:gd name="f55" fmla="*/ f52 f24 1"/>
            </a:gdLst>
            <a:ahLst/>
            <a:cxnLst>
              <a:cxn ang="3cd4">
                <a:pos x="hc" y="t"/>
              </a:cxn>
              <a:cxn ang="0">
                <a:pos x="r" y="vc"/>
              </a:cxn>
              <a:cxn ang="cd4">
                <a:pos x="hc" y="b"/>
              </a:cxn>
              <a:cxn ang="cd2">
                <a:pos x="l" y="vc"/>
              </a:cxn>
            </a:cxnLst>
            <a:rect l="f53" t="f53" r="f54" b="f55"/>
            <a:pathLst>
              <a:path extrusionOk="0">
                <a:moveTo>
                  <a:pt x="f43" y="f29"/>
                </a:moveTo>
                <a:lnTo>
                  <a:pt x="f47" y="f29"/>
                </a:lnTo>
                <a:arcTo wR="f44" hR="f44" stAng="f4" swAng="f3"/>
                <a:lnTo>
                  <a:pt x="f32" y="f48"/>
                </a:lnTo>
                <a:arcTo wR="f43" hR="f43" stAng="f8" swAng="f3"/>
                <a:lnTo>
                  <a:pt x="f44" y="f33"/>
                </a:lnTo>
                <a:arcTo wR="f44" hR="f44" stAng="f3" swAng="f3"/>
                <a:lnTo>
                  <a:pt x="f29" y="f43"/>
                </a:lnTo>
                <a:arcTo wR="f43" hR="f43" stAng="f2" swAng="f3"/>
                <a:close/>
              </a:path>
            </a:pathLst>
          </a:custGeom>
          <a:gradFill>
            <a:gsLst>
              <a:gs pos="0">
                <a:srgbClr val="009889"/>
              </a:gs>
              <a:gs pos="100000">
                <a:srgbClr val="00AC4E"/>
              </a:gs>
            </a:gsLst>
            <a:lin ang="5400000" scaled="1"/>
          </a:gradFill>
          <a:ln cap="flat">
            <a:noFill/>
            <a:prstDash val="solid"/>
          </a:ln>
        </p:spPr>
        <p:txBody>
          <a:bodyPr vert="horz" wrap="square" lIns="91440" tIns="45720" rIns="91440" bIns="45720" anchor="ctr" anchorCtr="1" compatLnSpc="1">
            <a:noAutofit/>
          </a:bodyPr>
          <a:lstStyle/>
          <a:p>
            <a:pPr marL="0" marR="0" lvl="0" indent="0" algn="ctr" defTabSz="914400">
              <a:lnSpc>
                <a:spcPct val="100000"/>
              </a:lnSpc>
              <a:spcBef>
                <a:spcPts val="0"/>
              </a:spcBef>
              <a:spcAft>
                <a:spcPts val="0"/>
              </a:spcAft>
              <a:buNone/>
              <a:defRPr sz="1800" b="0" i="0" u="none" strike="noStrike" cap="none" spc="0">
                <a:solidFill>
                  <a:srgbClr val="000000"/>
                </a:solidFill>
              </a:defRPr>
            </a:pPr>
            <a:endParaRPr lang="en-IE" sz="1800" b="0" i="0" u="none" strike="noStrike" cap="none" spc="0">
              <a:solidFill>
                <a:srgbClr val="FFFFFF"/>
              </a:solidFill>
              <a:latin typeface="Poppins"/>
            </a:endParaRPr>
          </a:p>
        </p:txBody>
      </p:sp>
      <p:sp>
        <p:nvSpPr>
          <p:cNvPr id="13" name="Picture Placeholder 6"/>
          <p:cNvSpPr txBox="1">
            <a:spLocks noGrp="1"/>
          </p:cNvSpPr>
          <p:nvPr>
            <p:ph type="pic" idx="4294967295"/>
          </p:nvPr>
        </p:nvSpPr>
        <p:spPr bwMode="auto">
          <a:xfrm>
            <a:off x="1649147" y="1452039"/>
            <a:ext cx="3600001" cy="3600001"/>
          </a:xfrm>
          <a:prstGeom prst="rect">
            <a:avLst/>
          </a:prstGeom>
          <a:solidFill>
            <a:srgbClr val="FFFFFF"/>
          </a:solidFill>
        </p:spPr>
        <p:txBody>
          <a:bodyPr anchor="ctr" anchorCtr="1"/>
          <a:lstStyle>
            <a:lvl1pPr marL="0" indent="0" algn="ctr">
              <a:buNone/>
              <a:defRPr lang="it-IT">
                <a:solidFill>
                  <a:srgbClr val="3D455A"/>
                </a:solidFill>
              </a:defRPr>
            </a:lvl1pPr>
          </a:lstStyle>
          <a:p>
            <a:pPr lvl="0">
              <a:defRPr/>
            </a:pPr>
            <a:r>
              <a:rPr lang="en-US"/>
              <a:t>Click icon to add picture</a:t>
            </a:r>
            <a:endParaRPr lang="en-IE"/>
          </a:p>
        </p:txBody>
      </p:sp>
      <p:pic>
        <p:nvPicPr>
          <p:cNvPr id="14" name="Picture 9" descr="A green and black background&#10;&#10;Description automatically generated"/>
          <p:cNvPicPr>
            <a:picLocks noChangeAspect="1"/>
          </p:cNvPicPr>
          <p:nvPr/>
        </p:nvPicPr>
        <p:blipFill>
          <a:blip r:embed="rId3"/>
          <a:stretch/>
        </p:blipFill>
        <p:spPr bwMode="auto">
          <a:xfrm>
            <a:off x="10274298" y="0"/>
            <a:ext cx="1917697" cy="6858000"/>
          </a:xfrm>
          <a:prstGeom prst="rect">
            <a:avLst/>
          </a:prstGeom>
          <a:noFill/>
          <a:ln cap="flat">
            <a:noFill/>
          </a:ln>
        </p:spPr>
      </p:pic>
      <p:sp>
        <p:nvSpPr>
          <p:cNvPr id="15" name="TextBox 5"/>
          <p:cNvSpPr txBox="1"/>
          <p:nvPr/>
        </p:nvSpPr>
        <p:spPr bwMode="auto">
          <a:xfrm>
            <a:off x="284158" y="6527801"/>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888FA5"/>
                </a:solidFill>
                <a:latin typeface="Poppins"/>
              </a:rPr>
              <a:t>Licensed under CC BY 4.0</a:t>
            </a:r>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PhAnim="0" userDrawn="1">
  <p:cSld name="Slide 3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CECF3"/>
          </a:solidFill>
          <a:ln/>
        </p:spPr>
      </p:sp>
      <p:sp>
        <p:nvSpPr>
          <p:cNvPr id="3" name="Shape 1"/>
          <p:cNvSpPr/>
          <p:nvPr/>
        </p:nvSpPr>
        <p:spPr bwMode="auto">
          <a:xfrm>
            <a:off x="0" y="0"/>
            <a:ext cx="12192000" cy="6858000"/>
          </a:xfrm>
          <a:prstGeom prst="rect">
            <a:avLst/>
          </a:prstGeom>
          <a:solidFill>
            <a:srgbClr val="FFFFFF">
              <a:alpha val="95000"/>
            </a:srgbClr>
          </a:solidFill>
          <a:ln/>
        </p:spPr>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PhAnim="0" preserve="1" userDrawn="1">
  <p:cSld name="DEFAULT">
    <p:bg>
      <p:bgRef idx="1001">
        <a:schemeClr val="bg1"/>
      </p:bgRef>
    </p:bg>
    <p:spTree>
      <p:nvGrpSpPr>
        <p:cNvPr id="1" name=""/>
        <p:cNvGrpSpPr/>
        <p:nvPr/>
      </p:nvGrpSpPr>
      <p:grpSpPr bwMode="auto">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PhAnim="0" preserve="1" userDrawn="1">
  <p:cSld name="Slide 1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US"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US" sz="150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PhAnim="0" preserve="1" userDrawn="1">
  <p:cSld name="Slide 2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PhAnim="0" preserve="1" userDrawn="1">
  <p:cSld name="Slide 3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PhAnim="0" preserve="1" userDrawn="1">
  <p:cSld name="Slide 4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PhAnim="0" preserve="1" userDrawn="1">
  <p:cSld name="Slide 5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PhAnim="0" preserve="1" userDrawn="1">
  <p:cSld name="Slide 6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PhAnim="0" preserve="1" userDrawn="1">
  <p:cSld name="Slide 7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PhAnim="0" preserve="1" userDrawn="1">
  <p:cSld name="Slide 8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4_Title Content and Image">
    <p:bg>
      <p:bgPr>
        <a:solidFill>
          <a:srgbClr val="F5F5F6"/>
        </a:solidFill>
        <a:effectLst/>
      </p:bgPr>
    </p:bg>
    <p:spTree>
      <p:nvGrpSpPr>
        <p:cNvPr id="1" name=""/>
        <p:cNvGrpSpPr/>
        <p:nvPr/>
      </p:nvGrpSpPr>
      <p:grpSpPr bwMode="auto">
        <a:xfrm>
          <a:off x="0" y="0"/>
          <a:ext cx="0" cy="0"/>
          <a:chOff x="0" y="0"/>
          <a:chExt cx="0" cy="0"/>
        </a:xfrm>
      </p:grpSpPr>
      <p:sp>
        <p:nvSpPr>
          <p:cNvPr id="2" name="Title 1"/>
          <p:cNvSpPr txBox="1">
            <a:spLocks noGrp="1"/>
          </p:cNvSpPr>
          <p:nvPr>
            <p:ph type="title"/>
          </p:nvPr>
        </p:nvSpPr>
        <p:spPr bwMode="auto">
          <a:xfrm>
            <a:off x="334963" y="333371"/>
            <a:ext cx="5326946" cy="1059003"/>
          </a:xfrm>
        </p:spPr>
        <p:txBody>
          <a:bodyPr anchor="b"/>
          <a:lstStyle>
            <a:lvl1pPr>
              <a:defRPr lang="en-GB">
                <a:solidFill>
                  <a:srgbClr val="48516A"/>
                </a:solidFill>
              </a:defRPr>
            </a:lvl1pPr>
          </a:lstStyle>
          <a:p>
            <a:pPr lvl="0">
              <a:defRPr/>
            </a:pPr>
            <a:r>
              <a:rPr lang="en-US"/>
              <a:t>Click to edit Master title style</a:t>
            </a:r>
            <a:endParaRPr lang="en-IE"/>
          </a:p>
        </p:txBody>
      </p:sp>
      <p:sp>
        <p:nvSpPr>
          <p:cNvPr id="3" name="Slide Number Placeholder 5"/>
          <p:cNvSpPr txBox="1"/>
          <p:nvPr/>
        </p:nvSpPr>
        <p:spPr bwMode="auto">
          <a:xfrm>
            <a:off x="11239128" y="20747"/>
            <a:ext cx="629572"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a:lnSpc>
                <a:spcPct val="100000"/>
              </a:lnSpc>
              <a:spcBef>
                <a:spcPts val="0"/>
              </a:spcBef>
              <a:spcAft>
                <a:spcPts val="0"/>
              </a:spcAft>
              <a:buNone/>
              <a:defRPr sz="1800" b="0" i="0" u="none" strike="noStrike" cap="none" spc="0">
                <a:solidFill>
                  <a:srgbClr val="000000"/>
                </a:solidFill>
              </a:defRPr>
            </a:pPr>
            <a:endParaRPr lang="en-IE" sz="1200" b="0" i="0" u="none" strike="noStrike" cap="none" spc="0">
              <a:solidFill>
                <a:srgbClr val="48516A"/>
              </a:solidFill>
              <a:latin typeface="Poppins"/>
            </a:endParaRPr>
          </a:p>
        </p:txBody>
      </p:sp>
      <p:sp>
        <p:nvSpPr>
          <p:cNvPr id="4" name="Text Placeholder 6"/>
          <p:cNvSpPr txBox="1">
            <a:spLocks noGrp="1"/>
          </p:cNvSpPr>
          <p:nvPr>
            <p:ph type="body" idx="4294967295"/>
          </p:nvPr>
        </p:nvSpPr>
        <p:spPr bwMode="auto">
          <a:xfrm>
            <a:off x="334963" y="1409447"/>
            <a:ext cx="5333996" cy="751865"/>
          </a:xfrm>
        </p:spPr>
        <p:txBody>
          <a:bodyPr/>
          <a:lstStyle>
            <a:lvl1pPr marL="0" indent="0">
              <a:buNone/>
              <a:defRPr sz="1600"/>
            </a:lvl1pPr>
          </a:lstStyle>
          <a:p>
            <a:pPr lvl="0">
              <a:defRPr/>
            </a:pPr>
            <a:r>
              <a:rPr lang="en-US"/>
              <a:t>Click to edit Master text styles</a:t>
            </a:r>
            <a:endParaRPr/>
          </a:p>
        </p:txBody>
      </p:sp>
      <p:sp>
        <p:nvSpPr>
          <p:cNvPr id="5" name="Picture Placeholder 12"/>
          <p:cNvSpPr txBox="1">
            <a:spLocks noGrp="1"/>
          </p:cNvSpPr>
          <p:nvPr>
            <p:ph type="pic" idx="4294967295"/>
          </p:nvPr>
        </p:nvSpPr>
        <p:spPr bwMode="auto">
          <a:xfrm>
            <a:off x="6653960" y="1792288"/>
            <a:ext cx="4451600" cy="3778748"/>
          </a:xfrm>
        </p:spPr>
        <p:txBody>
          <a:bodyPr anchor="ctr" anchorCtr="1"/>
          <a:lstStyle>
            <a:lvl1pPr marL="0" indent="0" algn="ctr">
              <a:buNone/>
              <a:defRPr lang="it-IT">
                <a:solidFill>
                  <a:srgbClr val="444D65"/>
                </a:solidFill>
              </a:defRPr>
            </a:lvl1pPr>
          </a:lstStyle>
          <a:p>
            <a:pPr lvl="0">
              <a:defRPr/>
            </a:pPr>
            <a:r>
              <a:rPr lang="en-US"/>
              <a:t>Click icon to add picture</a:t>
            </a:r>
            <a:endParaRPr lang="en-IE"/>
          </a:p>
        </p:txBody>
      </p:sp>
      <p:pic>
        <p:nvPicPr>
          <p:cNvPr id="6" name="Picture 8" descr="Blue text on a black background&#10;&#10;Description automatically generated"/>
          <p:cNvPicPr>
            <a:picLocks noChangeAspect="1"/>
          </p:cNvPicPr>
          <p:nvPr/>
        </p:nvPicPr>
        <p:blipFill>
          <a:blip r:embed="rId2"/>
          <a:stretch/>
        </p:blipFill>
        <p:spPr bwMode="auto">
          <a:xfrm>
            <a:off x="334963" y="6124733"/>
            <a:ext cx="1636821" cy="365193"/>
          </a:xfrm>
          <a:prstGeom prst="rect">
            <a:avLst/>
          </a:prstGeom>
          <a:noFill/>
          <a:ln cap="flat">
            <a:noFill/>
          </a:ln>
        </p:spPr>
      </p:pic>
      <p:sp>
        <p:nvSpPr>
          <p:cNvPr id="7" name="SmartArt Placeholder 5"/>
          <p:cNvSpPr txBox="1">
            <a:spLocks noGrp="1"/>
          </p:cNvSpPr>
          <p:nvPr>
            <p:ph type="dgm" idx="4294967295"/>
          </p:nvPr>
        </p:nvSpPr>
        <p:spPr bwMode="auto">
          <a:xfrm>
            <a:off x="864903" y="2545918"/>
            <a:ext cx="1265236" cy="1265236"/>
          </a:xfrm>
        </p:spPr>
        <p:txBody>
          <a:bodyPr/>
          <a:lstStyle>
            <a:lvl1pPr>
              <a:defRPr sz="1400">
                <a:solidFill>
                  <a:srgbClr val="F5F5F6"/>
                </a:solidFill>
              </a:defRPr>
            </a:lvl1pPr>
          </a:lstStyle>
          <a:p>
            <a:pPr lvl="0">
              <a:defRPr/>
            </a:pPr>
            <a:r>
              <a:rPr lang="en-US"/>
              <a:t>Click icon to add SmartArt graphic</a:t>
            </a:r>
            <a:endParaRPr lang="en-IE"/>
          </a:p>
        </p:txBody>
      </p:sp>
      <p:sp>
        <p:nvSpPr>
          <p:cNvPr id="8" name="SmartArt Placeholder 5"/>
          <p:cNvSpPr txBox="1">
            <a:spLocks noGrp="1"/>
          </p:cNvSpPr>
          <p:nvPr>
            <p:ph type="dgm" idx="4294967295"/>
          </p:nvPr>
        </p:nvSpPr>
        <p:spPr bwMode="auto">
          <a:xfrm>
            <a:off x="3503715" y="2545918"/>
            <a:ext cx="1265236" cy="1265236"/>
          </a:xfrm>
        </p:spPr>
        <p:txBody>
          <a:bodyPr/>
          <a:lstStyle>
            <a:lvl1pPr>
              <a:defRPr sz="1400">
                <a:solidFill>
                  <a:srgbClr val="F5F5F6"/>
                </a:solidFill>
              </a:defRPr>
            </a:lvl1pPr>
          </a:lstStyle>
          <a:p>
            <a:pPr lvl="0">
              <a:defRPr/>
            </a:pPr>
            <a:r>
              <a:rPr lang="en-US"/>
              <a:t>Click icon to add SmartArt graphic</a:t>
            </a:r>
            <a:endParaRPr lang="en-IE"/>
          </a:p>
        </p:txBody>
      </p:sp>
      <p:sp>
        <p:nvSpPr>
          <p:cNvPr id="9" name="SmartArt Placeholder 5"/>
          <p:cNvSpPr txBox="1">
            <a:spLocks noGrp="1"/>
          </p:cNvSpPr>
          <p:nvPr>
            <p:ph type="dgm" idx="4294967295"/>
          </p:nvPr>
        </p:nvSpPr>
        <p:spPr bwMode="auto">
          <a:xfrm>
            <a:off x="864903" y="4247890"/>
            <a:ext cx="1265236" cy="1265236"/>
          </a:xfrm>
        </p:spPr>
        <p:txBody>
          <a:bodyPr/>
          <a:lstStyle>
            <a:lvl1pPr>
              <a:defRPr sz="1400">
                <a:solidFill>
                  <a:srgbClr val="F5F5F6"/>
                </a:solidFill>
              </a:defRPr>
            </a:lvl1pPr>
          </a:lstStyle>
          <a:p>
            <a:pPr lvl="0">
              <a:defRPr/>
            </a:pPr>
            <a:r>
              <a:rPr lang="en-US"/>
              <a:t>Click icon to add SmartArt graphic</a:t>
            </a:r>
            <a:endParaRPr lang="en-IE"/>
          </a:p>
        </p:txBody>
      </p:sp>
      <p:sp>
        <p:nvSpPr>
          <p:cNvPr id="10" name="SmartArt Placeholder 5"/>
          <p:cNvSpPr txBox="1">
            <a:spLocks noGrp="1"/>
          </p:cNvSpPr>
          <p:nvPr>
            <p:ph type="dgm" idx="4294967295"/>
          </p:nvPr>
        </p:nvSpPr>
        <p:spPr bwMode="auto">
          <a:xfrm>
            <a:off x="3503715" y="4247890"/>
            <a:ext cx="1265236" cy="1265236"/>
          </a:xfrm>
        </p:spPr>
        <p:txBody>
          <a:bodyPr/>
          <a:lstStyle>
            <a:lvl1pPr>
              <a:defRPr sz="1400">
                <a:solidFill>
                  <a:srgbClr val="F5F5F6"/>
                </a:solidFill>
              </a:defRPr>
            </a:lvl1pPr>
          </a:lstStyle>
          <a:p>
            <a:pPr lvl="0">
              <a:defRPr/>
            </a:pPr>
            <a:r>
              <a:rPr lang="en-US"/>
              <a:t>Click icon to add SmartArt graphic</a:t>
            </a:r>
            <a:endParaRPr lang="en-IE"/>
          </a:p>
        </p:txBody>
      </p:sp>
      <p:cxnSp>
        <p:nvCxnSpPr>
          <p:cNvPr id="11" name="Straight Connector 2"/>
          <p:cNvCxnSpPr>
            <a:cxnSpLocks/>
          </p:cNvCxnSpPr>
          <p:nvPr/>
        </p:nvCxnSpPr>
        <p:spPr bwMode="auto">
          <a:xfrm>
            <a:off x="2030498" y="6140388"/>
            <a:ext cx="0" cy="354540"/>
          </a:xfrm>
          <a:prstGeom prst="straightConnector1">
            <a:avLst/>
          </a:prstGeom>
          <a:noFill/>
          <a:ln w="12701" cap="flat">
            <a:solidFill>
              <a:srgbClr val="48516A">
                <a:alpha val="26000"/>
              </a:srgbClr>
            </a:solidFill>
            <a:prstDash val="solid"/>
            <a:miter/>
          </a:ln>
        </p:spPr>
      </p:cxnSp>
      <p:sp>
        <p:nvSpPr>
          <p:cNvPr id="12" name="Slide Number Placeholder 5"/>
          <p:cNvSpPr txBox="1"/>
          <p:nvPr/>
        </p:nvSpPr>
        <p:spPr bwMode="auto">
          <a:xfrm>
            <a:off x="2106503" y="6129250"/>
            <a:ext cx="85397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200" b="0" i="0" u="none" strike="noStrike" cap="none" spc="0">
                <a:solidFill>
                  <a:srgbClr val="363D50"/>
                </a:solidFill>
                <a:latin typeface="Poppins"/>
              </a:rPr>
              <a:t>Page </a:t>
            </a:r>
            <a:fld id="{38EA45CD-CC57-4C47-9FEE-7D85DE662CFA}" type="slidenum">
              <a:rPr sz="1200"/>
              <a:t>‹#›</a:t>
            </a:fld>
            <a:endParaRPr lang="en-IE" sz="1200" b="0" i="0" u="none" strike="noStrike" cap="none" spc="0">
              <a:solidFill>
                <a:srgbClr val="363D50"/>
              </a:solidFill>
              <a:latin typeface="Poppins"/>
            </a:endParaRPr>
          </a:p>
        </p:txBody>
      </p:sp>
      <p:sp>
        <p:nvSpPr>
          <p:cNvPr id="13" name="TextBox 4"/>
          <p:cNvSpPr txBox="1"/>
          <p:nvPr/>
        </p:nvSpPr>
        <p:spPr bwMode="auto">
          <a:xfrm>
            <a:off x="273999" y="6532318"/>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B0B7C9"/>
                </a:solidFill>
                <a:latin typeface="Poppins"/>
              </a:rPr>
              <a:t>Licensed under CC BY 4.0</a:t>
            </a:r>
            <a:endParaRPr/>
          </a:p>
        </p:txBody>
      </p:sp>
    </p:spTree>
  </p:cSld>
  <p:clrMapOvr>
    <a:masterClrMapping/>
  </p:clrMapOvr>
  <p:hf sldNum="0"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PhAnim="0" preserve="1" userDrawn="1">
  <p:cSld name="Slide 9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PhAnim="0" preserve="1" userDrawn="1">
  <p:cSld name="Slide 10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PhAnim="0" preserve="1" userDrawn="1">
  <p:cSld name="Slide 11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PhAnim="0" preserve="1" userDrawn="1">
  <p:cSld name="Slide 12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PhAnim="0" preserve="1" userDrawn="1">
  <p:cSld name="Slide 13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PhAnim="0" preserve="1" userDrawn="1">
  <p:cSld name="Slide 14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PhAnim="0" preserve="1" userDrawn="1">
  <p:cSld name="Slide 15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PhAnim="0" preserve="1" userDrawn="1">
  <p:cSld name="Slide 16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PhAnim="0" preserve="1" userDrawn="1">
  <p:cSld name="Slide 17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PhAnim="0" preserve="1" userDrawn="1">
  <p:cSld name="Slide 18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Break page with statistic">
    <p:spTree>
      <p:nvGrpSpPr>
        <p:cNvPr id="1" name=""/>
        <p:cNvGrpSpPr/>
        <p:nvPr/>
      </p:nvGrpSpPr>
      <p:grpSpPr bwMode="auto">
        <a:xfrm>
          <a:off x="0" y="0"/>
          <a:ext cx="0" cy="0"/>
          <a:chOff x="0" y="0"/>
          <a:chExt cx="0" cy="0"/>
        </a:xfrm>
      </p:grpSpPr>
      <p:sp>
        <p:nvSpPr>
          <p:cNvPr id="2" name="Title 1"/>
          <p:cNvSpPr txBox="1">
            <a:spLocks noGrp="1"/>
          </p:cNvSpPr>
          <p:nvPr>
            <p:ph type="title"/>
          </p:nvPr>
        </p:nvSpPr>
        <p:spPr bwMode="auto">
          <a:xfrm>
            <a:off x="3303315" y="2227908"/>
            <a:ext cx="6909827" cy="2402174"/>
          </a:xfrm>
        </p:spPr>
        <p:txBody>
          <a:bodyPr anchor="b">
            <a:noAutofit/>
          </a:bodyPr>
          <a:lstStyle>
            <a:lvl1pPr>
              <a:defRPr lang="en-GB" sz="16600">
                <a:solidFill>
                  <a:srgbClr val="009889"/>
                </a:solidFill>
              </a:defRPr>
            </a:lvl1pPr>
          </a:lstStyle>
          <a:p>
            <a:pPr lvl="0">
              <a:defRPr/>
            </a:pPr>
            <a:r>
              <a:rPr lang="en-US"/>
              <a:t>Click to edit Master title style</a:t>
            </a:r>
            <a:endParaRPr lang="en-IE"/>
          </a:p>
        </p:txBody>
      </p:sp>
      <p:sp>
        <p:nvSpPr>
          <p:cNvPr id="3" name="Subtitle 2"/>
          <p:cNvSpPr txBox="1">
            <a:spLocks noGrp="1"/>
          </p:cNvSpPr>
          <p:nvPr>
            <p:ph type="subTitle" idx="4294967295"/>
          </p:nvPr>
        </p:nvSpPr>
        <p:spPr bwMode="auto">
          <a:xfrm>
            <a:off x="3303315" y="4662854"/>
            <a:ext cx="6909827" cy="1851705"/>
          </a:xfrm>
        </p:spPr>
        <p:txBody>
          <a:bodyPr/>
          <a:lstStyle>
            <a:lvl1pPr marL="0" indent="0">
              <a:buNone/>
              <a:defRPr lang="it-IT" sz="1600">
                <a:solidFill>
                  <a:srgbClr val="282B35"/>
                </a:solidFill>
              </a:defRPr>
            </a:lvl1pPr>
          </a:lstStyle>
          <a:p>
            <a:pPr lvl="0">
              <a:defRPr/>
            </a:pPr>
            <a:r>
              <a:rPr lang="en-US"/>
              <a:t>Click to edit Master subtitle style</a:t>
            </a:r>
            <a:endParaRPr lang="en-IE"/>
          </a:p>
        </p:txBody>
      </p:sp>
      <p:pic>
        <p:nvPicPr>
          <p:cNvPr id="4" name="Picture 8" descr="Blue text on a black background&#10;&#10;Description automatically generated"/>
          <p:cNvPicPr>
            <a:picLocks noChangeAspect="1"/>
          </p:cNvPicPr>
          <p:nvPr/>
        </p:nvPicPr>
        <p:blipFill>
          <a:blip r:embed="rId2"/>
          <a:stretch/>
        </p:blipFill>
        <p:spPr bwMode="auto">
          <a:xfrm>
            <a:off x="10262951" y="6131170"/>
            <a:ext cx="1636821" cy="365193"/>
          </a:xfrm>
          <a:prstGeom prst="rect">
            <a:avLst/>
          </a:prstGeom>
          <a:noFill/>
          <a:ln cap="flat">
            <a:noFill/>
          </a:ln>
        </p:spPr>
      </p:pic>
      <p:pic>
        <p:nvPicPr>
          <p:cNvPr id="5" name="Picture 4" descr="A green square with black background&#10;&#10;Description automatically generated"/>
          <p:cNvPicPr>
            <a:picLocks noChangeAspect="1"/>
          </p:cNvPicPr>
          <p:nvPr/>
        </p:nvPicPr>
        <p:blipFill>
          <a:blip r:embed="rId3"/>
          <a:stretch/>
        </p:blipFill>
        <p:spPr bwMode="auto">
          <a:xfrm>
            <a:off x="0" y="0"/>
            <a:ext cx="1568452" cy="6858000"/>
          </a:xfrm>
          <a:prstGeom prst="rect">
            <a:avLst/>
          </a:prstGeom>
          <a:noFill/>
          <a:ln cap="flat">
            <a:noFill/>
          </a:ln>
        </p:spPr>
      </p:pic>
      <p:sp>
        <p:nvSpPr>
          <p:cNvPr id="6" name="TextBox 3"/>
          <p:cNvSpPr txBox="1"/>
          <p:nvPr/>
        </p:nvSpPr>
        <p:spPr bwMode="auto">
          <a:xfrm>
            <a:off x="10202984" y="6514560"/>
            <a:ext cx="1955801" cy="262414"/>
          </a:xfrm>
          <a:prstGeom prst="rect">
            <a:avLst/>
          </a:prstGeom>
          <a:noFill/>
          <a:ln cap="flat">
            <a:noFill/>
          </a:ln>
        </p:spPr>
        <p:txBody>
          <a:bodyPr vert="horz" wrap="square" lIns="91440" tIns="45720" rIns="91440" bIns="45720" anchor="t" anchorCtr="0" compatLnSpc="1">
            <a:spAutoFit/>
          </a:bodyPr>
          <a:lstStyle/>
          <a:p>
            <a:pPr marL="0" marR="0" lvl="0" indent="0" algn="l" defTabSz="914400">
              <a:lnSpc>
                <a:spcPct val="100000"/>
              </a:lnSpc>
              <a:spcBef>
                <a:spcPts val="0"/>
              </a:spcBef>
              <a:spcAft>
                <a:spcPts val="0"/>
              </a:spcAft>
              <a:buNone/>
              <a:defRPr sz="1800" b="0" i="0" u="none" strike="noStrike" cap="none" spc="0">
                <a:solidFill>
                  <a:srgbClr val="000000"/>
                </a:solidFill>
              </a:defRPr>
            </a:pPr>
            <a:r>
              <a:rPr lang="en-IE" sz="1050" b="0" i="0" u="none" strike="noStrike" cap="none" spc="0">
                <a:solidFill>
                  <a:srgbClr val="B0B7C9"/>
                </a:solidFill>
                <a:latin typeface="Poppins"/>
              </a:rPr>
              <a:t>Licensed under CC BY 4.0</a:t>
            </a:r>
            <a:endParaRPr/>
          </a:p>
        </p:txBody>
      </p:sp>
    </p:spTree>
  </p:cSld>
  <p:clrMapOvr>
    <a:masterClrMapping/>
  </p:clrMapOvr>
  <p:hf sldNum="0"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PhAnim="0" preserve="1" userDrawn="1">
  <p:cSld name="Slide 19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PhAnim="0" preserve="1" userDrawn="1">
  <p:cSld name="Slide 20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PhAnim="0" preserve="1" userDrawn="1">
  <p:cSld name="Slide 21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PhAnim="0" preserve="1" userDrawn="1">
  <p:cSld name="Slide 22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PhAnim="0" preserve="1" userDrawn="1">
  <p:cSld name="Slide 23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PhAnim="0" preserve="1" userDrawn="1">
  <p:cSld name="Slide 24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PhAnim="0" preserve="1" userDrawn="1">
  <p:cSld name="Slide 25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PhAnim="0" preserve="1" userDrawn="1">
  <p:cSld name="Slide 26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PhAnim="0" preserve="1" userDrawn="1">
  <p:cSld name="Slide 27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PhAnim="0" preserve="1" userDrawn="1">
  <p:cSld name="Slide 28 master">
    <p:bg>
      <p:bgPr>
        <a:solidFill>
          <a:srgbClr val="000000"/>
        </a:solidFill>
        <a:effectLst/>
      </p:bgPr>
    </p:bg>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slideLayout" Target="../slideLayouts/slideLayout63.xml"/><Relationship Id="rId55" Type="http://schemas.openxmlformats.org/officeDocument/2006/relationships/slideLayout" Target="../slideLayouts/slideLayout68.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9" Type="http://schemas.openxmlformats.org/officeDocument/2006/relationships/slideLayout" Target="../slideLayouts/slideLayout42.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3" Type="http://schemas.openxmlformats.org/officeDocument/2006/relationships/slideLayout" Target="../slideLayouts/slideLayout66.xml"/><Relationship Id="rId58" Type="http://schemas.openxmlformats.org/officeDocument/2006/relationships/theme" Target="../theme/theme2.xml"/><Relationship Id="rId5" Type="http://schemas.openxmlformats.org/officeDocument/2006/relationships/slideLayout" Target="../slideLayouts/slideLayout18.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56" Type="http://schemas.openxmlformats.org/officeDocument/2006/relationships/slideLayout" Target="../slideLayouts/slideLayout69.xml"/><Relationship Id="rId8" Type="http://schemas.openxmlformats.org/officeDocument/2006/relationships/slideLayout" Target="../slideLayouts/slideLayout21.xml"/><Relationship Id="rId51" Type="http://schemas.openxmlformats.org/officeDocument/2006/relationships/slideLayout" Target="../slideLayouts/slideLayout64.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59" Type="http://schemas.openxmlformats.org/officeDocument/2006/relationships/image" Target="../media/image10.png"/><Relationship Id="rId20" Type="http://schemas.openxmlformats.org/officeDocument/2006/relationships/slideLayout" Target="../slideLayouts/slideLayout33.xml"/><Relationship Id="rId41" Type="http://schemas.openxmlformats.org/officeDocument/2006/relationships/slideLayout" Target="../slideLayouts/slideLayout54.xml"/><Relationship Id="rId54" Type="http://schemas.openxmlformats.org/officeDocument/2006/relationships/slideLayout" Target="../slideLayouts/slideLayout67.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 Id="rId57" Type="http://schemas.openxmlformats.org/officeDocument/2006/relationships/slideLayout" Target="../slideLayouts/slideLayout70.xml"/><Relationship Id="rId10" Type="http://schemas.openxmlformats.org/officeDocument/2006/relationships/slideLayout" Target="../slideLayouts/slideLayout23.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52" Type="http://schemas.openxmlformats.org/officeDocument/2006/relationships/slideLayout" Target="../slideLayouts/slideLayout65.xml"/><Relationship Id="rId60" Type="http://schemas.openxmlformats.org/officeDocument/2006/relationships/image" Target="../media/image11.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theme" Target="../theme/theme3.xml"/><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8" Type="http://schemas.openxmlformats.org/officeDocument/2006/relationships/slideLayout" Target="../slideLayouts/slideLayout78.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20" Type="http://schemas.openxmlformats.org/officeDocument/2006/relationships/slideLayout" Target="../slideLayouts/slideLayout90.xml"/><Relationship Id="rId41"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bwMode="auto">
        <a:xfrm>
          <a:off x="0" y="0"/>
          <a:ext cx="0" cy="0"/>
          <a:chOff x="0" y="0"/>
          <a:chExt cx="0" cy="0"/>
        </a:xfrm>
      </p:grpSpPr>
      <p:sp>
        <p:nvSpPr>
          <p:cNvPr id="2" name="Title Placeholder 1"/>
          <p:cNvSpPr txBox="1">
            <a:spLocks noGrp="1"/>
          </p:cNvSpPr>
          <p:nvPr>
            <p:ph type="title"/>
          </p:nvPr>
        </p:nvSpPr>
        <p:spPr bwMode="auto">
          <a:xfrm>
            <a:off x="363986" y="365129"/>
            <a:ext cx="10989816" cy="1325559"/>
          </a:xfrm>
          <a:prstGeom prst="rect">
            <a:avLst/>
          </a:prstGeom>
          <a:noFill/>
          <a:ln>
            <a:noFill/>
          </a:ln>
        </p:spPr>
        <p:txBody>
          <a:bodyPr vert="horz" wrap="square" lIns="91440" tIns="45720" rIns="91440" bIns="45720" anchor="ctr" anchorCtr="0" compatLnSpc="1">
            <a:normAutofit/>
          </a:bodyPr>
          <a:lstStyle/>
          <a:p>
            <a:pPr lvl="0">
              <a:defRPr/>
            </a:pPr>
            <a:r>
              <a:rPr lang="en-GB"/>
              <a:t>Click to edit Master title style</a:t>
            </a:r>
            <a:endParaRPr lang="en-IE"/>
          </a:p>
        </p:txBody>
      </p:sp>
      <p:sp>
        <p:nvSpPr>
          <p:cNvPr id="3" name="Text Placeholder 2"/>
          <p:cNvSpPr txBox="1">
            <a:spLocks noGrp="1"/>
          </p:cNvSpPr>
          <p:nvPr>
            <p:ph type="body" idx="1"/>
          </p:nvPr>
        </p:nvSpPr>
        <p:spPr bwMode="auto">
          <a:xfrm>
            <a:off x="363986" y="1825627"/>
            <a:ext cx="10989816" cy="4351336"/>
          </a:xfrm>
          <a:prstGeom prst="rect">
            <a:avLst/>
          </a:prstGeom>
          <a:noFill/>
          <a:ln>
            <a:noFill/>
          </a:ln>
        </p:spPr>
        <p:txBody>
          <a:bodyPr vert="horz" wrap="square" lIns="91440" tIns="45720" rIns="91440" bIns="45720" anchor="t" anchorCtr="0" compatLnSpc="1">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Date Placeholder 3"/>
          <p:cNvSpPr txBox="1">
            <a:spLocks noGrp="1"/>
          </p:cNvSpPr>
          <p:nvPr>
            <p:ph type="dt" sz="half" idx="2"/>
          </p:nvPr>
        </p:nvSpPr>
        <p:spPr bwMode="auto">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a:lnSpc>
                <a:spcPct val="100000"/>
              </a:lnSpc>
              <a:spcBef>
                <a:spcPts val="0"/>
              </a:spcBef>
              <a:spcAft>
                <a:spcPts val="0"/>
              </a:spcAft>
              <a:buNone/>
              <a:defRPr lang="de-DE" sz="1200" b="0" i="0" u="none" strike="noStrike" cap="none" spc="0">
                <a:solidFill>
                  <a:srgbClr val="9597A1"/>
                </a:solidFill>
                <a:latin typeface="Poppins"/>
              </a:defRPr>
            </a:lvl1pPr>
          </a:lstStyle>
          <a:p>
            <a:pPr lvl="0">
              <a:defRPr/>
            </a:pPr>
            <a:fld id="{518314BD-7F72-4245-8F1B-78E3CA4DE9C1}" type="datetime2">
              <a:rPr lang="de-DE"/>
              <a:t>Mittwoch, 22. April 2026</a:t>
            </a:fld>
            <a:endParaRPr lang="en-IE"/>
          </a:p>
        </p:txBody>
      </p:sp>
      <p:sp>
        <p:nvSpPr>
          <p:cNvPr id="5" name="Footer Placeholder 4"/>
          <p:cNvSpPr txBox="1">
            <a:spLocks noGrp="1"/>
          </p:cNvSpPr>
          <p:nvPr>
            <p:ph type="ftr" sz="quarter" idx="3"/>
          </p:nvPr>
        </p:nvSpPr>
        <p:spPr bwMode="auto">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a:lnSpc>
                <a:spcPct val="100000"/>
              </a:lnSpc>
              <a:spcBef>
                <a:spcPts val="0"/>
              </a:spcBef>
              <a:spcAft>
                <a:spcPts val="0"/>
              </a:spcAft>
              <a:buNone/>
              <a:defRPr lang="en-IE" sz="1200" b="0" i="0" u="none" strike="noStrike" cap="none" spc="0">
                <a:solidFill>
                  <a:srgbClr val="9597A1"/>
                </a:solidFill>
                <a:latin typeface="Poppins"/>
              </a:defRPr>
            </a:lvl1pPr>
          </a:lstStyle>
          <a:p>
            <a:pPr lvl="0">
              <a:defRPr/>
            </a:pPr>
            <a:endParaRPr lang="en-IE"/>
          </a:p>
        </p:txBody>
      </p:sp>
      <p:sp>
        <p:nvSpPr>
          <p:cNvPr id="6" name="Slide Number Placeholder 5"/>
          <p:cNvSpPr txBox="1">
            <a:spLocks noGrp="1"/>
          </p:cNvSpPr>
          <p:nvPr>
            <p:ph type="sldNum" sz="quarter" idx="4"/>
          </p:nvPr>
        </p:nvSpPr>
        <p:spPr bwMode="auto">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a:lnSpc>
                <a:spcPct val="100000"/>
              </a:lnSpc>
              <a:spcBef>
                <a:spcPts val="0"/>
              </a:spcBef>
              <a:spcAft>
                <a:spcPts val="0"/>
              </a:spcAft>
              <a:buNone/>
              <a:defRPr lang="en-IE" sz="1200" b="0" i="0" u="none" strike="noStrike" cap="none" spc="0">
                <a:solidFill>
                  <a:srgbClr val="9597A1"/>
                </a:solidFill>
                <a:latin typeface="Poppins"/>
              </a:defRPr>
            </a:lvl1pPr>
          </a:lstStyle>
          <a:p>
            <a:pPr lvl="0">
              <a:defRPr/>
            </a:pPr>
            <a:fld id="{4E1194B3-2158-4D0D-81D5-B5374CD1221E}" type="slidenum">
              <a:rPr/>
              <a:t>‹#›</a:t>
            </a:fld>
            <a:endParaRPr lang="en-I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marL="0" marR="0" lvl="0" indent="0" algn="l" defTabSz="914400">
        <a:lnSpc>
          <a:spcPct val="90000"/>
        </a:lnSpc>
        <a:spcBef>
          <a:spcPts val="0"/>
        </a:spcBef>
        <a:spcAft>
          <a:spcPts val="0"/>
        </a:spcAft>
        <a:buNone/>
        <a:defRPr lang="en-GB" sz="2800" b="0" i="0" u="none" strike="noStrike" cap="none" spc="0">
          <a:solidFill>
            <a:srgbClr val="282B35"/>
          </a:solidFill>
          <a:latin typeface="Titillium Web Bold"/>
        </a:defRPr>
      </a:lvl1pPr>
    </p:titleStyle>
    <p:bodyStyle>
      <a:lvl1pPr marL="228600" marR="0" lvl="0" indent="-228600" algn="l" defTabSz="914400">
        <a:lnSpc>
          <a:spcPct val="120000"/>
        </a:lnSpc>
        <a:spcBef>
          <a:spcPts val="1000"/>
        </a:spcBef>
        <a:spcAft>
          <a:spcPts val="0"/>
        </a:spcAft>
        <a:buClr>
          <a:srgbClr val="009889"/>
        </a:buClr>
        <a:buSzPct val="124000"/>
        <a:buFont typeface="Arial"/>
        <a:buChar char="•"/>
        <a:defRPr lang="en-GB" sz="2000" b="0" i="0" u="none" strike="noStrike" cap="none" spc="0">
          <a:solidFill>
            <a:srgbClr val="48516A"/>
          </a:solidFill>
          <a:latin typeface="Poppins"/>
        </a:defRPr>
      </a:lvl1pPr>
      <a:lvl2pPr marL="685800" marR="0" lvl="1" indent="-228600" algn="l" defTabSz="914400">
        <a:lnSpc>
          <a:spcPct val="120000"/>
        </a:lnSpc>
        <a:spcBef>
          <a:spcPts val="500"/>
        </a:spcBef>
        <a:spcAft>
          <a:spcPts val="0"/>
        </a:spcAft>
        <a:buClr>
          <a:srgbClr val="92D050"/>
        </a:buClr>
        <a:buSzPct val="127000"/>
        <a:buFont typeface="Arial"/>
        <a:buChar char="•"/>
        <a:defRPr lang="en-GB" sz="1800" b="0" i="0" u="none" strike="noStrike" cap="none" spc="0">
          <a:solidFill>
            <a:srgbClr val="48516A"/>
          </a:solidFill>
          <a:latin typeface="Poppins"/>
        </a:defRPr>
      </a:lvl2pPr>
      <a:lvl3pPr marL="1143000" marR="0" lvl="2" indent="-228600" algn="l" defTabSz="914400">
        <a:lnSpc>
          <a:spcPct val="120000"/>
        </a:lnSpc>
        <a:spcBef>
          <a:spcPts val="500"/>
        </a:spcBef>
        <a:spcAft>
          <a:spcPts val="0"/>
        </a:spcAft>
        <a:buClr>
          <a:srgbClr val="92D050"/>
        </a:buClr>
        <a:buSzPct val="127000"/>
        <a:buFont typeface="Arial"/>
        <a:buChar char="•"/>
        <a:defRPr lang="en-GB" sz="1600" b="0" i="0" u="none" strike="noStrike" cap="none" spc="0">
          <a:solidFill>
            <a:srgbClr val="48516A"/>
          </a:solidFill>
          <a:latin typeface="Poppins"/>
        </a:defRPr>
      </a:lvl3pPr>
      <a:lvl4pPr marL="1600200" marR="0" lvl="3" indent="-228600" algn="l" defTabSz="914400">
        <a:lnSpc>
          <a:spcPct val="120000"/>
        </a:lnSpc>
        <a:spcBef>
          <a:spcPts val="500"/>
        </a:spcBef>
        <a:spcAft>
          <a:spcPts val="0"/>
        </a:spcAft>
        <a:buClr>
          <a:srgbClr val="92D050"/>
        </a:buClr>
        <a:buSzPct val="127000"/>
        <a:buFont typeface="Arial"/>
        <a:buChar char="•"/>
        <a:defRPr lang="en-GB" sz="1200" b="0" i="0" u="none" strike="noStrike" cap="none" spc="0">
          <a:solidFill>
            <a:srgbClr val="48516A"/>
          </a:solidFill>
          <a:latin typeface="Poppins"/>
        </a:defRPr>
      </a:lvl4pPr>
      <a:lvl5pPr marL="2057400" marR="0" lvl="4" indent="-228600" algn="l" defTabSz="914400">
        <a:lnSpc>
          <a:spcPct val="120000"/>
        </a:lnSpc>
        <a:spcBef>
          <a:spcPts val="500"/>
        </a:spcBef>
        <a:spcAft>
          <a:spcPts val="0"/>
        </a:spcAft>
        <a:buClr>
          <a:srgbClr val="92D050"/>
        </a:buClr>
        <a:buSzPct val="127000"/>
        <a:buFont typeface="Arial"/>
        <a:buChar char="•"/>
        <a:defRPr lang="en-GB" sz="1200" b="0" i="0" u="none" strike="noStrike" cap="none" spc="0">
          <a:solidFill>
            <a:srgbClr val="48516A"/>
          </a:solidFill>
          <a:latin typeface="Poppin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921203"/>
            <a:ext cx="10989816" cy="1325563"/>
          </a:xfrm>
          <a:prstGeom prst="rect">
            <a:avLst/>
          </a:prstGeom>
        </p:spPr>
        <p:txBody>
          <a:bodyPr vert="horz" lIns="91440" tIns="45720" rIns="91440" bIns="45720" rtlCol="0" anchor="ctr">
            <a:normAutofit/>
          </a:bodyPr>
          <a:lstStyle/>
          <a:p>
            <a:pPr>
              <a:defRPr/>
            </a:pPr>
            <a:r>
              <a:rPr lang="en-US"/>
              <a:t>Click to edit Master title style</a:t>
            </a:r>
            <a:endParaRPr lang="en-IE"/>
          </a:p>
        </p:txBody>
      </p:sp>
      <p:sp>
        <p:nvSpPr>
          <p:cNvPr id="3" name="Text Placeholder 2"/>
          <p:cNvSpPr>
            <a:spLocks noGrp="1"/>
          </p:cNvSpPr>
          <p:nvPr>
            <p:ph type="body" idx="1"/>
          </p:nvPr>
        </p:nvSpPr>
        <p:spPr bwMode="auto">
          <a:xfrm>
            <a:off x="363984" y="2381703"/>
            <a:ext cx="10989816" cy="3556517"/>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Mittwoch, 22. April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pic>
        <p:nvPicPr>
          <p:cNvPr id="9" name="Picture 8"/>
          <p:cNvPicPr>
            <a:picLocks noChangeAspect="1"/>
          </p:cNvPicPr>
          <p:nvPr userDrawn="1"/>
        </p:nvPicPr>
        <p:blipFill>
          <a:blip r:embed="rId59"/>
          <a:stretch/>
        </p:blipFill>
        <p:spPr bwMode="auto">
          <a:xfrm>
            <a:off x="334963" y="250276"/>
            <a:ext cx="1443855" cy="259893"/>
          </a:xfrm>
          <a:prstGeom prst="rect">
            <a:avLst/>
          </a:prstGeom>
        </p:spPr>
      </p:pic>
      <p:cxnSp>
        <p:nvCxnSpPr>
          <p:cNvPr id="11" name="Straight Connector 10"/>
          <p:cNvCxnSpPr>
            <a:cxnSpLocks/>
          </p:cNvCxnSpPr>
          <p:nvPr userDrawn="1"/>
        </p:nvCxnSpPr>
        <p:spPr bwMode="auto">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p:cNvPicPr>
            <a:picLocks noChangeAspect="1"/>
          </p:cNvPicPr>
          <p:nvPr userDrawn="1"/>
        </p:nvPicPr>
        <p:blipFill>
          <a:blip r:embed="rId60"/>
          <a:stretch/>
        </p:blipFill>
        <p:spPr bwMode="auto">
          <a:xfrm>
            <a:off x="11286749" y="170014"/>
            <a:ext cx="566200" cy="468689"/>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 id="2147483696" r:id="rId34"/>
    <p:sldLayoutId id="2147483697" r:id="rId35"/>
    <p:sldLayoutId id="2147483698" r:id="rId36"/>
    <p:sldLayoutId id="2147483699" r:id="rId37"/>
    <p:sldLayoutId id="2147483700" r:id="rId38"/>
    <p:sldLayoutId id="2147483701" r:id="rId39"/>
    <p:sldLayoutId id="2147483702" r:id="rId40"/>
    <p:sldLayoutId id="2147483703" r:id="rId41"/>
    <p:sldLayoutId id="2147483704" r:id="rId42"/>
    <p:sldLayoutId id="2147483705" r:id="rId43"/>
    <p:sldLayoutId id="2147483706" r:id="rId44"/>
    <p:sldLayoutId id="2147483707" r:id="rId45"/>
    <p:sldLayoutId id="2147483708" r:id="rId46"/>
    <p:sldLayoutId id="2147483709" r:id="rId47"/>
    <p:sldLayoutId id="2147483710" r:id="rId48"/>
    <p:sldLayoutId id="2147483711" r:id="rId49"/>
    <p:sldLayoutId id="2147483712" r:id="rId50"/>
    <p:sldLayoutId id="2147483713" r:id="rId51"/>
    <p:sldLayoutId id="2147483714" r:id="rId52"/>
    <p:sldLayoutId id="2147483715" r:id="rId53"/>
    <p:sldLayoutId id="2147483716" r:id="rId54"/>
    <p:sldLayoutId id="2147483717" r:id="rId55"/>
    <p:sldLayoutId id="2147483718" r:id="rId56"/>
    <p:sldLayoutId id="2147483719" r:id="rId57"/>
  </p:sldLayoutIdLst>
  <p:hf hdr="0" ftr="0" dt="0"/>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 id="2147483739" r:id="rId19"/>
    <p:sldLayoutId id="2147483740" r:id="rId20"/>
    <p:sldLayoutId id="2147483741" r:id="rId21"/>
    <p:sldLayoutId id="2147483742" r:id="rId22"/>
    <p:sldLayoutId id="2147483743" r:id="rId23"/>
    <p:sldLayoutId id="2147483744" r:id="rId24"/>
    <p:sldLayoutId id="2147483745" r:id="rId25"/>
    <p:sldLayoutId id="2147483746" r:id="rId26"/>
    <p:sldLayoutId id="2147483747" r:id="rId27"/>
    <p:sldLayoutId id="2147483748" r:id="rId28"/>
    <p:sldLayoutId id="2147483749" r:id="rId29"/>
    <p:sldLayoutId id="2147483750" r:id="rId30"/>
    <p:sldLayoutId id="2147483751" r:id="rId31"/>
    <p:sldLayoutId id="2147483752" r:id="rId32"/>
    <p:sldLayoutId id="2147483753" r:id="rId33"/>
    <p:sldLayoutId id="2147483754" r:id="rId34"/>
    <p:sldLayoutId id="2147483755" r:id="rId35"/>
    <p:sldLayoutId id="2147483756" r:id="rId36"/>
    <p:sldLayoutId id="2147483757" r:id="rId37"/>
    <p:sldLayoutId id="2147483758" r:id="rId38"/>
    <p:sldLayoutId id="2147483759" r:id="rId39"/>
    <p:sldLayoutId id="2147483760" r:id="rId40"/>
    <p:sldLayoutId id="2147483761" r:id="rId41"/>
    <p:sldLayoutId id="2147483762" r:id="rId42"/>
    <p:sldLayoutId id="2147483763" r:id="rId43"/>
    <p:sldLayoutId id="2147483764" r:id="rId44"/>
    <p:sldLayoutId id="2147483765" r:id="rId45"/>
    <p:sldLayoutId id="2147483766" r:id="rId46"/>
  </p:sldLayoutIdLst>
  <p:hf sldNum="0" hdr="0" ftr="0" dt="0"/>
  <p:txStyles>
    <p:titleStyle>
      <a:lvl1pPr algn="ctr" defTabSz="761970">
        <a:spcBef>
          <a:spcPts val="0"/>
        </a:spcBef>
        <a:buNone/>
        <a:defRPr sz="3650">
          <a:solidFill>
            <a:schemeClr val="tx1"/>
          </a:solidFill>
          <a:latin typeface="+mj-lt"/>
          <a:ea typeface="+mj-ea"/>
          <a:cs typeface="+mj-cs"/>
        </a:defRPr>
      </a:lvl1pPr>
    </p:titleStyle>
    <p:bodyStyle>
      <a:lvl1pPr marL="285739" indent="-285739" algn="l" defTabSz="761970">
        <a:spcBef>
          <a:spcPts val="0"/>
        </a:spcBef>
        <a:buFont typeface="Arial"/>
        <a:buChar char="•"/>
        <a:defRPr sz="2650">
          <a:solidFill>
            <a:schemeClr val="tx1"/>
          </a:solidFill>
          <a:latin typeface="+mn-lt"/>
          <a:ea typeface="+mn-ea"/>
          <a:cs typeface="+mn-cs"/>
        </a:defRPr>
      </a:lvl1pPr>
      <a:lvl2pPr marL="619100" indent="-238115" algn="l" defTabSz="761970">
        <a:spcBef>
          <a:spcPts val="0"/>
        </a:spcBef>
        <a:buFont typeface="Arial"/>
        <a:buChar char="–"/>
        <a:defRPr sz="2350">
          <a:solidFill>
            <a:schemeClr val="tx1"/>
          </a:solidFill>
          <a:latin typeface="+mn-lt"/>
          <a:ea typeface="+mn-ea"/>
          <a:cs typeface="+mn-cs"/>
        </a:defRPr>
      </a:lvl2pPr>
      <a:lvl3pPr marL="952462" indent="-190492" algn="l" defTabSz="761970">
        <a:spcBef>
          <a:spcPts val="0"/>
        </a:spcBef>
        <a:buFont typeface="Arial"/>
        <a:buChar char="•"/>
        <a:defRPr sz="2000">
          <a:solidFill>
            <a:schemeClr val="tx1"/>
          </a:solidFill>
          <a:latin typeface="+mn-lt"/>
          <a:ea typeface="+mn-ea"/>
          <a:cs typeface="+mn-cs"/>
        </a:defRPr>
      </a:lvl3pPr>
      <a:lvl4pPr marL="1333447" indent="-190492" algn="l" defTabSz="761970">
        <a:spcBef>
          <a:spcPts val="0"/>
        </a:spcBef>
        <a:buFont typeface="Arial"/>
        <a:buChar char="–"/>
        <a:defRPr sz="1650">
          <a:solidFill>
            <a:schemeClr val="tx1"/>
          </a:solidFill>
          <a:latin typeface="+mn-lt"/>
          <a:ea typeface="+mn-ea"/>
          <a:cs typeface="+mn-cs"/>
        </a:defRPr>
      </a:lvl4pPr>
      <a:lvl5pPr marL="1714431" indent="-190492" algn="l" defTabSz="761970">
        <a:spcBef>
          <a:spcPts val="0"/>
        </a:spcBef>
        <a:buFont typeface="Arial"/>
        <a:buChar char="»"/>
        <a:defRPr sz="1650">
          <a:solidFill>
            <a:schemeClr val="tx1"/>
          </a:solidFill>
          <a:latin typeface="+mn-lt"/>
          <a:ea typeface="+mn-ea"/>
          <a:cs typeface="+mn-cs"/>
        </a:defRPr>
      </a:lvl5pPr>
      <a:lvl6pPr marL="2095416" indent="-190492" algn="l" defTabSz="761970">
        <a:spcBef>
          <a:spcPts val="0"/>
        </a:spcBef>
        <a:buFont typeface="Arial"/>
        <a:buChar char="•"/>
        <a:defRPr sz="1650">
          <a:solidFill>
            <a:schemeClr val="tx1"/>
          </a:solidFill>
          <a:latin typeface="+mn-lt"/>
          <a:ea typeface="+mn-ea"/>
          <a:cs typeface="+mn-cs"/>
        </a:defRPr>
      </a:lvl6pPr>
      <a:lvl7pPr marL="2476401" indent="-190492" algn="l" defTabSz="761970">
        <a:spcBef>
          <a:spcPts val="0"/>
        </a:spcBef>
        <a:buFont typeface="Arial"/>
        <a:buChar char="•"/>
        <a:defRPr sz="1650">
          <a:solidFill>
            <a:schemeClr val="tx1"/>
          </a:solidFill>
          <a:latin typeface="+mn-lt"/>
          <a:ea typeface="+mn-ea"/>
          <a:cs typeface="+mn-cs"/>
        </a:defRPr>
      </a:lvl7pPr>
      <a:lvl8pPr marL="2857386" indent="-190492" algn="l" defTabSz="761970">
        <a:spcBef>
          <a:spcPts val="0"/>
        </a:spcBef>
        <a:buFont typeface="Arial"/>
        <a:buChar char="•"/>
        <a:defRPr sz="1650">
          <a:solidFill>
            <a:schemeClr val="tx1"/>
          </a:solidFill>
          <a:latin typeface="+mn-lt"/>
          <a:ea typeface="+mn-ea"/>
          <a:cs typeface="+mn-cs"/>
        </a:defRPr>
      </a:lvl8pPr>
      <a:lvl9pPr marL="3238370" indent="-190492" algn="l" defTabSz="761970">
        <a:spcBef>
          <a:spcPts val="0"/>
        </a:spcBef>
        <a:buFont typeface="Arial"/>
        <a:buChar char="•"/>
        <a:defRPr sz="1650">
          <a:solidFill>
            <a:schemeClr val="tx1"/>
          </a:solidFill>
          <a:latin typeface="+mn-lt"/>
          <a:ea typeface="+mn-ea"/>
          <a:cs typeface="+mn-cs"/>
        </a:defRPr>
      </a:lvl9pPr>
    </p:bodyStyle>
    <p:otherStyle>
      <a:defPPr>
        <a:defRPr lang="en-US"/>
      </a:defPPr>
      <a:lvl1pPr marL="0" algn="l" defTabSz="761970">
        <a:defRPr sz="1500">
          <a:solidFill>
            <a:schemeClr val="tx1"/>
          </a:solidFill>
          <a:latin typeface="+mn-lt"/>
          <a:ea typeface="+mn-ea"/>
          <a:cs typeface="+mn-cs"/>
        </a:defRPr>
      </a:lvl1pPr>
      <a:lvl2pPr marL="380985" algn="l" defTabSz="761970">
        <a:defRPr sz="1500">
          <a:solidFill>
            <a:schemeClr val="tx1"/>
          </a:solidFill>
          <a:latin typeface="+mn-lt"/>
          <a:ea typeface="+mn-ea"/>
          <a:cs typeface="+mn-cs"/>
        </a:defRPr>
      </a:lvl2pPr>
      <a:lvl3pPr marL="761970" algn="l" defTabSz="761970">
        <a:defRPr sz="1500">
          <a:solidFill>
            <a:schemeClr val="tx1"/>
          </a:solidFill>
          <a:latin typeface="+mn-lt"/>
          <a:ea typeface="+mn-ea"/>
          <a:cs typeface="+mn-cs"/>
        </a:defRPr>
      </a:lvl3pPr>
      <a:lvl4pPr marL="1142954" algn="l" defTabSz="761970">
        <a:defRPr sz="1500">
          <a:solidFill>
            <a:schemeClr val="tx1"/>
          </a:solidFill>
          <a:latin typeface="+mn-lt"/>
          <a:ea typeface="+mn-ea"/>
          <a:cs typeface="+mn-cs"/>
        </a:defRPr>
      </a:lvl4pPr>
      <a:lvl5pPr marL="1523939" algn="l" defTabSz="761970">
        <a:defRPr sz="1500">
          <a:solidFill>
            <a:schemeClr val="tx1"/>
          </a:solidFill>
          <a:latin typeface="+mn-lt"/>
          <a:ea typeface="+mn-ea"/>
          <a:cs typeface="+mn-cs"/>
        </a:defRPr>
      </a:lvl5pPr>
      <a:lvl6pPr marL="1904924" algn="l" defTabSz="761970">
        <a:defRPr sz="1500">
          <a:solidFill>
            <a:schemeClr val="tx1"/>
          </a:solidFill>
          <a:latin typeface="+mn-lt"/>
          <a:ea typeface="+mn-ea"/>
          <a:cs typeface="+mn-cs"/>
        </a:defRPr>
      </a:lvl6pPr>
      <a:lvl7pPr marL="2285909" algn="l" defTabSz="761970">
        <a:defRPr sz="1500">
          <a:solidFill>
            <a:schemeClr val="tx1"/>
          </a:solidFill>
          <a:latin typeface="+mn-lt"/>
          <a:ea typeface="+mn-ea"/>
          <a:cs typeface="+mn-cs"/>
        </a:defRPr>
      </a:lvl7pPr>
      <a:lvl8pPr marL="2666893" algn="l" defTabSz="761970">
        <a:defRPr sz="1500">
          <a:solidFill>
            <a:schemeClr val="tx1"/>
          </a:solidFill>
          <a:latin typeface="+mn-lt"/>
          <a:ea typeface="+mn-ea"/>
          <a:cs typeface="+mn-cs"/>
        </a:defRPr>
      </a:lvl8pPr>
      <a:lvl9pPr marL="3047878" algn="l" defTabSz="761970">
        <a:defRPr sz="15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svg"/><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image" Target="../media/image33.svg"/><Relationship Id="rId5" Type="http://schemas.openxmlformats.org/officeDocument/2006/relationships/image" Target="../media/image32.svg"/><Relationship Id="rId4" Type="http://schemas.openxmlformats.org/officeDocument/2006/relationships/image" Target="../media/image31.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42.svg"/><Relationship Id="rId4" Type="http://schemas.openxmlformats.org/officeDocument/2006/relationships/image" Target="../media/image41.sv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0.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47.svg"/><Relationship Id="rId4" Type="http://schemas.openxmlformats.org/officeDocument/2006/relationships/image" Target="../media/image46.sv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51.svg"/><Relationship Id="rId7" Type="http://schemas.openxmlformats.org/officeDocument/2006/relationships/image" Target="../media/image55.sv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54.svg"/><Relationship Id="rId5" Type="http://schemas.openxmlformats.org/officeDocument/2006/relationships/image" Target="../media/image53.svg"/><Relationship Id="rId4" Type="http://schemas.openxmlformats.org/officeDocument/2006/relationships/image" Target="../media/image52.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59.png"/><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3" Type="http://schemas.openxmlformats.org/officeDocument/2006/relationships/image" Target="../media/image60.svg"/><Relationship Id="rId7" Type="http://schemas.openxmlformats.org/officeDocument/2006/relationships/image" Target="../media/image64.sv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63.svg"/><Relationship Id="rId5" Type="http://schemas.openxmlformats.org/officeDocument/2006/relationships/image" Target="../media/image62.svg"/><Relationship Id="rId4" Type="http://schemas.openxmlformats.org/officeDocument/2006/relationships/image" Target="../media/image61.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8.xml"/><Relationship Id="rId1" Type="http://schemas.openxmlformats.org/officeDocument/2006/relationships/slideLayout" Target="../slideLayouts/slideLayout4.xml"/><Relationship Id="rId6" Type="http://schemas.openxmlformats.org/officeDocument/2006/relationships/image" Target="../media/image68.svg"/><Relationship Id="rId5" Type="http://schemas.openxmlformats.org/officeDocument/2006/relationships/image" Target="../media/image67.svg"/><Relationship Id="rId4" Type="http://schemas.openxmlformats.org/officeDocument/2006/relationships/image" Target="../media/image66.sv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70.png"/></Relationships>
</file>

<file path=ppt/slides/_rels/slide4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5.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6408691" y="3227554"/>
            <a:ext cx="5113416" cy="1125745"/>
          </a:xfrm>
        </p:spPr>
        <p:txBody>
          <a:bodyPr wrap="square" anchor="b">
            <a:noAutofit/>
          </a:bodyPr>
          <a:lstStyle/>
          <a:p>
            <a:pPr>
              <a:defRPr/>
            </a:pPr>
            <a:r>
              <a:rPr lang="en-US"/>
              <a:t>Module 3 – </a:t>
            </a:r>
            <a:br>
              <a:rPr lang="en-US"/>
            </a:br>
            <a:r>
              <a:rPr lang="en-IE"/>
              <a:t>DATA PROTECTION &amp; COMPLIANCE </a:t>
            </a:r>
            <a:endParaRPr lang="en-US"/>
          </a:p>
        </p:txBody>
      </p:sp>
      <p:pic>
        <p:nvPicPr>
          <p:cNvPr id="7" name="Picture Placeholder 6"/>
          <p:cNvPicPr>
            <a:picLocks noGrp="1" noChangeAspect="1"/>
          </p:cNvPicPr>
          <p:nvPr>
            <p:ph type="pic" idx="4294967295"/>
          </p:nvPr>
        </p:nvPicPr>
        <p:blipFill>
          <a:blip r:embed="rId3"/>
          <a:srcRect l="123" r="123"/>
          <a:stretch/>
        </p:blipFill>
        <p:spPr bwMode="auto">
          <a:xfrm>
            <a:off x="9436100" y="1228725"/>
            <a:ext cx="2035175" cy="842963"/>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403125" y="296169"/>
            <a:ext cx="2591693" cy="204688"/>
          </a:xfrm>
          <a:prstGeom prst="rect">
            <a:avLst/>
          </a:prstGeom>
          <a:noFill/>
          <a:ln/>
        </p:spPr>
        <p:txBody>
          <a:bodyPr wrap="none" lIns="0" tIns="0" rIns="0" bIns="0" rtlCol="0" anchor="t"/>
          <a:lstStyle/>
          <a:p>
            <a:pPr>
              <a:lnSpc>
                <a:spcPts val="1583"/>
              </a:lnSpc>
              <a:defRPr/>
            </a:pPr>
            <a:endParaRPr lang="en-US" sz="1250"/>
          </a:p>
        </p:txBody>
      </p:sp>
      <p:pic>
        <p:nvPicPr>
          <p:cNvPr id="3" name="Image 0" descr="preencoded.png"/>
          <p:cNvPicPr>
            <a:picLocks noChangeAspect="1"/>
          </p:cNvPicPr>
          <p:nvPr/>
        </p:nvPicPr>
        <p:blipFill>
          <a:blip r:embed="rId3"/>
          <a:stretch/>
        </p:blipFill>
        <p:spPr bwMode="auto">
          <a:xfrm>
            <a:off x="291116" y="1910818"/>
            <a:ext cx="5327528" cy="3551637"/>
          </a:xfrm>
          <a:prstGeom prst="rect">
            <a:avLst/>
          </a:prstGeom>
        </p:spPr>
      </p:pic>
      <p:pic>
        <p:nvPicPr>
          <p:cNvPr id="4" name="Image 1" descr="preencoded.png"/>
          <p:cNvPicPr>
            <a:picLocks noChangeAspect="1"/>
          </p:cNvPicPr>
          <p:nvPr/>
        </p:nvPicPr>
        <p:blipFill>
          <a:blip>
            <a:extLst>
              <a:ext uri="{96DAC541-7B7A-43D3-8B79-37D633B846F1}">
                <asvg:svgBlip xmlns:asvg="http://schemas.microsoft.com/office/drawing/2016/SVG/main" r:embed="rId4"/>
              </a:ext>
            </a:extLst>
          </a:blip>
          <a:stretch/>
        </p:blipFill>
        <p:spPr bwMode="auto">
          <a:xfrm>
            <a:off x="5810887" y="1762886"/>
            <a:ext cx="255639" cy="255639"/>
          </a:xfrm>
          <a:prstGeom prst="rect">
            <a:avLst/>
          </a:prstGeom>
        </p:spPr>
      </p:pic>
      <p:sp>
        <p:nvSpPr>
          <p:cNvPr id="5" name="Text 1"/>
          <p:cNvSpPr/>
          <p:nvPr/>
        </p:nvSpPr>
        <p:spPr bwMode="auto">
          <a:xfrm>
            <a:off x="5810887" y="2050870"/>
            <a:ext cx="818853" cy="102294"/>
          </a:xfrm>
          <a:prstGeom prst="rect">
            <a:avLst/>
          </a:prstGeom>
          <a:noFill/>
          <a:ln/>
        </p:spPr>
        <p:txBody>
          <a:bodyPr wrap="none" lIns="0" tIns="0" rIns="0" bIns="0" rtlCol="0" anchor="t"/>
          <a:lstStyle/>
          <a:p>
            <a:pPr>
              <a:defRPr/>
            </a:pPr>
            <a:r>
              <a:rPr lang="en-US" sz="1000" b="1">
                <a:solidFill>
                  <a:srgbClr val="363D50"/>
                </a:solidFill>
                <a:latin typeface="Titillium Web Bold"/>
                <a:ea typeface="Titillium Web Bold"/>
                <a:cs typeface="Titillium Web Bold"/>
              </a:rPr>
              <a:t>ESG Platform Security</a:t>
            </a:r>
            <a:endParaRPr lang="en-US" sz="1000"/>
          </a:p>
        </p:txBody>
      </p:sp>
      <p:sp>
        <p:nvSpPr>
          <p:cNvPr id="6" name="Text 2"/>
          <p:cNvSpPr/>
          <p:nvPr/>
        </p:nvSpPr>
        <p:spPr bwMode="auto">
          <a:xfrm>
            <a:off x="5810887" y="2195525"/>
            <a:ext cx="5745868" cy="131836"/>
          </a:xfrm>
          <a:prstGeom prst="rect">
            <a:avLst/>
          </a:prstGeom>
          <a:noFill/>
          <a:ln/>
        </p:spPr>
        <p:txBody>
          <a:bodyPr wrap="square" lIns="0" tIns="0" rIns="0" bIns="0" rtlCol="0" anchor="t"/>
          <a:lstStyle/>
          <a:p>
            <a:pPr>
              <a:defRPr/>
            </a:pPr>
            <a:r>
              <a:rPr lang="en-US" sz="900">
                <a:solidFill>
                  <a:srgbClr val="363D50"/>
                </a:solidFill>
                <a:latin typeface="Poppins"/>
                <a:ea typeface="Poppins"/>
                <a:cs typeface="Poppins"/>
              </a:rPr>
              <a:t>ESG platforms implement RBAC to ensure that only authorised roles — such as sustainability officers and auditors — can view or modify sensitive reporting data, preserving data integrity and stakeholder trust.</a:t>
            </a:r>
            <a:endParaRPr lang="en-US" sz="900"/>
          </a:p>
        </p:txBody>
      </p:sp>
      <p:pic>
        <p:nvPicPr>
          <p:cNvPr id="7" name="Image 2" descr="preencoded.png"/>
          <p:cNvPicPr>
            <a:picLocks noChangeAspect="1"/>
          </p:cNvPicPr>
          <p:nvPr/>
        </p:nvPicPr>
        <p:blipFill>
          <a:blip>
            <a:extLst>
              <a:ext uri="{96DAC541-7B7A-43D3-8B79-37D633B846F1}">
                <asvg:svgBlip xmlns:asvg="http://schemas.microsoft.com/office/drawing/2016/SVG/main" r:embed="rId5"/>
              </a:ext>
            </a:extLst>
          </a:blip>
          <a:stretch/>
        </p:blipFill>
        <p:spPr bwMode="auto">
          <a:xfrm>
            <a:off x="5787536" y="3740928"/>
            <a:ext cx="288628" cy="288628"/>
          </a:xfrm>
          <a:prstGeom prst="rect">
            <a:avLst/>
          </a:prstGeom>
        </p:spPr>
      </p:pic>
      <p:sp>
        <p:nvSpPr>
          <p:cNvPr id="8" name="Text 3"/>
          <p:cNvSpPr/>
          <p:nvPr/>
        </p:nvSpPr>
        <p:spPr bwMode="auto">
          <a:xfrm>
            <a:off x="5866366" y="4091166"/>
            <a:ext cx="897533" cy="102294"/>
          </a:xfrm>
          <a:prstGeom prst="rect">
            <a:avLst/>
          </a:prstGeom>
          <a:noFill/>
          <a:ln/>
        </p:spPr>
        <p:txBody>
          <a:bodyPr wrap="none" lIns="0" tIns="0" rIns="0" bIns="0" rtlCol="0" anchor="t"/>
          <a:lstStyle/>
          <a:p>
            <a:pPr>
              <a:defRPr/>
            </a:pPr>
            <a:r>
              <a:rPr lang="en-US" sz="1000" b="1">
                <a:solidFill>
                  <a:srgbClr val="363D50"/>
                </a:solidFill>
                <a:latin typeface="Titillium Web Bold"/>
                <a:ea typeface="Titillium Web Bold"/>
                <a:cs typeface="Titillium Web Bold"/>
              </a:rPr>
              <a:t>IoT Device Authentication</a:t>
            </a:r>
            <a:endParaRPr lang="en-US" sz="1000"/>
          </a:p>
        </p:txBody>
      </p:sp>
      <p:sp>
        <p:nvSpPr>
          <p:cNvPr id="9" name="Text 4"/>
          <p:cNvSpPr/>
          <p:nvPr/>
        </p:nvSpPr>
        <p:spPr bwMode="auto">
          <a:xfrm>
            <a:off x="5866365" y="4239673"/>
            <a:ext cx="5397888" cy="102294"/>
          </a:xfrm>
          <a:prstGeom prst="rect">
            <a:avLst/>
          </a:prstGeom>
          <a:noFill/>
          <a:ln/>
        </p:spPr>
        <p:txBody>
          <a:bodyPr wrap="square" lIns="0" tIns="0" rIns="0" bIns="0" rtlCol="0" anchor="t"/>
          <a:lstStyle/>
          <a:p>
            <a:pPr>
              <a:defRPr/>
            </a:pPr>
            <a:r>
              <a:rPr lang="en-US" sz="900">
                <a:solidFill>
                  <a:srgbClr val="363D50"/>
                </a:solidFill>
                <a:latin typeface="Poppins"/>
                <a:ea typeface="Poppins"/>
                <a:cs typeface="Poppins"/>
              </a:rPr>
              <a:t>IoT systems require robust device-level authentication to verify each connected node, preventing rogue devices from injecting false data or disrupting the network in smart building and industrial environments.</a:t>
            </a:r>
            <a:endParaRPr lang="en-US" sz="900"/>
          </a:p>
        </p:txBody>
      </p:sp>
      <p:pic>
        <p:nvPicPr>
          <p:cNvPr id="10" name="Image 3" descr="preencoded.png"/>
          <p:cNvPicPr>
            <a:picLocks noChangeAspect="1"/>
          </p:cNvPicPr>
          <p:nvPr/>
        </p:nvPicPr>
        <p:blipFill>
          <a:blip>
            <a:extLst>
              <a:ext uri="{96DAC541-7B7A-43D3-8B79-37D633B846F1}">
                <asvg:svgBlip xmlns:asvg="http://schemas.microsoft.com/office/drawing/2016/SVG/main" r:embed="rId6"/>
              </a:ext>
            </a:extLst>
          </a:blip>
          <a:stretch/>
        </p:blipFill>
        <p:spPr bwMode="auto">
          <a:xfrm>
            <a:off x="5807542" y="2698567"/>
            <a:ext cx="258983" cy="258983"/>
          </a:xfrm>
          <a:prstGeom prst="rect">
            <a:avLst/>
          </a:prstGeom>
        </p:spPr>
      </p:pic>
      <p:sp>
        <p:nvSpPr>
          <p:cNvPr id="11" name="Text 5"/>
          <p:cNvSpPr/>
          <p:nvPr/>
        </p:nvSpPr>
        <p:spPr bwMode="auto">
          <a:xfrm>
            <a:off x="5840383" y="3031546"/>
            <a:ext cx="956866" cy="102294"/>
          </a:xfrm>
          <a:prstGeom prst="rect">
            <a:avLst/>
          </a:prstGeom>
          <a:noFill/>
          <a:ln/>
        </p:spPr>
        <p:txBody>
          <a:bodyPr wrap="none" lIns="0" tIns="0" rIns="0" bIns="0" rtlCol="0" anchor="t"/>
          <a:lstStyle/>
          <a:p>
            <a:pPr>
              <a:defRPr/>
            </a:pPr>
            <a:r>
              <a:rPr lang="en-US" sz="1000" b="1">
                <a:solidFill>
                  <a:srgbClr val="363D50"/>
                </a:solidFill>
                <a:latin typeface="Titillium Web Bold"/>
                <a:ea typeface="Titillium Web Bold"/>
                <a:cs typeface="Titillium Web Bold"/>
              </a:rPr>
              <a:t>Smart Grid Role Separation</a:t>
            </a:r>
            <a:endParaRPr lang="en-US" sz="1000"/>
          </a:p>
        </p:txBody>
      </p:sp>
      <p:sp>
        <p:nvSpPr>
          <p:cNvPr id="12" name="Text 6"/>
          <p:cNvSpPr/>
          <p:nvPr/>
        </p:nvSpPr>
        <p:spPr bwMode="auto">
          <a:xfrm>
            <a:off x="5840383" y="3214428"/>
            <a:ext cx="5397888" cy="185440"/>
          </a:xfrm>
          <a:prstGeom prst="rect">
            <a:avLst/>
          </a:prstGeom>
          <a:noFill/>
          <a:ln/>
        </p:spPr>
        <p:txBody>
          <a:bodyPr wrap="square" lIns="0" tIns="0" rIns="0" bIns="0" rtlCol="0" anchor="t"/>
          <a:lstStyle/>
          <a:p>
            <a:pPr>
              <a:defRPr/>
            </a:pPr>
            <a:r>
              <a:rPr lang="en-US" sz="900">
                <a:solidFill>
                  <a:srgbClr val="363D50"/>
                </a:solidFill>
                <a:latin typeface="Poppins"/>
                <a:ea typeface="Poppins"/>
                <a:cs typeface="Poppins"/>
              </a:rPr>
              <a:t>Smart grids enforce strict role separation between operations, monitoring, and maintenance personnel to guard against both insider threats and external cyberattacks targeting critical national infrastructure.</a:t>
            </a:r>
            <a:endParaRPr lang="en-US" sz="900"/>
          </a:p>
        </p:txBody>
      </p:sp>
      <p:pic>
        <p:nvPicPr>
          <p:cNvPr id="13" name="Image 4" descr="preencoded.png"/>
          <p:cNvPicPr>
            <a:picLocks noChangeAspect="1"/>
          </p:cNvPicPr>
          <p:nvPr/>
        </p:nvPicPr>
        <p:blipFill>
          <a:blip>
            <a:extLst>
              <a:ext uri="{96DAC541-7B7A-43D3-8B79-37D633B846F1}">
                <asvg:svgBlip xmlns:asvg="http://schemas.microsoft.com/office/drawing/2016/SVG/main" r:embed="rId7"/>
              </a:ext>
            </a:extLst>
          </a:blip>
          <a:stretch/>
        </p:blipFill>
        <p:spPr bwMode="auto">
          <a:xfrm>
            <a:off x="5866366" y="4790365"/>
            <a:ext cx="209798" cy="209798"/>
          </a:xfrm>
          <a:prstGeom prst="rect">
            <a:avLst/>
          </a:prstGeom>
        </p:spPr>
      </p:pic>
      <p:sp>
        <p:nvSpPr>
          <p:cNvPr id="14" name="Text 7"/>
          <p:cNvSpPr/>
          <p:nvPr/>
        </p:nvSpPr>
        <p:spPr bwMode="auto">
          <a:xfrm>
            <a:off x="5866366" y="5032508"/>
            <a:ext cx="818853" cy="102294"/>
          </a:xfrm>
          <a:prstGeom prst="rect">
            <a:avLst/>
          </a:prstGeom>
          <a:noFill/>
          <a:ln/>
        </p:spPr>
        <p:txBody>
          <a:bodyPr wrap="none" lIns="0" tIns="0" rIns="0" bIns="0" rtlCol="0" anchor="t"/>
          <a:lstStyle/>
          <a:p>
            <a:pPr>
              <a:defRPr/>
            </a:pPr>
            <a:r>
              <a:rPr lang="en-US" sz="1000" b="1">
                <a:solidFill>
                  <a:srgbClr val="363D50"/>
                </a:solidFill>
                <a:latin typeface="Titillium Web Bold"/>
                <a:ea typeface="Titillium Web Bold"/>
                <a:cs typeface="Titillium Web Bold"/>
              </a:rPr>
              <a:t>EMS Access Control</a:t>
            </a:r>
            <a:endParaRPr lang="en-US" sz="1000"/>
          </a:p>
        </p:txBody>
      </p:sp>
      <p:sp>
        <p:nvSpPr>
          <p:cNvPr id="15" name="Text 8"/>
          <p:cNvSpPr/>
          <p:nvPr/>
        </p:nvSpPr>
        <p:spPr bwMode="auto">
          <a:xfrm>
            <a:off x="5866365" y="5185603"/>
            <a:ext cx="5371906" cy="102294"/>
          </a:xfrm>
          <a:prstGeom prst="rect">
            <a:avLst/>
          </a:prstGeom>
          <a:noFill/>
          <a:ln/>
        </p:spPr>
        <p:txBody>
          <a:bodyPr wrap="square" lIns="0" tIns="0" rIns="0" bIns="0" rtlCol="0" anchor="t"/>
          <a:lstStyle/>
          <a:p>
            <a:pPr>
              <a:defRPr/>
            </a:pPr>
            <a:r>
              <a:rPr lang="en-US" sz="900">
                <a:solidFill>
                  <a:srgbClr val="363D50"/>
                </a:solidFill>
                <a:latin typeface="Poppins"/>
                <a:ea typeface="Poppins"/>
                <a:cs typeface="Poppins"/>
              </a:rPr>
              <a:t>Energy Management Systems restrict administrative access to qualified engineers only, safeguarding configuration settings and ensuring that energy resources are managed safely and in compliance with operational mandates.</a:t>
            </a:r>
            <a:endParaRPr lang="en-US" sz="900"/>
          </a:p>
        </p:txBody>
      </p:sp>
      <p:sp>
        <p:nvSpPr>
          <p:cNvPr id="20" name="Title 19"/>
          <p:cNvSpPr>
            <a:spLocks noGrp="1"/>
          </p:cNvSpPr>
          <p:nvPr>
            <p:ph type="title"/>
          </p:nvPr>
        </p:nvSpPr>
        <p:spPr bwMode="auto">
          <a:xfrm>
            <a:off x="363985" y="826767"/>
            <a:ext cx="6842931" cy="775706"/>
          </a:xfrm>
        </p:spPr>
        <p:txBody>
          <a:bodyPr/>
          <a:lstStyle/>
          <a:p>
            <a:pPr>
              <a:defRPr/>
            </a:pPr>
            <a:r>
              <a:rPr lang="en-US" b="1">
                <a:solidFill>
                  <a:srgbClr val="363D50"/>
                </a:solidFill>
                <a:latin typeface="Titillium Web Bold"/>
                <a:ea typeface="Titillium Web Bold"/>
                <a:cs typeface="Titillium Web Bold"/>
              </a:rPr>
              <a:t>ESG, IoT, Smart Grids, EMS Examples</a:t>
            </a:r>
            <a:endParaRPr lang="en-US"/>
          </a:p>
        </p:txBody>
      </p:sp>
      <p:sp>
        <p:nvSpPr>
          <p:cNvPr id="17" name="Online Image Placeholder 16"/>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865297"/>
            <a:ext cx="5228432" cy="516732"/>
          </a:xfrm>
          <a:prstGeom prst="rect">
            <a:avLst/>
          </a:prstGeom>
          <a:noFill/>
          <a:ln/>
        </p:spPr>
        <p:txBody>
          <a:bodyPr wrap="none" lIns="0" tIns="0" rIns="0" bIns="0" rtlCol="0" anchor="t"/>
          <a:lstStyle/>
          <a:p>
            <a:pPr>
              <a:lnSpc>
                <a:spcPts val="4042"/>
              </a:lnSpc>
              <a:defRPr/>
            </a:pPr>
            <a:r>
              <a:rPr lang="en-US" sz="3250" b="1">
                <a:solidFill>
                  <a:srgbClr val="363D50"/>
                </a:solidFill>
                <a:latin typeface="Titillium Web Bold"/>
                <a:ea typeface="Titillium Web Bold"/>
                <a:cs typeface="Titillium Web Bold"/>
              </a:rPr>
              <a:t>Risks of Weak Access Control</a:t>
            </a:r>
            <a:endParaRPr lang="en-US" sz="3250"/>
          </a:p>
        </p:txBody>
      </p:sp>
      <p:sp>
        <p:nvSpPr>
          <p:cNvPr id="3" name="Text 1"/>
          <p:cNvSpPr/>
          <p:nvPr/>
        </p:nvSpPr>
        <p:spPr bwMode="auto">
          <a:xfrm>
            <a:off x="661492" y="1398092"/>
            <a:ext cx="1086901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When access control is poorly implemented or maintained, the consequences span data, operations, compliance, and reputation.</a:t>
            </a:r>
            <a:endParaRPr lang="en-US" sz="1300"/>
          </a:p>
        </p:txBody>
      </p:sp>
      <p:sp>
        <p:nvSpPr>
          <p:cNvPr id="4" name="Shape 2"/>
          <p:cNvSpPr/>
          <p:nvPr/>
        </p:nvSpPr>
        <p:spPr bwMode="auto">
          <a:xfrm>
            <a:off x="661492" y="1848744"/>
            <a:ext cx="3512741" cy="2024063"/>
          </a:xfrm>
          <a:prstGeom prst="roundRect">
            <a:avLst>
              <a:gd name="adj" fmla="val 3432"/>
            </a:avLst>
          </a:prstGeom>
          <a:solidFill>
            <a:srgbClr val="CCFFE3"/>
          </a:solidFill>
          <a:ln w="7620">
            <a:solidFill>
              <a:srgbClr val="B2E5C9"/>
            </a:solidFill>
            <a:prstDash val="solid"/>
          </a:ln>
        </p:spPr>
        <p:txBody>
          <a:bodyPr/>
          <a:lstStyle/>
          <a:p>
            <a:pPr>
              <a:defRPr/>
            </a:pPr>
            <a:endParaRPr lang="en-US" sz="1500"/>
          </a:p>
        </p:txBody>
      </p:sp>
      <p:sp>
        <p:nvSpPr>
          <p:cNvPr id="5" name="Text 3"/>
          <p:cNvSpPr/>
          <p:nvPr/>
        </p:nvSpPr>
        <p:spPr bwMode="auto">
          <a:xfrm>
            <a:off x="833140" y="2020392"/>
            <a:ext cx="2330252"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Unauthorised Data Access</a:t>
            </a:r>
            <a:endParaRPr lang="en-US" sz="1650"/>
          </a:p>
        </p:txBody>
      </p:sp>
      <p:sp>
        <p:nvSpPr>
          <p:cNvPr id="6" name="Text 4"/>
          <p:cNvSpPr/>
          <p:nvPr/>
        </p:nvSpPr>
        <p:spPr bwMode="auto">
          <a:xfrm>
            <a:off x="833141" y="2378075"/>
            <a:ext cx="3169444" cy="1323082"/>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Inadequate controls allow malicious actors or careless insiders to access sensitive records, triggering data breaches and exposure of confidential information.</a:t>
            </a:r>
            <a:endParaRPr lang="en-US" sz="1300"/>
          </a:p>
        </p:txBody>
      </p:sp>
      <p:sp>
        <p:nvSpPr>
          <p:cNvPr id="7" name="Shape 5"/>
          <p:cNvSpPr/>
          <p:nvPr/>
        </p:nvSpPr>
        <p:spPr bwMode="auto">
          <a:xfrm>
            <a:off x="4339531" y="1848744"/>
            <a:ext cx="3512840" cy="2024063"/>
          </a:xfrm>
          <a:prstGeom prst="roundRect">
            <a:avLst>
              <a:gd name="adj" fmla="val 3432"/>
            </a:avLst>
          </a:prstGeom>
          <a:solidFill>
            <a:srgbClr val="CCFFE3"/>
          </a:solidFill>
          <a:ln w="7620">
            <a:solidFill>
              <a:srgbClr val="B2E5C9"/>
            </a:solidFill>
            <a:prstDash val="solid"/>
          </a:ln>
        </p:spPr>
        <p:txBody>
          <a:bodyPr/>
          <a:lstStyle/>
          <a:p>
            <a:pPr>
              <a:defRPr/>
            </a:pPr>
            <a:endParaRPr lang="en-US" sz="1500"/>
          </a:p>
        </p:txBody>
      </p:sp>
      <p:sp>
        <p:nvSpPr>
          <p:cNvPr id="8" name="Text 6"/>
          <p:cNvSpPr/>
          <p:nvPr/>
        </p:nvSpPr>
        <p:spPr bwMode="auto">
          <a:xfrm>
            <a:off x="4511180" y="2020392"/>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Data Manipulation</a:t>
            </a:r>
            <a:endParaRPr lang="en-US" sz="1650"/>
          </a:p>
        </p:txBody>
      </p:sp>
      <p:sp>
        <p:nvSpPr>
          <p:cNvPr id="9" name="Text 7"/>
          <p:cNvSpPr/>
          <p:nvPr/>
        </p:nvSpPr>
        <p:spPr bwMode="auto">
          <a:xfrm>
            <a:off x="4511179" y="2378075"/>
            <a:ext cx="3169543" cy="1323082"/>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Improperly restricted write permissions enable attackers to alter records, corrupt databases, or tamper with audit trails, fundamentally undermining data integrity.</a:t>
            </a:r>
            <a:endParaRPr lang="en-US" sz="1300"/>
          </a:p>
        </p:txBody>
      </p:sp>
      <p:sp>
        <p:nvSpPr>
          <p:cNvPr id="10" name="Shape 8"/>
          <p:cNvSpPr/>
          <p:nvPr/>
        </p:nvSpPr>
        <p:spPr bwMode="auto">
          <a:xfrm>
            <a:off x="8017669" y="1848744"/>
            <a:ext cx="3512741" cy="2024063"/>
          </a:xfrm>
          <a:prstGeom prst="roundRect">
            <a:avLst>
              <a:gd name="adj" fmla="val 3432"/>
            </a:avLst>
          </a:prstGeom>
          <a:solidFill>
            <a:srgbClr val="CCFFE3"/>
          </a:solidFill>
          <a:ln w="7620">
            <a:solidFill>
              <a:srgbClr val="B2E5C9"/>
            </a:solidFill>
            <a:prstDash val="solid"/>
          </a:ln>
        </p:spPr>
        <p:txBody>
          <a:bodyPr/>
          <a:lstStyle/>
          <a:p>
            <a:pPr>
              <a:defRPr/>
            </a:pPr>
            <a:endParaRPr lang="en-US" sz="1500"/>
          </a:p>
        </p:txBody>
      </p:sp>
      <p:sp>
        <p:nvSpPr>
          <p:cNvPr id="11" name="Text 9"/>
          <p:cNvSpPr/>
          <p:nvPr/>
        </p:nvSpPr>
        <p:spPr bwMode="auto">
          <a:xfrm>
            <a:off x="8189317" y="2020392"/>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Operational Disruption</a:t>
            </a:r>
            <a:endParaRPr lang="en-US" sz="1650"/>
          </a:p>
        </p:txBody>
      </p:sp>
      <p:sp>
        <p:nvSpPr>
          <p:cNvPr id="12" name="Text 10"/>
          <p:cNvSpPr/>
          <p:nvPr/>
        </p:nvSpPr>
        <p:spPr bwMode="auto">
          <a:xfrm>
            <a:off x="8189317" y="2378075"/>
            <a:ext cx="3169444" cy="1323082"/>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Exploited access vulnerabilities can trigger service outages or cascade failures across interconnected systems, directly impacting business continuity and revenue.</a:t>
            </a:r>
            <a:endParaRPr lang="en-US" sz="1300"/>
          </a:p>
        </p:txBody>
      </p:sp>
      <p:sp>
        <p:nvSpPr>
          <p:cNvPr id="13" name="Shape 11"/>
          <p:cNvSpPr/>
          <p:nvPr/>
        </p:nvSpPr>
        <p:spPr bwMode="auto">
          <a:xfrm>
            <a:off x="661492" y="4038105"/>
            <a:ext cx="5351760" cy="1759446"/>
          </a:xfrm>
          <a:prstGeom prst="roundRect">
            <a:avLst>
              <a:gd name="adj" fmla="val 3948"/>
            </a:avLst>
          </a:prstGeom>
          <a:solidFill>
            <a:srgbClr val="CCFFE3"/>
          </a:solidFill>
          <a:ln w="7620">
            <a:solidFill>
              <a:srgbClr val="B2E5C9"/>
            </a:solidFill>
            <a:prstDash val="solid"/>
          </a:ln>
        </p:spPr>
        <p:txBody>
          <a:bodyPr/>
          <a:lstStyle/>
          <a:p>
            <a:pPr>
              <a:defRPr/>
            </a:pPr>
            <a:endParaRPr lang="en-US" sz="1500"/>
          </a:p>
        </p:txBody>
      </p:sp>
      <p:sp>
        <p:nvSpPr>
          <p:cNvPr id="14" name="Text 12"/>
          <p:cNvSpPr/>
          <p:nvPr/>
        </p:nvSpPr>
        <p:spPr bwMode="auto">
          <a:xfrm>
            <a:off x="833141" y="4209753"/>
            <a:ext cx="2511524"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Regulatory Non-Compliance</a:t>
            </a:r>
            <a:endParaRPr lang="en-US" sz="1650"/>
          </a:p>
        </p:txBody>
      </p:sp>
      <p:sp>
        <p:nvSpPr>
          <p:cNvPr id="15" name="Text 13"/>
          <p:cNvSpPr/>
          <p:nvPr/>
        </p:nvSpPr>
        <p:spPr bwMode="auto">
          <a:xfrm>
            <a:off x="833140" y="4567436"/>
            <a:ext cx="5008463"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Failing to meet access control standards mandated by GDPR, ISO 27001, or sector regulations exposes organisations to substantial fines and enforcement actions.</a:t>
            </a:r>
            <a:endParaRPr lang="en-US" sz="1300"/>
          </a:p>
        </p:txBody>
      </p:sp>
      <p:sp>
        <p:nvSpPr>
          <p:cNvPr id="16" name="Shape 14"/>
          <p:cNvSpPr/>
          <p:nvPr/>
        </p:nvSpPr>
        <p:spPr bwMode="auto">
          <a:xfrm>
            <a:off x="6178551" y="4038105"/>
            <a:ext cx="5351859" cy="1759446"/>
          </a:xfrm>
          <a:prstGeom prst="roundRect">
            <a:avLst>
              <a:gd name="adj" fmla="val 3948"/>
            </a:avLst>
          </a:prstGeom>
          <a:solidFill>
            <a:srgbClr val="CCFFE3"/>
          </a:solidFill>
          <a:ln w="7620">
            <a:solidFill>
              <a:srgbClr val="B2E5C9"/>
            </a:solidFill>
            <a:prstDash val="solid"/>
          </a:ln>
        </p:spPr>
        <p:txBody>
          <a:bodyPr/>
          <a:lstStyle/>
          <a:p>
            <a:pPr>
              <a:defRPr/>
            </a:pPr>
            <a:endParaRPr lang="en-US" sz="1500"/>
          </a:p>
        </p:txBody>
      </p:sp>
      <p:sp>
        <p:nvSpPr>
          <p:cNvPr id="17" name="Text 15"/>
          <p:cNvSpPr/>
          <p:nvPr/>
        </p:nvSpPr>
        <p:spPr bwMode="auto">
          <a:xfrm>
            <a:off x="6350199" y="420975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Reputational Damage</a:t>
            </a:r>
            <a:endParaRPr lang="en-US" sz="1650"/>
          </a:p>
        </p:txBody>
      </p:sp>
      <p:sp>
        <p:nvSpPr>
          <p:cNvPr id="18" name="Text 16"/>
          <p:cNvSpPr/>
          <p:nvPr/>
        </p:nvSpPr>
        <p:spPr bwMode="auto">
          <a:xfrm>
            <a:off x="6350199" y="4567436"/>
            <a:ext cx="5008562" cy="1058466"/>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Security breaches caused by weak access control erode customer confidence and public trust, with long-term consequences for brand value and stakeholder relationships.</a:t>
            </a:r>
            <a:endParaRPr lang="en-US" sz="1300"/>
          </a:p>
        </p:txBody>
      </p:sp>
      <p:sp>
        <p:nvSpPr>
          <p:cNvPr id="20" name="Online Image Placeholder 19"/>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884138"/>
            <a:ext cx="5700613"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Access Controls: Key Takeaways</a:t>
            </a:r>
            <a:endParaRPr lang="en-US" sz="3250">
              <a:solidFill>
                <a:prstClr val="black"/>
              </a:solidFill>
              <a:latin typeface="Calibri"/>
            </a:endParaRPr>
          </a:p>
        </p:txBody>
      </p:sp>
      <p:sp>
        <p:nvSpPr>
          <p:cNvPr id="3" name="Shape 1"/>
          <p:cNvSpPr/>
          <p:nvPr/>
        </p:nvSpPr>
        <p:spPr bwMode="auto">
          <a:xfrm>
            <a:off x="661492" y="1731566"/>
            <a:ext cx="5351859" cy="1494830"/>
          </a:xfrm>
          <a:prstGeom prst="roundRect">
            <a:avLst>
              <a:gd name="adj" fmla="val 4647"/>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4" name="Text 2"/>
          <p:cNvSpPr/>
          <p:nvPr/>
        </p:nvSpPr>
        <p:spPr bwMode="auto">
          <a:xfrm>
            <a:off x="833140" y="1903214"/>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Layered Security</a:t>
            </a:r>
            <a:endParaRPr lang="en-US" sz="1650">
              <a:solidFill>
                <a:prstClr val="black"/>
              </a:solidFill>
              <a:latin typeface="Calibri"/>
            </a:endParaRPr>
          </a:p>
        </p:txBody>
      </p:sp>
      <p:sp>
        <p:nvSpPr>
          <p:cNvPr id="5" name="Text 3"/>
          <p:cNvSpPr/>
          <p:nvPr/>
        </p:nvSpPr>
        <p:spPr bwMode="auto">
          <a:xfrm>
            <a:off x="833140" y="2260898"/>
            <a:ext cx="5008562"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Identification, authentication, authorisation, and logging form a unified, end-to-end security mechanism.</a:t>
            </a:r>
            <a:endParaRPr lang="en-US" sz="1300">
              <a:solidFill>
                <a:prstClr val="black"/>
              </a:solidFill>
              <a:latin typeface="Calibri"/>
            </a:endParaRPr>
          </a:p>
        </p:txBody>
      </p:sp>
      <p:sp>
        <p:nvSpPr>
          <p:cNvPr id="6" name="Shape 4"/>
          <p:cNvSpPr/>
          <p:nvPr/>
        </p:nvSpPr>
        <p:spPr bwMode="auto">
          <a:xfrm>
            <a:off x="6178650" y="1731566"/>
            <a:ext cx="5351859" cy="1494830"/>
          </a:xfrm>
          <a:prstGeom prst="roundRect">
            <a:avLst>
              <a:gd name="adj" fmla="val 4647"/>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7" name="Text 5"/>
          <p:cNvSpPr/>
          <p:nvPr/>
        </p:nvSpPr>
        <p:spPr bwMode="auto">
          <a:xfrm>
            <a:off x="6350298" y="1903214"/>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RBAC &amp; ABAC</a:t>
            </a:r>
            <a:endParaRPr lang="en-US" sz="1650">
              <a:solidFill>
                <a:prstClr val="black"/>
              </a:solidFill>
              <a:latin typeface="Calibri"/>
            </a:endParaRPr>
          </a:p>
        </p:txBody>
      </p:sp>
      <p:sp>
        <p:nvSpPr>
          <p:cNvPr id="8" name="Text 6"/>
          <p:cNvSpPr/>
          <p:nvPr/>
        </p:nvSpPr>
        <p:spPr bwMode="auto">
          <a:xfrm>
            <a:off x="6350298" y="2260898"/>
            <a:ext cx="5008562"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Complementary models: RBAC delivers simplicity and scalability; ABAC delivers context-awareness for complex environments.</a:t>
            </a:r>
            <a:endParaRPr lang="en-US" sz="1300">
              <a:solidFill>
                <a:prstClr val="black"/>
              </a:solidFill>
              <a:latin typeface="Calibri"/>
            </a:endParaRPr>
          </a:p>
        </p:txBody>
      </p:sp>
      <p:sp>
        <p:nvSpPr>
          <p:cNvPr id="9" name="Shape 7"/>
          <p:cNvSpPr/>
          <p:nvPr/>
        </p:nvSpPr>
        <p:spPr bwMode="auto">
          <a:xfrm>
            <a:off x="661492" y="3391694"/>
            <a:ext cx="5351859" cy="1494830"/>
          </a:xfrm>
          <a:prstGeom prst="roundRect">
            <a:avLst>
              <a:gd name="adj" fmla="val 4647"/>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0" name="Text 8"/>
          <p:cNvSpPr/>
          <p:nvPr/>
        </p:nvSpPr>
        <p:spPr bwMode="auto">
          <a:xfrm>
            <a:off x="833140" y="356334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Least Privilege</a:t>
            </a:r>
            <a:endParaRPr lang="en-US" sz="1650">
              <a:solidFill>
                <a:prstClr val="black"/>
              </a:solidFill>
              <a:latin typeface="Calibri"/>
            </a:endParaRPr>
          </a:p>
        </p:txBody>
      </p:sp>
      <p:sp>
        <p:nvSpPr>
          <p:cNvPr id="11" name="Text 9"/>
          <p:cNvSpPr/>
          <p:nvPr/>
        </p:nvSpPr>
        <p:spPr bwMode="auto">
          <a:xfrm>
            <a:off x="833140" y="3921026"/>
            <a:ext cx="5008562"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Restricting users to only the access they genuinely need minimises the blast radius of any compromise — a cornerstone of zero-trust architecture.</a:t>
            </a:r>
            <a:endParaRPr lang="en-US" sz="1300">
              <a:solidFill>
                <a:prstClr val="black"/>
              </a:solidFill>
              <a:latin typeface="Calibri"/>
            </a:endParaRPr>
          </a:p>
        </p:txBody>
      </p:sp>
      <p:sp>
        <p:nvSpPr>
          <p:cNvPr id="12" name="Shape 10"/>
          <p:cNvSpPr/>
          <p:nvPr/>
        </p:nvSpPr>
        <p:spPr bwMode="auto">
          <a:xfrm>
            <a:off x="6178650" y="3391694"/>
            <a:ext cx="5351859" cy="1494830"/>
          </a:xfrm>
          <a:prstGeom prst="roundRect">
            <a:avLst>
              <a:gd name="adj" fmla="val 4647"/>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3" name="Text 11"/>
          <p:cNvSpPr/>
          <p:nvPr/>
        </p:nvSpPr>
        <p:spPr bwMode="auto">
          <a:xfrm>
            <a:off x="6350298" y="356334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Separation of Duties</a:t>
            </a:r>
            <a:endParaRPr lang="en-US" sz="1650">
              <a:solidFill>
                <a:prstClr val="black"/>
              </a:solidFill>
              <a:latin typeface="Calibri"/>
            </a:endParaRPr>
          </a:p>
        </p:txBody>
      </p:sp>
      <p:sp>
        <p:nvSpPr>
          <p:cNvPr id="14" name="Text 12"/>
          <p:cNvSpPr/>
          <p:nvPr/>
        </p:nvSpPr>
        <p:spPr bwMode="auto">
          <a:xfrm>
            <a:off x="6350298" y="3921026"/>
            <a:ext cx="5008562"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Distributing responsibility for critical tasks prevents both deliberate fraud and unintentional errors in high-stakes processes.</a:t>
            </a:r>
            <a:endParaRPr lang="en-US" sz="1300">
              <a:solidFill>
                <a:prstClr val="black"/>
              </a:solidFill>
              <a:latin typeface="Calibri"/>
            </a:endParaRPr>
          </a:p>
        </p:txBody>
      </p:sp>
      <p:sp>
        <p:nvSpPr>
          <p:cNvPr id="15" name="Text 13"/>
          <p:cNvSpPr/>
          <p:nvPr/>
        </p:nvSpPr>
        <p:spPr bwMode="auto">
          <a:xfrm>
            <a:off x="909538" y="5258594"/>
            <a:ext cx="10620970"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 well-governed access control programme is the single most effective measure an organisation can take to reduce its cybersecurity risk exposure.</a:t>
            </a:r>
            <a:endParaRPr lang="en-US" sz="1300">
              <a:solidFill>
                <a:prstClr val="black"/>
              </a:solidFill>
              <a:latin typeface="Calibri"/>
            </a:endParaRPr>
          </a:p>
        </p:txBody>
      </p:sp>
      <p:sp>
        <p:nvSpPr>
          <p:cNvPr id="16" name="Shape 14"/>
          <p:cNvSpPr/>
          <p:nvPr/>
        </p:nvSpPr>
        <p:spPr bwMode="auto">
          <a:xfrm>
            <a:off x="661492" y="5072559"/>
            <a:ext cx="19050" cy="901303"/>
          </a:xfrm>
          <a:prstGeom prst="rect">
            <a:avLst/>
          </a:prstGeom>
          <a:solidFill>
            <a:srgbClr val="00AC4E"/>
          </a:solidFill>
          <a:ln/>
        </p:spPr>
        <p:txBody>
          <a:bodyPr/>
          <a:lstStyle/>
          <a:p>
            <a:pPr defTabSz="761970">
              <a:defRPr/>
            </a:pPr>
            <a:endParaRPr lang="en-US" sz="15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b="1" i="1">
                <a:solidFill>
                  <a:schemeClr val="accent6"/>
                </a:solidFill>
                <a:latin typeface="Titillium Web Bold"/>
                <a:ea typeface="Titillium Web Bold"/>
                <a:cs typeface="Titillium Web Bold"/>
              </a:rPr>
              <a:t>Introduction to Encryption Technologies</a:t>
            </a:r>
            <a:endParaRPr lang="en-US" i="1">
              <a:solidFill>
                <a:schemeClr val="accent6"/>
              </a:solidFill>
            </a:endParaRPr>
          </a:p>
        </p:txBody>
      </p:sp>
      <p:sp>
        <p:nvSpPr>
          <p:cNvPr id="3" name="Subtitle 2"/>
          <p:cNvSpPr>
            <a:spLocks noGrp="1"/>
          </p:cNvSpPr>
          <p:nvPr>
            <p:ph type="subTitle" idx="4294967295"/>
          </p:nvPr>
        </p:nvSpPr>
        <p:spPr bwMode="auto">
          <a:xfrm>
            <a:off x="2555290" y="3429000"/>
            <a:ext cx="7172910" cy="1941481"/>
          </a:xfrm>
        </p:spPr>
        <p:txBody>
          <a:bodyPr/>
          <a:lstStyle/>
          <a:p>
            <a:pPr marL="0" indent="0">
              <a:buNone/>
              <a:defRPr/>
            </a:pPr>
            <a:r>
              <a:rPr lang="en-US">
                <a:solidFill>
                  <a:srgbClr val="363D50"/>
                </a:solidFill>
                <a:latin typeface="Poppins"/>
                <a:ea typeface="Poppins"/>
                <a:cs typeface="Poppins"/>
              </a:rPr>
              <a:t>Covering encryption at rest and in transit, key management, and the controls that protect data confidentiality.</a:t>
            </a: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169591"/>
            <a:ext cx="4134843"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What Is Encryption?</a:t>
            </a:r>
            <a:endParaRPr lang="en-US" sz="3250">
              <a:solidFill>
                <a:prstClr val="black"/>
              </a:solidFill>
              <a:latin typeface="Calibri"/>
            </a:endParaRPr>
          </a:p>
        </p:txBody>
      </p:sp>
      <p:sp>
        <p:nvSpPr>
          <p:cNvPr id="3" name="Text 1"/>
          <p:cNvSpPr/>
          <p:nvPr/>
        </p:nvSpPr>
        <p:spPr bwMode="auto">
          <a:xfrm>
            <a:off x="661492" y="2083197"/>
            <a:ext cx="5796359" cy="1323082"/>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Encryption converts readable </a:t>
            </a:r>
            <a:r>
              <a:rPr lang="en-US" sz="1300" b="1">
                <a:solidFill>
                  <a:srgbClr val="363D50"/>
                </a:solidFill>
                <a:latin typeface="Poppins"/>
                <a:ea typeface="Poppins"/>
                <a:cs typeface="Poppins"/>
              </a:rPr>
              <a:t>plaintext</a:t>
            </a:r>
            <a:r>
              <a:rPr lang="en-US" sz="1300">
                <a:solidFill>
                  <a:srgbClr val="363D50"/>
                </a:solidFill>
                <a:latin typeface="Poppins"/>
                <a:ea typeface="Poppins"/>
                <a:cs typeface="Poppins"/>
              </a:rPr>
              <a:t> into unreadable </a:t>
            </a:r>
            <a:r>
              <a:rPr lang="en-US" sz="1300" b="1">
                <a:solidFill>
                  <a:srgbClr val="363D50"/>
                </a:solidFill>
                <a:latin typeface="Poppins"/>
                <a:ea typeface="Poppins"/>
                <a:cs typeface="Poppins"/>
              </a:rPr>
              <a:t>ciphertext</a:t>
            </a:r>
            <a:r>
              <a:rPr lang="en-US" sz="1300">
                <a:solidFill>
                  <a:srgbClr val="363D50"/>
                </a:solidFill>
                <a:latin typeface="Poppins"/>
                <a:ea typeface="Poppins"/>
                <a:cs typeface="Poppins"/>
              </a:rPr>
              <a:t> using mathematical algorithms and cryptographic keys, ensuring only authorised parties can access the original information. It is a fundamental pillar of cybersecurity, guaranteeing data confidentiality across storage, transmission, and processing.</a:t>
            </a:r>
            <a:endParaRPr lang="en-US" sz="1300">
              <a:solidFill>
                <a:prstClr val="black"/>
              </a:solidFill>
              <a:latin typeface="Calibri"/>
            </a:endParaRPr>
          </a:p>
        </p:txBody>
      </p:sp>
      <p:sp>
        <p:nvSpPr>
          <p:cNvPr id="4" name="Shape 2"/>
          <p:cNvSpPr/>
          <p:nvPr/>
        </p:nvSpPr>
        <p:spPr bwMode="auto">
          <a:xfrm>
            <a:off x="661492" y="3592314"/>
            <a:ext cx="5796359" cy="967283"/>
          </a:xfrm>
          <a:prstGeom prst="roundRect">
            <a:avLst>
              <a:gd name="adj" fmla="val 7182"/>
            </a:avLst>
          </a:prstGeom>
          <a:solidFill>
            <a:srgbClr val="B6D6FC"/>
          </a:solidFill>
          <a:ln/>
        </p:spPr>
        <p:txBody>
          <a:bodyPr/>
          <a:lstStyle/>
          <a:p>
            <a:pPr defTabSz="761970">
              <a:defRPr/>
            </a:pPr>
            <a:endParaRPr lang="en-US" sz="1500">
              <a:solidFill>
                <a:prstClr val="black"/>
              </a:solidFill>
              <a:latin typeface="Calibri"/>
            </a:endParaRPr>
          </a:p>
        </p:txBody>
      </p:sp>
      <p:pic>
        <p:nvPicPr>
          <p:cNvPr id="5" name="Image 0" descr="preencoded.png"/>
          <p:cNvPicPr>
            <a:picLocks noChangeAspect="1"/>
          </p:cNvPicPr>
          <p:nvPr/>
        </p:nvPicPr>
        <p:blipFill>
          <a:blip r:embed="rId3"/>
          <a:stretch/>
        </p:blipFill>
        <p:spPr bwMode="auto">
          <a:xfrm>
            <a:off x="826790" y="3838377"/>
            <a:ext cx="206672" cy="165298"/>
          </a:xfrm>
          <a:prstGeom prst="rect">
            <a:avLst/>
          </a:prstGeom>
        </p:spPr>
      </p:pic>
      <p:sp>
        <p:nvSpPr>
          <p:cNvPr id="6" name="Text 3"/>
          <p:cNvSpPr/>
          <p:nvPr/>
        </p:nvSpPr>
        <p:spPr bwMode="auto">
          <a:xfrm>
            <a:off x="1198760" y="3798888"/>
            <a:ext cx="5093792" cy="529233"/>
          </a:xfrm>
          <a:prstGeom prst="rect">
            <a:avLst/>
          </a:prstGeom>
          <a:noFill/>
          <a:ln/>
        </p:spPr>
        <p:txBody>
          <a:bodyPr wrap="square" lIns="0" tIns="0" rIns="0" bIns="0" rtlCol="0" anchor="t"/>
          <a:lstStyle/>
          <a:p>
            <a:pPr defTabSz="761970">
              <a:lnSpc>
                <a:spcPts val="2083"/>
              </a:lnSpc>
              <a:defRPr/>
            </a:pPr>
            <a:r>
              <a:rPr lang="en-US" sz="1300" b="1">
                <a:solidFill>
                  <a:srgbClr val="000000"/>
                </a:solidFill>
                <a:latin typeface="Poppins"/>
                <a:ea typeface="Poppins"/>
                <a:cs typeface="Poppins"/>
              </a:rPr>
              <a:t>Encryption:</a:t>
            </a:r>
            <a:r>
              <a:rPr lang="en-US" sz="1300">
                <a:solidFill>
                  <a:srgbClr val="000000"/>
                </a:solidFill>
                <a:latin typeface="Poppins"/>
                <a:ea typeface="Poppins"/>
                <a:cs typeface="Poppins"/>
              </a:rPr>
              <a:t> Plaintext + Algorithm + Key → Ciphertext</a:t>
            </a:r>
            <a:endParaRPr lang="en-US" sz="1300">
              <a:solidFill>
                <a:prstClr val="black"/>
              </a:solidFill>
              <a:latin typeface="Calibri"/>
            </a:endParaRPr>
          </a:p>
          <a:p>
            <a:pPr defTabSz="761970">
              <a:lnSpc>
                <a:spcPts val="2083"/>
              </a:lnSpc>
              <a:defRPr/>
            </a:pPr>
            <a:r>
              <a:rPr lang="en-US" sz="1300" b="1">
                <a:solidFill>
                  <a:srgbClr val="000000"/>
                </a:solidFill>
                <a:latin typeface="Poppins"/>
                <a:ea typeface="Poppins"/>
                <a:cs typeface="Poppins"/>
              </a:rPr>
              <a:t>Decryption:</a:t>
            </a:r>
            <a:r>
              <a:rPr lang="en-US" sz="1300">
                <a:solidFill>
                  <a:srgbClr val="000000"/>
                </a:solidFill>
                <a:latin typeface="Poppins"/>
                <a:ea typeface="Poppins"/>
                <a:cs typeface="Poppins"/>
              </a:rPr>
              <a:t> Ciphertext + Authorised Key → Plaintext</a:t>
            </a:r>
            <a:endParaRPr lang="en-US" sz="1300">
              <a:solidFill>
                <a:prstClr val="black"/>
              </a:solidFill>
              <a:latin typeface="Calibri"/>
            </a:endParaRPr>
          </a:p>
        </p:txBody>
      </p:sp>
      <p:sp>
        <p:nvSpPr>
          <p:cNvPr id="7" name="Text 4"/>
          <p:cNvSpPr/>
          <p:nvPr/>
        </p:nvSpPr>
        <p:spPr bwMode="auto">
          <a:xfrm>
            <a:off x="661492" y="4745633"/>
            <a:ext cx="5796359"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The strength of this cycle depends entirely on the quality of the algorithm and the secrecy of the key. Weak keys or broken algorithms can undermine even well-designed systems.</a:t>
            </a:r>
            <a:endParaRPr lang="en-US" sz="1300">
              <a:solidFill>
                <a:prstClr val="black"/>
              </a:solidFill>
              <a:latin typeface="Calibri"/>
            </a:endParaRPr>
          </a:p>
        </p:txBody>
      </p:sp>
      <p:sp>
        <p:nvSpPr>
          <p:cNvPr id="8" name="Shape 5"/>
          <p:cNvSpPr/>
          <p:nvPr/>
        </p:nvSpPr>
        <p:spPr bwMode="auto">
          <a:xfrm>
            <a:off x="6867625" y="2120405"/>
            <a:ext cx="2251869" cy="1819374"/>
          </a:xfrm>
          <a:prstGeom prst="roundRect">
            <a:avLst>
              <a:gd name="adj" fmla="val 3818"/>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9" name="Text 6"/>
          <p:cNvSpPr/>
          <p:nvPr/>
        </p:nvSpPr>
        <p:spPr bwMode="auto">
          <a:xfrm>
            <a:off x="7039272" y="2292053"/>
            <a:ext cx="1908572" cy="516930"/>
          </a:xfrm>
          <a:prstGeom prst="rect">
            <a:avLst/>
          </a:prstGeom>
          <a:noFill/>
          <a:ln/>
        </p:spPr>
        <p:txBody>
          <a:bodyPr wrap="squar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Protects Sensitive Data</a:t>
            </a:r>
            <a:endParaRPr lang="en-US" sz="1650">
              <a:solidFill>
                <a:prstClr val="black"/>
              </a:solidFill>
              <a:latin typeface="Calibri"/>
            </a:endParaRPr>
          </a:p>
        </p:txBody>
      </p:sp>
      <p:sp>
        <p:nvSpPr>
          <p:cNvPr id="10" name="Text 7"/>
          <p:cNvSpPr/>
          <p:nvPr/>
        </p:nvSpPr>
        <p:spPr bwMode="auto">
          <a:xfrm>
            <a:off x="7039272" y="2974281"/>
            <a:ext cx="1908572"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Safeguards private information at rest and in transit.</a:t>
            </a:r>
            <a:endParaRPr lang="en-US" sz="1300">
              <a:solidFill>
                <a:prstClr val="black"/>
              </a:solidFill>
              <a:latin typeface="Calibri"/>
            </a:endParaRPr>
          </a:p>
        </p:txBody>
      </p:sp>
      <p:sp>
        <p:nvSpPr>
          <p:cNvPr id="11" name="Shape 8"/>
          <p:cNvSpPr/>
          <p:nvPr/>
        </p:nvSpPr>
        <p:spPr bwMode="auto">
          <a:xfrm>
            <a:off x="9284792" y="2120405"/>
            <a:ext cx="2251968" cy="1819374"/>
          </a:xfrm>
          <a:prstGeom prst="roundRect">
            <a:avLst>
              <a:gd name="adj" fmla="val 3818"/>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2" name="Text 9"/>
          <p:cNvSpPr/>
          <p:nvPr/>
        </p:nvSpPr>
        <p:spPr bwMode="auto">
          <a:xfrm>
            <a:off x="9456440" y="2292053"/>
            <a:ext cx="1908671" cy="516930"/>
          </a:xfrm>
          <a:prstGeom prst="rect">
            <a:avLst/>
          </a:prstGeom>
          <a:noFill/>
          <a:ln/>
        </p:spPr>
        <p:txBody>
          <a:bodyPr wrap="squar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Prevents Unauthorised Access</a:t>
            </a:r>
            <a:endParaRPr lang="en-US" sz="1650">
              <a:solidFill>
                <a:prstClr val="black"/>
              </a:solidFill>
              <a:latin typeface="Calibri"/>
            </a:endParaRPr>
          </a:p>
        </p:txBody>
      </p:sp>
      <p:sp>
        <p:nvSpPr>
          <p:cNvPr id="13" name="Text 10"/>
          <p:cNvSpPr/>
          <p:nvPr/>
        </p:nvSpPr>
        <p:spPr bwMode="auto">
          <a:xfrm>
            <a:off x="9456440" y="2974281"/>
            <a:ext cx="1908671"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Renders stolen data unreadable without the correct key.</a:t>
            </a:r>
            <a:endParaRPr lang="en-US" sz="1300">
              <a:solidFill>
                <a:prstClr val="black"/>
              </a:solidFill>
              <a:latin typeface="Calibri"/>
            </a:endParaRPr>
          </a:p>
        </p:txBody>
      </p:sp>
      <p:sp>
        <p:nvSpPr>
          <p:cNvPr id="14" name="Shape 11"/>
          <p:cNvSpPr/>
          <p:nvPr/>
        </p:nvSpPr>
        <p:spPr bwMode="auto">
          <a:xfrm>
            <a:off x="6867624" y="4105077"/>
            <a:ext cx="4669135" cy="1296293"/>
          </a:xfrm>
          <a:prstGeom prst="roundRect">
            <a:avLst>
              <a:gd name="adj" fmla="val 5359"/>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5" name="Text 12"/>
          <p:cNvSpPr/>
          <p:nvPr/>
        </p:nvSpPr>
        <p:spPr bwMode="auto">
          <a:xfrm>
            <a:off x="7039273" y="4276725"/>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Supports Compliance</a:t>
            </a:r>
            <a:endParaRPr lang="en-US" sz="1650">
              <a:solidFill>
                <a:prstClr val="black"/>
              </a:solidFill>
              <a:latin typeface="Calibri"/>
            </a:endParaRPr>
          </a:p>
        </p:txBody>
      </p:sp>
      <p:sp>
        <p:nvSpPr>
          <p:cNvPr id="16" name="Text 13"/>
          <p:cNvSpPr/>
          <p:nvPr/>
        </p:nvSpPr>
        <p:spPr bwMode="auto">
          <a:xfrm>
            <a:off x="7039273" y="4700489"/>
            <a:ext cx="4325838"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Helps meet GDPR, NIS2, and sectoral data protection frameworks.</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311176"/>
            <a:ext cx="4134843"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Three States of Data</a:t>
            </a:r>
            <a:endParaRPr lang="en-US" sz="3250">
              <a:solidFill>
                <a:prstClr val="black"/>
              </a:solidFill>
              <a:latin typeface="Calibri"/>
            </a:endParaRPr>
          </a:p>
        </p:txBody>
      </p:sp>
      <p:sp>
        <p:nvSpPr>
          <p:cNvPr id="3" name="Text 1"/>
          <p:cNvSpPr/>
          <p:nvPr/>
        </p:nvSpPr>
        <p:spPr bwMode="auto">
          <a:xfrm>
            <a:off x="661492" y="2158604"/>
            <a:ext cx="10869018"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Each data state presents distinct vulnerabilities. Effective security strategies must address all three — recognising that data in use often requires additional techniques beyond conventional encryption.</a:t>
            </a:r>
            <a:endParaRPr lang="en-US" sz="1300">
              <a:solidFill>
                <a:prstClr val="black"/>
              </a:solidFill>
              <a:latin typeface="Calibri"/>
            </a:endParaRPr>
          </a:p>
        </p:txBody>
      </p:sp>
      <p:pic>
        <p:nvPicPr>
          <p:cNvPr id="4" name="Image 0" descr="preencoded.png"/>
          <p:cNvPicPr>
            <a:picLocks noChangeAspect="1"/>
          </p:cNvPicPr>
          <p:nvPr/>
        </p:nvPicPr>
        <p:blipFill>
          <a:blip r:embed="rId3"/>
          <a:stretch/>
        </p:blipFill>
        <p:spPr bwMode="auto">
          <a:xfrm>
            <a:off x="661492" y="2873871"/>
            <a:ext cx="3622973" cy="661492"/>
          </a:xfrm>
          <a:prstGeom prst="rect">
            <a:avLst/>
          </a:prstGeom>
        </p:spPr>
      </p:pic>
      <p:sp>
        <p:nvSpPr>
          <p:cNvPr id="5" name="Text 2"/>
          <p:cNvSpPr/>
          <p:nvPr/>
        </p:nvSpPr>
        <p:spPr bwMode="auto">
          <a:xfrm>
            <a:off x="826790" y="3700661"/>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Data at Rest</a:t>
            </a:r>
            <a:endParaRPr lang="en-US" sz="1650">
              <a:solidFill>
                <a:prstClr val="black"/>
              </a:solidFill>
              <a:latin typeface="Calibri"/>
            </a:endParaRPr>
          </a:p>
        </p:txBody>
      </p:sp>
      <p:sp>
        <p:nvSpPr>
          <p:cNvPr id="6" name="Text 3"/>
          <p:cNvSpPr/>
          <p:nvPr/>
        </p:nvSpPr>
        <p:spPr bwMode="auto">
          <a:xfrm>
            <a:off x="826790" y="4058344"/>
            <a:ext cx="3292376" cy="1323082"/>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Stored in databases, disks, backups, and cloud. Protected by disk-level and database-level encryption (e.g., AES-256). Examples: ESG reports, audit logs, energy consumption records.</a:t>
            </a:r>
            <a:endParaRPr lang="en-US" sz="1300">
              <a:solidFill>
                <a:prstClr val="black"/>
              </a:solidFill>
              <a:latin typeface="Calibri"/>
            </a:endParaRPr>
          </a:p>
        </p:txBody>
      </p:sp>
      <p:pic>
        <p:nvPicPr>
          <p:cNvPr id="7" name="Image 1" descr="preencoded.png"/>
          <p:cNvPicPr>
            <a:picLocks noChangeAspect="1"/>
          </p:cNvPicPr>
          <p:nvPr/>
        </p:nvPicPr>
        <p:blipFill>
          <a:blip r:embed="rId4"/>
          <a:stretch/>
        </p:blipFill>
        <p:spPr bwMode="auto">
          <a:xfrm>
            <a:off x="4284464" y="2873871"/>
            <a:ext cx="3622973" cy="661492"/>
          </a:xfrm>
          <a:prstGeom prst="rect">
            <a:avLst/>
          </a:prstGeom>
        </p:spPr>
      </p:pic>
      <p:sp>
        <p:nvSpPr>
          <p:cNvPr id="8" name="Text 4"/>
          <p:cNvSpPr/>
          <p:nvPr/>
        </p:nvSpPr>
        <p:spPr bwMode="auto">
          <a:xfrm>
            <a:off x="4449763" y="3700661"/>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Data in Transit</a:t>
            </a:r>
            <a:endParaRPr lang="en-US" sz="1650">
              <a:solidFill>
                <a:prstClr val="black"/>
              </a:solidFill>
              <a:latin typeface="Calibri"/>
            </a:endParaRPr>
          </a:p>
        </p:txBody>
      </p:sp>
      <p:sp>
        <p:nvSpPr>
          <p:cNvPr id="9" name="Text 5"/>
          <p:cNvSpPr/>
          <p:nvPr/>
        </p:nvSpPr>
        <p:spPr bwMode="auto">
          <a:xfrm>
            <a:off x="4449763" y="4058345"/>
            <a:ext cx="3292376" cy="1058466"/>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Travelling across LANs, WANs, and the Internet. Protected by TLS, DTLS, and IPsec — preventing man-in-the-middle attacks and eavesdropping.</a:t>
            </a:r>
            <a:endParaRPr lang="en-US" sz="1300">
              <a:solidFill>
                <a:prstClr val="black"/>
              </a:solidFill>
              <a:latin typeface="Calibri"/>
            </a:endParaRPr>
          </a:p>
        </p:txBody>
      </p:sp>
      <p:pic>
        <p:nvPicPr>
          <p:cNvPr id="10" name="Image 2" descr="preencoded.png"/>
          <p:cNvPicPr>
            <a:picLocks noChangeAspect="1"/>
          </p:cNvPicPr>
          <p:nvPr/>
        </p:nvPicPr>
        <p:blipFill>
          <a:blip r:embed="rId5"/>
          <a:stretch/>
        </p:blipFill>
        <p:spPr bwMode="auto">
          <a:xfrm>
            <a:off x="7907437" y="2873871"/>
            <a:ext cx="3622973" cy="661492"/>
          </a:xfrm>
          <a:prstGeom prst="rect">
            <a:avLst/>
          </a:prstGeom>
        </p:spPr>
      </p:pic>
      <p:sp>
        <p:nvSpPr>
          <p:cNvPr id="11" name="Text 6"/>
          <p:cNvSpPr/>
          <p:nvPr/>
        </p:nvSpPr>
        <p:spPr bwMode="auto">
          <a:xfrm>
            <a:off x="8072735" y="3700661"/>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Data in Use</a:t>
            </a:r>
            <a:endParaRPr lang="en-US" sz="1650">
              <a:solidFill>
                <a:prstClr val="black"/>
              </a:solidFill>
              <a:latin typeface="Calibri"/>
            </a:endParaRPr>
          </a:p>
        </p:txBody>
      </p:sp>
      <p:sp>
        <p:nvSpPr>
          <p:cNvPr id="12" name="Text 7"/>
          <p:cNvSpPr/>
          <p:nvPr/>
        </p:nvSpPr>
        <p:spPr bwMode="auto">
          <a:xfrm>
            <a:off x="8072735" y="4058344"/>
            <a:ext cx="3292376" cy="1323082"/>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Actively processed in RAM. Protected by </a:t>
            </a:r>
            <a:r>
              <a:rPr lang="en-US" sz="1300" b="1">
                <a:solidFill>
                  <a:srgbClr val="363D50"/>
                </a:solidFill>
                <a:latin typeface="Poppins"/>
                <a:ea typeface="Poppins"/>
                <a:cs typeface="Poppins"/>
              </a:rPr>
              <a:t>confidential computing</a:t>
            </a:r>
            <a:r>
              <a:rPr lang="en-US" sz="1300">
                <a:solidFill>
                  <a:srgbClr val="363D50"/>
                </a:solidFill>
                <a:latin typeface="Poppins"/>
                <a:ea typeface="Poppins"/>
                <a:cs typeface="Poppins"/>
              </a:rPr>
              <a:t> using hardware-based Trusted Execution Environments (TEEs) such as Intel SGX or AMD SEV.</a:t>
            </a:r>
            <a:endParaRPr lang="en-US" sz="1300">
              <a:solidFill>
                <a:prstClr val="black"/>
              </a:solidFill>
              <a:latin typeface="Calibri"/>
            </a:endParaRPr>
          </a:p>
        </p:txBody>
      </p:sp>
      <p:pic>
        <p:nvPicPr>
          <p:cNvPr id="14" name="Immagine 13" descr="Immagine che contiene testo, Carattere, logo, cerchio&#10;&#10;Il contenuto generato dall&amp;#39;IA potrebbe non essere corretto."/>
          <p:cNvPicPr>
            <a:picLocks noChangeAspect="1"/>
          </p:cNvPicPr>
          <p:nvPr/>
        </p:nvPicPr>
        <p:blipFill>
          <a:blip r:embed="rId6"/>
          <a:stretch/>
        </p:blipFill>
        <p:spPr bwMode="auto">
          <a:xfrm>
            <a:off x="7143697" y="516919"/>
            <a:ext cx="4129034" cy="15475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893662"/>
            <a:ext cx="6787555"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Symmetric vs. Asymmetric Encryption</a:t>
            </a:r>
            <a:endParaRPr lang="en-US" sz="3250">
              <a:solidFill>
                <a:prstClr val="black"/>
              </a:solidFill>
              <a:latin typeface="Calibri"/>
            </a:endParaRPr>
          </a:p>
        </p:txBody>
      </p:sp>
      <p:sp>
        <p:nvSpPr>
          <p:cNvPr id="3" name="Shape 1"/>
          <p:cNvSpPr/>
          <p:nvPr/>
        </p:nvSpPr>
        <p:spPr bwMode="auto">
          <a:xfrm>
            <a:off x="542429" y="1658442"/>
            <a:ext cx="5470922" cy="3152478"/>
          </a:xfrm>
          <a:prstGeom prst="roundRect">
            <a:avLst>
              <a:gd name="adj" fmla="val 3777"/>
            </a:avLst>
          </a:prstGeom>
          <a:solidFill>
            <a:srgbClr val="00B050"/>
          </a:solidFill>
          <a:ln/>
        </p:spPr>
        <p:txBody>
          <a:bodyPr/>
          <a:lstStyle/>
          <a:p>
            <a:pPr defTabSz="761970">
              <a:defRPr/>
            </a:pPr>
            <a:endParaRPr lang="en-US" sz="1500">
              <a:solidFill>
                <a:prstClr val="black"/>
              </a:solidFill>
              <a:latin typeface="Calibri"/>
            </a:endParaRPr>
          </a:p>
        </p:txBody>
      </p:sp>
      <p:sp>
        <p:nvSpPr>
          <p:cNvPr id="4" name="Text 2"/>
          <p:cNvSpPr/>
          <p:nvPr/>
        </p:nvSpPr>
        <p:spPr bwMode="auto">
          <a:xfrm>
            <a:off x="707728" y="1823740"/>
            <a:ext cx="2067421" cy="258465"/>
          </a:xfrm>
          <a:prstGeom prst="rect">
            <a:avLst/>
          </a:prstGeom>
          <a:noFill/>
          <a:ln/>
        </p:spPr>
        <p:txBody>
          <a:bodyPr wrap="none" lIns="0" tIns="0" rIns="0" bIns="0" rtlCol="0" anchor="t"/>
          <a:lstStyle/>
          <a:p>
            <a:pPr defTabSz="761970">
              <a:lnSpc>
                <a:spcPts val="2000"/>
              </a:lnSpc>
              <a:defRPr/>
            </a:pPr>
            <a:r>
              <a:rPr lang="en-US" sz="1650" b="1">
                <a:solidFill>
                  <a:srgbClr val="FFFFFF"/>
                </a:solidFill>
                <a:latin typeface="Titillium Web Bold"/>
                <a:ea typeface="Titillium Web Bold"/>
                <a:cs typeface="Titillium Web Bold"/>
              </a:rPr>
              <a:t>Symmetric Encryption</a:t>
            </a:r>
            <a:endParaRPr lang="en-US" sz="1650">
              <a:solidFill>
                <a:prstClr val="black"/>
              </a:solidFill>
              <a:latin typeface="Calibri"/>
            </a:endParaRPr>
          </a:p>
        </p:txBody>
      </p:sp>
      <p:sp>
        <p:nvSpPr>
          <p:cNvPr id="5" name="Text 3"/>
          <p:cNvSpPr/>
          <p:nvPr/>
        </p:nvSpPr>
        <p:spPr bwMode="auto">
          <a:xfrm>
            <a:off x="707728" y="2247504"/>
            <a:ext cx="5140325" cy="793849"/>
          </a:xfrm>
          <a:prstGeom prst="rect">
            <a:avLst/>
          </a:prstGeom>
          <a:noFill/>
          <a:ln/>
        </p:spPr>
        <p:txBody>
          <a:bodyPr wrap="square" lIns="0" tIns="0" rIns="0" bIns="0" rtlCol="0" anchor="t"/>
          <a:lstStyle/>
          <a:p>
            <a:pPr defTabSz="761970">
              <a:lnSpc>
                <a:spcPts val="2083"/>
              </a:lnSpc>
              <a:defRPr/>
            </a:pPr>
            <a:r>
              <a:rPr lang="en-US" sz="1300">
                <a:solidFill>
                  <a:srgbClr val="FFFFFF"/>
                </a:solidFill>
                <a:latin typeface="Poppins"/>
                <a:ea typeface="Poppins"/>
                <a:cs typeface="Poppins"/>
              </a:rPr>
              <a:t>Uses a </a:t>
            </a:r>
            <a:r>
              <a:rPr lang="en-US" sz="1300" b="1">
                <a:solidFill>
                  <a:srgbClr val="FFFFFF"/>
                </a:solidFill>
                <a:latin typeface="Poppins"/>
                <a:ea typeface="Poppins"/>
                <a:cs typeface="Poppins"/>
              </a:rPr>
              <a:t>single shared key</a:t>
            </a:r>
            <a:r>
              <a:rPr lang="en-US" sz="1300">
                <a:solidFill>
                  <a:srgbClr val="FFFFFF"/>
                </a:solidFill>
                <a:latin typeface="Poppins"/>
                <a:ea typeface="Poppins"/>
                <a:cs typeface="Poppins"/>
              </a:rPr>
              <a:t> for both encryption and decryption. Fast, efficient, and well-suited for large data volumes. Common algorithms: AES, ChaCha20.</a:t>
            </a:r>
            <a:endParaRPr lang="en-US" sz="1300">
              <a:solidFill>
                <a:prstClr val="black"/>
              </a:solidFill>
              <a:latin typeface="Calibri"/>
            </a:endParaRPr>
          </a:p>
        </p:txBody>
      </p:sp>
      <p:sp>
        <p:nvSpPr>
          <p:cNvPr id="6" name="Text 4"/>
          <p:cNvSpPr/>
          <p:nvPr/>
        </p:nvSpPr>
        <p:spPr bwMode="auto">
          <a:xfrm>
            <a:off x="707728" y="3190181"/>
            <a:ext cx="5140325" cy="529233"/>
          </a:xfrm>
          <a:prstGeom prst="rect">
            <a:avLst/>
          </a:prstGeom>
          <a:noFill/>
          <a:ln/>
        </p:spPr>
        <p:txBody>
          <a:bodyPr wrap="square" lIns="0" tIns="0" rIns="0" bIns="0" rtlCol="0" anchor="t"/>
          <a:lstStyle/>
          <a:p>
            <a:pPr defTabSz="761970">
              <a:lnSpc>
                <a:spcPts val="2083"/>
              </a:lnSpc>
              <a:defRPr/>
            </a:pPr>
            <a:r>
              <a:rPr lang="en-US" sz="1300" b="1">
                <a:solidFill>
                  <a:srgbClr val="FFFFFF"/>
                </a:solidFill>
                <a:latin typeface="Poppins"/>
                <a:ea typeface="Poppins"/>
                <a:cs typeface="Poppins"/>
              </a:rPr>
              <a:t>Advantages:</a:t>
            </a:r>
            <a:r>
              <a:rPr lang="en-US" sz="1300">
                <a:solidFill>
                  <a:srgbClr val="FFFFFF"/>
                </a:solidFill>
                <a:latin typeface="Poppins"/>
                <a:ea typeface="Poppins"/>
                <a:cs typeface="Poppins"/>
              </a:rPr>
              <a:t> High performance, low computational cost, ideal for IoT and real-time systems.</a:t>
            </a:r>
            <a:endParaRPr lang="en-US" sz="1300">
              <a:solidFill>
                <a:prstClr val="black"/>
              </a:solidFill>
              <a:latin typeface="Calibri"/>
            </a:endParaRPr>
          </a:p>
        </p:txBody>
      </p:sp>
      <p:sp>
        <p:nvSpPr>
          <p:cNvPr id="7" name="Text 5"/>
          <p:cNvSpPr/>
          <p:nvPr/>
        </p:nvSpPr>
        <p:spPr bwMode="auto">
          <a:xfrm>
            <a:off x="707728" y="3868242"/>
            <a:ext cx="5140325" cy="793849"/>
          </a:xfrm>
          <a:prstGeom prst="rect">
            <a:avLst/>
          </a:prstGeom>
          <a:noFill/>
          <a:ln/>
        </p:spPr>
        <p:txBody>
          <a:bodyPr wrap="square" lIns="0" tIns="0" rIns="0" bIns="0" rtlCol="0" anchor="t"/>
          <a:lstStyle/>
          <a:p>
            <a:pPr defTabSz="761970">
              <a:lnSpc>
                <a:spcPts val="2083"/>
              </a:lnSpc>
              <a:defRPr/>
            </a:pPr>
            <a:r>
              <a:rPr lang="en-US" sz="1300" b="1">
                <a:solidFill>
                  <a:srgbClr val="FFFFFF"/>
                </a:solidFill>
                <a:latin typeface="Poppins"/>
                <a:ea typeface="Poppins"/>
                <a:cs typeface="Poppins"/>
              </a:rPr>
              <a:t>Limitation:</a:t>
            </a:r>
            <a:r>
              <a:rPr lang="en-US" sz="1300">
                <a:solidFill>
                  <a:srgbClr val="FFFFFF"/>
                </a:solidFill>
                <a:latin typeface="Poppins"/>
                <a:ea typeface="Poppins"/>
                <a:cs typeface="Poppins"/>
              </a:rPr>
              <a:t> Secure key distribution between parties is a significant logistical challenge. A compromised key exposes all encrypted data.</a:t>
            </a:r>
            <a:endParaRPr lang="en-US" sz="1300">
              <a:solidFill>
                <a:prstClr val="black"/>
              </a:solidFill>
              <a:latin typeface="Calibri"/>
            </a:endParaRPr>
          </a:p>
        </p:txBody>
      </p:sp>
      <p:sp>
        <p:nvSpPr>
          <p:cNvPr id="8" name="Text 6"/>
          <p:cNvSpPr/>
          <p:nvPr/>
        </p:nvSpPr>
        <p:spPr bwMode="auto">
          <a:xfrm>
            <a:off x="6304062" y="1823740"/>
            <a:ext cx="2085578"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Asymmetric Encryption</a:t>
            </a:r>
            <a:endParaRPr lang="en-US" sz="1650">
              <a:solidFill>
                <a:prstClr val="black"/>
              </a:solidFill>
              <a:latin typeface="Calibri"/>
            </a:endParaRPr>
          </a:p>
        </p:txBody>
      </p:sp>
      <p:sp>
        <p:nvSpPr>
          <p:cNvPr id="9" name="Text 7"/>
          <p:cNvSpPr/>
          <p:nvPr/>
        </p:nvSpPr>
        <p:spPr bwMode="auto">
          <a:xfrm>
            <a:off x="6304062" y="2247504"/>
            <a:ext cx="5232797"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Uses a </a:t>
            </a:r>
            <a:r>
              <a:rPr lang="en-US" sz="1300" b="1">
                <a:solidFill>
                  <a:srgbClr val="363D50"/>
                </a:solidFill>
                <a:latin typeface="Poppins"/>
                <a:ea typeface="Poppins"/>
                <a:cs typeface="Poppins"/>
              </a:rPr>
              <a:t>key pair</a:t>
            </a:r>
            <a:r>
              <a:rPr lang="en-US" sz="1300">
                <a:solidFill>
                  <a:srgbClr val="363D50"/>
                </a:solidFill>
                <a:latin typeface="Poppins"/>
                <a:ea typeface="Poppins"/>
                <a:cs typeface="Poppins"/>
              </a:rPr>
              <a:t> — a public key for encryption and a private key for decryption. Enables authentication and secure key exchange without prior shared secrets.</a:t>
            </a:r>
            <a:endParaRPr lang="en-US" sz="1300">
              <a:solidFill>
                <a:prstClr val="black"/>
              </a:solidFill>
              <a:latin typeface="Calibri"/>
            </a:endParaRPr>
          </a:p>
        </p:txBody>
      </p:sp>
      <p:sp>
        <p:nvSpPr>
          <p:cNvPr id="10" name="Text 8"/>
          <p:cNvSpPr/>
          <p:nvPr/>
        </p:nvSpPr>
        <p:spPr bwMode="auto">
          <a:xfrm>
            <a:off x="6304062" y="3190181"/>
            <a:ext cx="5232797" cy="529233"/>
          </a:xfrm>
          <a:prstGeom prst="rect">
            <a:avLst/>
          </a:prstGeom>
          <a:noFill/>
          <a:ln/>
        </p:spPr>
        <p:txBody>
          <a:bodyPr wrap="square" lIns="0" tIns="0" rIns="0" bIns="0" rtlCol="0" anchor="t"/>
          <a:lstStyle/>
          <a:p>
            <a:pPr defTabSz="761970">
              <a:lnSpc>
                <a:spcPts val="2083"/>
              </a:lnSpc>
              <a:defRPr/>
            </a:pPr>
            <a:r>
              <a:rPr lang="en-US" sz="1300" b="1">
                <a:solidFill>
                  <a:srgbClr val="363D50"/>
                </a:solidFill>
                <a:latin typeface="Poppins"/>
                <a:ea typeface="Poppins"/>
                <a:cs typeface="Poppins"/>
              </a:rPr>
              <a:t>Advantages:</a:t>
            </a:r>
            <a:r>
              <a:rPr lang="en-US" sz="1300">
                <a:solidFill>
                  <a:srgbClr val="363D50"/>
                </a:solidFill>
                <a:latin typeface="Poppins"/>
                <a:ea typeface="Poppins"/>
                <a:cs typeface="Poppins"/>
              </a:rPr>
              <a:t> No secret key sharing required; enables digital signatures and secure key exchange (TLS, SSH, PGP).</a:t>
            </a:r>
            <a:endParaRPr lang="en-US" sz="1300">
              <a:solidFill>
                <a:prstClr val="black"/>
              </a:solidFill>
              <a:latin typeface="Calibri"/>
            </a:endParaRPr>
          </a:p>
        </p:txBody>
      </p:sp>
      <p:sp>
        <p:nvSpPr>
          <p:cNvPr id="11" name="Text 9"/>
          <p:cNvSpPr/>
          <p:nvPr/>
        </p:nvSpPr>
        <p:spPr bwMode="auto">
          <a:xfrm>
            <a:off x="6304062" y="3868242"/>
            <a:ext cx="5232797" cy="529233"/>
          </a:xfrm>
          <a:prstGeom prst="rect">
            <a:avLst/>
          </a:prstGeom>
          <a:noFill/>
          <a:ln/>
        </p:spPr>
        <p:txBody>
          <a:bodyPr wrap="square" lIns="0" tIns="0" rIns="0" bIns="0" rtlCol="0" anchor="t"/>
          <a:lstStyle/>
          <a:p>
            <a:pPr defTabSz="761970">
              <a:lnSpc>
                <a:spcPts val="2083"/>
              </a:lnSpc>
              <a:defRPr/>
            </a:pPr>
            <a:r>
              <a:rPr lang="en-US" sz="1300" b="1">
                <a:solidFill>
                  <a:srgbClr val="363D50"/>
                </a:solidFill>
                <a:latin typeface="Poppins"/>
                <a:ea typeface="Poppins"/>
                <a:cs typeface="Poppins"/>
              </a:rPr>
              <a:t>Limitation:</a:t>
            </a:r>
            <a:r>
              <a:rPr lang="en-US" sz="1300">
                <a:solidFill>
                  <a:srgbClr val="363D50"/>
                </a:solidFill>
                <a:latin typeface="Poppins"/>
                <a:ea typeface="Poppins"/>
                <a:cs typeface="Poppins"/>
              </a:rPr>
              <a:t> Higher computational cost limits use to key establishment and digital signatures, not bulk data.</a:t>
            </a:r>
            <a:endParaRPr lang="en-US" sz="1300">
              <a:solidFill>
                <a:prstClr val="black"/>
              </a:solidFill>
              <a:latin typeface="Calibri"/>
            </a:endParaRPr>
          </a:p>
        </p:txBody>
      </p:sp>
      <p:sp>
        <p:nvSpPr>
          <p:cNvPr id="12" name="Shape 10"/>
          <p:cNvSpPr/>
          <p:nvPr/>
        </p:nvSpPr>
        <p:spPr bwMode="auto">
          <a:xfrm>
            <a:off x="661492" y="4996954"/>
            <a:ext cx="10869018" cy="967283"/>
          </a:xfrm>
          <a:prstGeom prst="roundRect">
            <a:avLst>
              <a:gd name="adj" fmla="val 7182"/>
            </a:avLst>
          </a:prstGeom>
          <a:solidFill>
            <a:srgbClr val="B6FCB8"/>
          </a:solidFill>
          <a:ln/>
        </p:spPr>
        <p:txBody>
          <a:bodyPr/>
          <a:lstStyle/>
          <a:p>
            <a:pPr defTabSz="761970">
              <a:defRPr/>
            </a:pPr>
            <a:endParaRPr lang="en-US" sz="1500">
              <a:solidFill>
                <a:prstClr val="black"/>
              </a:solidFill>
              <a:latin typeface="Calibri"/>
            </a:endParaRPr>
          </a:p>
        </p:txBody>
      </p:sp>
      <p:pic>
        <p:nvPicPr>
          <p:cNvPr id="13" name="Image 0" descr="preencoded.png"/>
          <p:cNvPicPr>
            <a:picLocks noChangeAspect="1"/>
          </p:cNvPicPr>
          <p:nvPr/>
        </p:nvPicPr>
        <p:blipFill>
          <a:blip r:embed="rId3"/>
          <a:stretch/>
        </p:blipFill>
        <p:spPr bwMode="auto">
          <a:xfrm>
            <a:off x="826790" y="5243017"/>
            <a:ext cx="206672" cy="165298"/>
          </a:xfrm>
          <a:prstGeom prst="rect">
            <a:avLst/>
          </a:prstGeom>
        </p:spPr>
      </p:pic>
      <p:sp>
        <p:nvSpPr>
          <p:cNvPr id="14" name="Text 11"/>
          <p:cNvSpPr/>
          <p:nvPr/>
        </p:nvSpPr>
        <p:spPr bwMode="auto">
          <a:xfrm>
            <a:off x="1198760" y="5203528"/>
            <a:ext cx="10166449" cy="529233"/>
          </a:xfrm>
          <a:prstGeom prst="rect">
            <a:avLst/>
          </a:prstGeom>
          <a:noFill/>
          <a:ln/>
        </p:spPr>
        <p:txBody>
          <a:bodyPr wrap="square" lIns="0" tIns="0" rIns="0" bIns="0" rtlCol="0" anchor="t"/>
          <a:lstStyle/>
          <a:p>
            <a:pPr defTabSz="761970">
              <a:lnSpc>
                <a:spcPts val="2083"/>
              </a:lnSpc>
              <a:defRPr/>
            </a:pPr>
            <a:r>
              <a:rPr lang="en-US" sz="1300" b="1">
                <a:solidFill>
                  <a:srgbClr val="000000"/>
                </a:solidFill>
                <a:latin typeface="Poppins"/>
                <a:ea typeface="Poppins"/>
                <a:cs typeface="Poppins"/>
              </a:rPr>
              <a:t>Hybrid Model (e.g., TLS):</a:t>
            </a:r>
            <a:r>
              <a:rPr lang="en-US" sz="1300">
                <a:solidFill>
                  <a:srgbClr val="000000"/>
                </a:solidFill>
                <a:latin typeface="Poppins"/>
                <a:ea typeface="Poppins"/>
                <a:cs typeface="Poppins"/>
              </a:rPr>
              <a:t> Asymmetric encryption establishes trust and exchanges a session key; symmetric encryption then protects bulk data — combining the best of both approaches.</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590179"/>
            <a:ext cx="7030641"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Encryption in EMS, IoT &amp; ESG Platforms</a:t>
            </a:r>
            <a:endParaRPr lang="en-US" sz="3250">
              <a:solidFill>
                <a:prstClr val="black"/>
              </a:solidFill>
              <a:latin typeface="Calibri"/>
            </a:endParaRPr>
          </a:p>
        </p:txBody>
      </p:sp>
      <p:pic>
        <p:nvPicPr>
          <p:cNvPr id="3" name="Image 0" descr="preencoded.png"/>
          <p:cNvPicPr>
            <a:picLocks noChangeAspect="1"/>
          </p:cNvPicPr>
          <p:nvPr/>
        </p:nvPicPr>
        <p:blipFill>
          <a:blip>
            <a:extLst>
              <a:ext uri="{96DAC541-7B7A-43D3-8B79-37D633B846F1}">
                <asvg:svgBlip xmlns:asvg="http://schemas.microsoft.com/office/drawing/2016/SVG/main" r:embed="rId3"/>
              </a:ext>
            </a:extLst>
          </a:blip>
          <a:stretch/>
        </p:blipFill>
        <p:spPr bwMode="auto">
          <a:xfrm>
            <a:off x="661492" y="2437607"/>
            <a:ext cx="413444" cy="413444"/>
          </a:xfrm>
          <a:prstGeom prst="rect">
            <a:avLst/>
          </a:prstGeom>
        </p:spPr>
      </p:pic>
      <p:sp>
        <p:nvSpPr>
          <p:cNvPr id="4" name="Text 1"/>
          <p:cNvSpPr/>
          <p:nvPr/>
        </p:nvSpPr>
        <p:spPr bwMode="auto">
          <a:xfrm>
            <a:off x="661492" y="3057723"/>
            <a:ext cx="2664718"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Energy Management Systems</a:t>
            </a:r>
            <a:endParaRPr lang="en-US" sz="1650">
              <a:solidFill>
                <a:prstClr val="black"/>
              </a:solidFill>
              <a:latin typeface="Calibri"/>
            </a:endParaRPr>
          </a:p>
        </p:txBody>
      </p:sp>
      <p:sp>
        <p:nvSpPr>
          <p:cNvPr id="5" name="Text 2"/>
          <p:cNvSpPr/>
          <p:nvPr/>
        </p:nvSpPr>
        <p:spPr bwMode="auto">
          <a:xfrm>
            <a:off x="661492" y="3415407"/>
            <a:ext cx="3485158" cy="1852315"/>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Encryption safeguards SCADA communications and field device interactions (RTUs, PLCs, smart meters). Legacy EMS systems face significant challenges adopting modern encryption — unsecured protocols like Modbus and DNP3 increase risk.</a:t>
            </a:r>
            <a:endParaRPr lang="en-US" sz="1300">
              <a:solidFill>
                <a:prstClr val="black"/>
              </a:solidFill>
              <a:latin typeface="Calibri"/>
            </a:endParaRPr>
          </a:p>
        </p:txBody>
      </p:sp>
      <p:pic>
        <p:nvPicPr>
          <p:cNvPr id="6" name="Image 1" descr="preencoded.png"/>
          <p:cNvPicPr>
            <a:picLocks noChangeAspect="1"/>
          </p:cNvPicPr>
          <p:nvPr/>
        </p:nvPicPr>
        <p:blipFill>
          <a:blip>
            <a:extLst>
              <a:ext uri="{96DAC541-7B7A-43D3-8B79-37D633B846F1}">
                <asvg:svgBlip xmlns:asvg="http://schemas.microsoft.com/office/drawing/2016/SVG/main" r:embed="rId4"/>
              </a:ext>
            </a:extLst>
          </a:blip>
          <a:stretch/>
        </p:blipFill>
        <p:spPr bwMode="auto">
          <a:xfrm>
            <a:off x="4353322" y="2437607"/>
            <a:ext cx="413444" cy="413444"/>
          </a:xfrm>
          <a:prstGeom prst="rect">
            <a:avLst/>
          </a:prstGeom>
        </p:spPr>
      </p:pic>
      <p:sp>
        <p:nvSpPr>
          <p:cNvPr id="7" name="Text 3"/>
          <p:cNvSpPr/>
          <p:nvPr/>
        </p:nvSpPr>
        <p:spPr bwMode="auto">
          <a:xfrm>
            <a:off x="4353322" y="305772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IoT Systems</a:t>
            </a:r>
            <a:endParaRPr lang="en-US" sz="1650">
              <a:solidFill>
                <a:prstClr val="black"/>
              </a:solidFill>
              <a:latin typeface="Calibri"/>
            </a:endParaRPr>
          </a:p>
        </p:txBody>
      </p:sp>
      <p:sp>
        <p:nvSpPr>
          <p:cNvPr id="8" name="Text 4"/>
          <p:cNvSpPr/>
          <p:nvPr/>
        </p:nvSpPr>
        <p:spPr bwMode="auto">
          <a:xfrm>
            <a:off x="4353322" y="3415407"/>
            <a:ext cx="3485257" cy="1587698"/>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Lightweight algorithms (AES-128, ChaCha20) accommodate severe resource constraints — limited CPU, battery, and storage. Balancing robust security against tight resource budgets is a key engineering challenge.</a:t>
            </a:r>
            <a:endParaRPr lang="en-US" sz="1300">
              <a:solidFill>
                <a:prstClr val="black"/>
              </a:solidFill>
              <a:latin typeface="Calibri"/>
            </a:endParaRPr>
          </a:p>
        </p:txBody>
      </p:sp>
      <p:pic>
        <p:nvPicPr>
          <p:cNvPr id="9" name="Image 2" descr="preencoded.png"/>
          <p:cNvPicPr>
            <a:picLocks noChangeAspect="1"/>
          </p:cNvPicPr>
          <p:nvPr/>
        </p:nvPicPr>
        <p:blipFill>
          <a:blip>
            <a:extLst>
              <a:ext uri="{96DAC541-7B7A-43D3-8B79-37D633B846F1}">
                <asvg:svgBlip xmlns:asvg="http://schemas.microsoft.com/office/drawing/2016/SVG/main" r:embed="rId5"/>
              </a:ext>
            </a:extLst>
          </a:blip>
          <a:stretch/>
        </p:blipFill>
        <p:spPr bwMode="auto">
          <a:xfrm>
            <a:off x="8045252" y="2437607"/>
            <a:ext cx="413444" cy="413444"/>
          </a:xfrm>
          <a:prstGeom prst="rect">
            <a:avLst/>
          </a:prstGeom>
        </p:spPr>
      </p:pic>
      <p:sp>
        <p:nvSpPr>
          <p:cNvPr id="10" name="Text 5"/>
          <p:cNvSpPr/>
          <p:nvPr/>
        </p:nvSpPr>
        <p:spPr bwMode="auto">
          <a:xfrm>
            <a:off x="8045252" y="305772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ESG Platforms</a:t>
            </a:r>
            <a:endParaRPr lang="en-US" sz="1650">
              <a:solidFill>
                <a:prstClr val="black"/>
              </a:solidFill>
              <a:latin typeface="Calibri"/>
            </a:endParaRPr>
          </a:p>
        </p:txBody>
      </p:sp>
      <p:sp>
        <p:nvSpPr>
          <p:cNvPr id="11" name="Text 6"/>
          <p:cNvSpPr/>
          <p:nvPr/>
        </p:nvSpPr>
        <p:spPr bwMode="auto">
          <a:xfrm>
            <a:off x="8045252" y="3415407"/>
            <a:ext cx="3485257" cy="1587698"/>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Encryption protects sustainability data, emissions metrics, and governance records. Digital signatures and audit trails complement encryption to deter greenwashing and support compliance with EU Taxonomy, CSRD, and TCFD.</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Image 0" descr="preencoded.png"/>
          <p:cNvPicPr>
            <a:picLocks noChangeAspect="1"/>
          </p:cNvPicPr>
          <p:nvPr/>
        </p:nvPicPr>
        <p:blipFill>
          <a:blip r:embed="rId3"/>
          <a:stretch/>
        </p:blipFill>
        <p:spPr bwMode="auto">
          <a:xfrm>
            <a:off x="0" y="0"/>
            <a:ext cx="4572000" cy="6858000"/>
          </a:xfrm>
          <a:prstGeom prst="rect">
            <a:avLst/>
          </a:prstGeom>
        </p:spPr>
      </p:pic>
      <p:sp>
        <p:nvSpPr>
          <p:cNvPr id="3" name="Text 0"/>
          <p:cNvSpPr/>
          <p:nvPr/>
        </p:nvSpPr>
        <p:spPr bwMode="auto">
          <a:xfrm>
            <a:off x="5233492" y="534393"/>
            <a:ext cx="4587677" cy="490934"/>
          </a:xfrm>
          <a:prstGeom prst="rect">
            <a:avLst/>
          </a:prstGeom>
          <a:noFill/>
          <a:ln/>
        </p:spPr>
        <p:txBody>
          <a:bodyPr wrap="none" lIns="0" tIns="0" rIns="0" bIns="0" rtlCol="0" anchor="t"/>
          <a:lstStyle/>
          <a:p>
            <a:pPr defTabSz="761970">
              <a:lnSpc>
                <a:spcPts val="3833"/>
              </a:lnSpc>
              <a:defRPr/>
            </a:pPr>
            <a:r>
              <a:rPr lang="en-US" sz="3100" b="1">
                <a:solidFill>
                  <a:srgbClr val="363D50"/>
                </a:solidFill>
                <a:latin typeface="Titillium Web Bold"/>
                <a:ea typeface="Titillium Web Bold"/>
                <a:cs typeface="Titillium Web Bold"/>
              </a:rPr>
              <a:t>Encryption: Key Takeaways</a:t>
            </a:r>
            <a:endParaRPr lang="en-US" sz="3100">
              <a:solidFill>
                <a:prstClr val="black"/>
              </a:solidFill>
              <a:latin typeface="Calibri"/>
            </a:endParaRPr>
          </a:p>
        </p:txBody>
      </p:sp>
      <p:sp>
        <p:nvSpPr>
          <p:cNvPr id="4" name="Shape 1"/>
          <p:cNvSpPr/>
          <p:nvPr/>
        </p:nvSpPr>
        <p:spPr bwMode="auto">
          <a:xfrm>
            <a:off x="5233492" y="1249165"/>
            <a:ext cx="6297018" cy="3835301"/>
          </a:xfrm>
          <a:prstGeom prst="roundRect">
            <a:avLst>
              <a:gd name="adj" fmla="val 1721"/>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5" name="Shape 2"/>
          <p:cNvSpPr/>
          <p:nvPr/>
        </p:nvSpPr>
        <p:spPr bwMode="auto">
          <a:xfrm>
            <a:off x="5239842" y="1255514"/>
            <a:ext cx="6284318" cy="894358"/>
          </a:xfrm>
          <a:prstGeom prst="roundRect">
            <a:avLst>
              <a:gd name="adj" fmla="val 7379"/>
            </a:avLst>
          </a:prstGeom>
          <a:solidFill>
            <a:srgbClr val="CCFFE3"/>
          </a:solidFill>
          <a:ln/>
        </p:spPr>
        <p:txBody>
          <a:bodyPr/>
          <a:lstStyle/>
          <a:p>
            <a:pPr defTabSz="761970">
              <a:defRPr/>
            </a:pPr>
            <a:endParaRPr lang="en-US" sz="1500">
              <a:solidFill>
                <a:prstClr val="black"/>
              </a:solidFill>
              <a:latin typeface="Calibri"/>
            </a:endParaRPr>
          </a:p>
        </p:txBody>
      </p:sp>
      <p:sp>
        <p:nvSpPr>
          <p:cNvPr id="6" name="Text 3"/>
          <p:cNvSpPr/>
          <p:nvPr/>
        </p:nvSpPr>
        <p:spPr bwMode="auto">
          <a:xfrm>
            <a:off x="5396905" y="1412577"/>
            <a:ext cx="196403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Symmetric</a:t>
            </a:r>
            <a:endParaRPr lang="en-US" sz="1550">
              <a:solidFill>
                <a:prstClr val="black"/>
              </a:solidFill>
              <a:latin typeface="Calibri"/>
            </a:endParaRPr>
          </a:p>
        </p:txBody>
      </p:sp>
      <p:sp>
        <p:nvSpPr>
          <p:cNvPr id="7" name="Text 4"/>
          <p:cNvSpPr/>
          <p:nvPr/>
        </p:nvSpPr>
        <p:spPr bwMode="auto">
          <a:xfrm>
            <a:off x="5396905" y="1747639"/>
            <a:ext cx="5970191" cy="245169"/>
          </a:xfrm>
          <a:prstGeom prst="rect">
            <a:avLst/>
          </a:prstGeom>
          <a:noFill/>
          <a:ln/>
        </p:spPr>
        <p:txBody>
          <a:bodyPr wrap="none" lIns="0" tIns="0" rIns="0" bIns="0" rtlCol="0" anchor="t"/>
          <a:lstStyle/>
          <a:p>
            <a:pPr defTabSz="761970">
              <a:lnSpc>
                <a:spcPts val="1917"/>
              </a:lnSpc>
              <a:defRPr/>
            </a:pPr>
            <a:r>
              <a:rPr lang="en-US" sz="1200">
                <a:solidFill>
                  <a:srgbClr val="363D50"/>
                </a:solidFill>
                <a:latin typeface="Poppins"/>
                <a:ea typeface="Poppins"/>
                <a:cs typeface="Poppins"/>
              </a:rPr>
              <a:t>Fast, efficient, ideal for bulk data. Key challenge: secure distribution.</a:t>
            </a:r>
            <a:endParaRPr lang="en-US" sz="1200">
              <a:solidFill>
                <a:prstClr val="black"/>
              </a:solidFill>
              <a:latin typeface="Calibri"/>
            </a:endParaRPr>
          </a:p>
        </p:txBody>
      </p:sp>
      <p:sp>
        <p:nvSpPr>
          <p:cNvPr id="8" name="Shape 5"/>
          <p:cNvSpPr/>
          <p:nvPr/>
        </p:nvSpPr>
        <p:spPr bwMode="auto">
          <a:xfrm>
            <a:off x="5239842" y="2149872"/>
            <a:ext cx="6284318" cy="1139528"/>
          </a:xfrm>
          <a:prstGeom prst="rect">
            <a:avLst/>
          </a:prstGeom>
          <a:solidFill>
            <a:srgbClr val="CCFFE3"/>
          </a:solidFill>
          <a:ln/>
        </p:spPr>
        <p:txBody>
          <a:bodyPr/>
          <a:lstStyle/>
          <a:p>
            <a:pPr defTabSz="761970">
              <a:defRPr/>
            </a:pPr>
            <a:endParaRPr lang="en-US" sz="1500">
              <a:solidFill>
                <a:prstClr val="black"/>
              </a:solidFill>
              <a:latin typeface="Calibri"/>
            </a:endParaRPr>
          </a:p>
        </p:txBody>
      </p:sp>
      <p:sp>
        <p:nvSpPr>
          <p:cNvPr id="9" name="Shape 6"/>
          <p:cNvSpPr/>
          <p:nvPr/>
        </p:nvSpPr>
        <p:spPr bwMode="auto">
          <a:xfrm>
            <a:off x="5239842" y="2149872"/>
            <a:ext cx="6284318" cy="19050"/>
          </a:xfrm>
          <a:prstGeom prst="roundRect">
            <a:avLst>
              <a:gd name="adj" fmla="val 346419"/>
            </a:avLst>
          </a:prstGeom>
          <a:solidFill>
            <a:srgbClr val="B2E5C9"/>
          </a:solidFill>
          <a:ln/>
        </p:spPr>
        <p:txBody>
          <a:bodyPr/>
          <a:lstStyle/>
          <a:p>
            <a:pPr defTabSz="761970">
              <a:defRPr/>
            </a:pPr>
            <a:endParaRPr lang="en-US" sz="1500">
              <a:solidFill>
                <a:prstClr val="black"/>
              </a:solidFill>
              <a:latin typeface="Calibri"/>
            </a:endParaRPr>
          </a:p>
        </p:txBody>
      </p:sp>
      <p:sp>
        <p:nvSpPr>
          <p:cNvPr id="10" name="Text 7"/>
          <p:cNvSpPr/>
          <p:nvPr/>
        </p:nvSpPr>
        <p:spPr bwMode="auto">
          <a:xfrm>
            <a:off x="5396905" y="2306935"/>
            <a:ext cx="196403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Asymmetric</a:t>
            </a:r>
            <a:endParaRPr lang="en-US" sz="1550">
              <a:solidFill>
                <a:prstClr val="black"/>
              </a:solidFill>
              <a:latin typeface="Calibri"/>
            </a:endParaRPr>
          </a:p>
        </p:txBody>
      </p:sp>
      <p:sp>
        <p:nvSpPr>
          <p:cNvPr id="11" name="Text 8"/>
          <p:cNvSpPr/>
          <p:nvPr/>
        </p:nvSpPr>
        <p:spPr bwMode="auto">
          <a:xfrm>
            <a:off x="5396905" y="2641997"/>
            <a:ext cx="5970191" cy="490339"/>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Enables authentication and key exchange. Higher cost limits to key establishment.</a:t>
            </a:r>
            <a:endParaRPr lang="en-US" sz="1200">
              <a:solidFill>
                <a:prstClr val="black"/>
              </a:solidFill>
              <a:latin typeface="Calibri"/>
            </a:endParaRPr>
          </a:p>
        </p:txBody>
      </p:sp>
      <p:sp>
        <p:nvSpPr>
          <p:cNvPr id="12" name="Shape 9"/>
          <p:cNvSpPr/>
          <p:nvPr/>
        </p:nvSpPr>
        <p:spPr bwMode="auto">
          <a:xfrm>
            <a:off x="5239842" y="3289399"/>
            <a:ext cx="6284318" cy="894358"/>
          </a:xfrm>
          <a:prstGeom prst="rect">
            <a:avLst/>
          </a:prstGeom>
          <a:solidFill>
            <a:srgbClr val="CCFFE3"/>
          </a:solidFill>
          <a:ln/>
        </p:spPr>
        <p:txBody>
          <a:bodyPr/>
          <a:lstStyle/>
          <a:p>
            <a:pPr defTabSz="761970">
              <a:defRPr/>
            </a:pPr>
            <a:endParaRPr lang="en-US" sz="1500">
              <a:solidFill>
                <a:prstClr val="black"/>
              </a:solidFill>
              <a:latin typeface="Calibri"/>
            </a:endParaRPr>
          </a:p>
        </p:txBody>
      </p:sp>
      <p:sp>
        <p:nvSpPr>
          <p:cNvPr id="13" name="Shape 10"/>
          <p:cNvSpPr/>
          <p:nvPr/>
        </p:nvSpPr>
        <p:spPr bwMode="auto">
          <a:xfrm>
            <a:off x="5239842" y="3289399"/>
            <a:ext cx="6284318" cy="19050"/>
          </a:xfrm>
          <a:prstGeom prst="roundRect">
            <a:avLst>
              <a:gd name="adj" fmla="val 346419"/>
            </a:avLst>
          </a:prstGeom>
          <a:solidFill>
            <a:srgbClr val="B2E5C9"/>
          </a:solidFill>
          <a:ln/>
        </p:spPr>
        <p:txBody>
          <a:bodyPr/>
          <a:lstStyle/>
          <a:p>
            <a:pPr defTabSz="761970">
              <a:defRPr/>
            </a:pPr>
            <a:endParaRPr lang="en-US" sz="1500">
              <a:solidFill>
                <a:prstClr val="black"/>
              </a:solidFill>
              <a:latin typeface="Calibri"/>
            </a:endParaRPr>
          </a:p>
        </p:txBody>
      </p:sp>
      <p:sp>
        <p:nvSpPr>
          <p:cNvPr id="14" name="Text 11"/>
          <p:cNvSpPr/>
          <p:nvPr/>
        </p:nvSpPr>
        <p:spPr bwMode="auto">
          <a:xfrm>
            <a:off x="5396905" y="3446462"/>
            <a:ext cx="196403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Hybrid (TLS)</a:t>
            </a:r>
            <a:endParaRPr lang="en-US" sz="1550">
              <a:solidFill>
                <a:prstClr val="black"/>
              </a:solidFill>
              <a:latin typeface="Calibri"/>
            </a:endParaRPr>
          </a:p>
        </p:txBody>
      </p:sp>
      <p:sp>
        <p:nvSpPr>
          <p:cNvPr id="15" name="Text 12"/>
          <p:cNvSpPr/>
          <p:nvPr/>
        </p:nvSpPr>
        <p:spPr bwMode="auto">
          <a:xfrm>
            <a:off x="5396905" y="3781525"/>
            <a:ext cx="5970191" cy="245169"/>
          </a:xfrm>
          <a:prstGeom prst="rect">
            <a:avLst/>
          </a:prstGeom>
          <a:noFill/>
          <a:ln/>
        </p:spPr>
        <p:txBody>
          <a:bodyPr wrap="none" lIns="0" tIns="0" rIns="0" bIns="0" rtlCol="0" anchor="t"/>
          <a:lstStyle/>
          <a:p>
            <a:pPr defTabSz="761970">
              <a:lnSpc>
                <a:spcPts val="1917"/>
              </a:lnSpc>
              <a:defRPr/>
            </a:pPr>
            <a:r>
              <a:rPr lang="en-US" sz="1200">
                <a:solidFill>
                  <a:srgbClr val="363D50"/>
                </a:solidFill>
                <a:latin typeface="Poppins"/>
                <a:ea typeface="Poppins"/>
                <a:cs typeface="Poppins"/>
              </a:rPr>
              <a:t>Combines both for real-world security and performance.</a:t>
            </a:r>
            <a:endParaRPr lang="en-US" sz="1200">
              <a:solidFill>
                <a:prstClr val="black"/>
              </a:solidFill>
              <a:latin typeface="Calibri"/>
            </a:endParaRPr>
          </a:p>
        </p:txBody>
      </p:sp>
      <p:sp>
        <p:nvSpPr>
          <p:cNvPr id="16" name="Shape 13"/>
          <p:cNvSpPr/>
          <p:nvPr/>
        </p:nvSpPr>
        <p:spPr bwMode="auto">
          <a:xfrm>
            <a:off x="5239842" y="4183757"/>
            <a:ext cx="6284318" cy="894358"/>
          </a:xfrm>
          <a:prstGeom prst="rect">
            <a:avLst/>
          </a:prstGeom>
          <a:solidFill>
            <a:srgbClr val="CCFFE3"/>
          </a:solidFill>
          <a:ln/>
        </p:spPr>
        <p:txBody>
          <a:bodyPr/>
          <a:lstStyle/>
          <a:p>
            <a:pPr defTabSz="761970">
              <a:defRPr/>
            </a:pPr>
            <a:endParaRPr lang="en-US" sz="1500">
              <a:solidFill>
                <a:prstClr val="black"/>
              </a:solidFill>
              <a:latin typeface="Calibri"/>
            </a:endParaRPr>
          </a:p>
        </p:txBody>
      </p:sp>
      <p:sp>
        <p:nvSpPr>
          <p:cNvPr id="17" name="Shape 14"/>
          <p:cNvSpPr/>
          <p:nvPr/>
        </p:nvSpPr>
        <p:spPr bwMode="auto">
          <a:xfrm>
            <a:off x="5239842" y="4183757"/>
            <a:ext cx="6284318" cy="19050"/>
          </a:xfrm>
          <a:prstGeom prst="roundRect">
            <a:avLst>
              <a:gd name="adj" fmla="val 346419"/>
            </a:avLst>
          </a:prstGeom>
          <a:solidFill>
            <a:srgbClr val="B2E5C9"/>
          </a:solidFill>
          <a:ln/>
        </p:spPr>
        <p:txBody>
          <a:bodyPr/>
          <a:lstStyle/>
          <a:p>
            <a:pPr defTabSz="761970">
              <a:defRPr/>
            </a:pPr>
            <a:endParaRPr lang="en-US" sz="1500">
              <a:solidFill>
                <a:prstClr val="black"/>
              </a:solidFill>
              <a:latin typeface="Calibri"/>
            </a:endParaRPr>
          </a:p>
        </p:txBody>
      </p:sp>
      <p:sp>
        <p:nvSpPr>
          <p:cNvPr id="18" name="Text 15"/>
          <p:cNvSpPr/>
          <p:nvPr/>
        </p:nvSpPr>
        <p:spPr bwMode="auto">
          <a:xfrm>
            <a:off x="5396905" y="4340820"/>
            <a:ext cx="196403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Applied Contexts</a:t>
            </a:r>
            <a:endParaRPr lang="en-US" sz="1550">
              <a:solidFill>
                <a:prstClr val="black"/>
              </a:solidFill>
              <a:latin typeface="Calibri"/>
            </a:endParaRPr>
          </a:p>
        </p:txBody>
      </p:sp>
      <p:sp>
        <p:nvSpPr>
          <p:cNvPr id="19" name="Text 16"/>
          <p:cNvSpPr/>
          <p:nvPr/>
        </p:nvSpPr>
        <p:spPr bwMode="auto">
          <a:xfrm>
            <a:off x="5396905" y="4675882"/>
            <a:ext cx="5970191" cy="245169"/>
          </a:xfrm>
          <a:prstGeom prst="rect">
            <a:avLst/>
          </a:prstGeom>
          <a:noFill/>
          <a:ln/>
        </p:spPr>
        <p:txBody>
          <a:bodyPr wrap="none" lIns="0" tIns="0" rIns="0" bIns="0" rtlCol="0" anchor="t"/>
          <a:lstStyle/>
          <a:p>
            <a:pPr defTabSz="761970">
              <a:lnSpc>
                <a:spcPts val="1917"/>
              </a:lnSpc>
              <a:defRPr/>
            </a:pPr>
            <a:r>
              <a:rPr lang="en-US" sz="1200">
                <a:solidFill>
                  <a:srgbClr val="363D50"/>
                </a:solidFill>
                <a:latin typeface="Poppins"/>
                <a:ea typeface="Poppins"/>
                <a:cs typeface="Poppins"/>
              </a:rPr>
              <a:t>EMS, IoT, smart grids, ESG — each demands tailored approaches.</a:t>
            </a:r>
            <a:endParaRPr lang="en-US" sz="1200">
              <a:solidFill>
                <a:prstClr val="black"/>
              </a:solidFill>
              <a:latin typeface="Calibri"/>
            </a:endParaRPr>
          </a:p>
        </p:txBody>
      </p:sp>
      <p:sp>
        <p:nvSpPr>
          <p:cNvPr id="20" name="Text 17"/>
          <p:cNvSpPr/>
          <p:nvPr/>
        </p:nvSpPr>
        <p:spPr bwMode="auto">
          <a:xfrm>
            <a:off x="5469136" y="5420221"/>
            <a:ext cx="6061373" cy="735508"/>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Encryption, correctly implemented and combined with integrity and authentication controls, is the cornerstone of trustworthy, resilient, and sustainable digital systems.</a:t>
            </a:r>
            <a:endParaRPr lang="en-US" sz="1200">
              <a:solidFill>
                <a:prstClr val="black"/>
              </a:solidFill>
              <a:latin typeface="Calibri"/>
            </a:endParaRPr>
          </a:p>
        </p:txBody>
      </p:sp>
      <p:sp>
        <p:nvSpPr>
          <p:cNvPr id="21" name="Shape 18"/>
          <p:cNvSpPr/>
          <p:nvPr/>
        </p:nvSpPr>
        <p:spPr bwMode="auto">
          <a:xfrm>
            <a:off x="5233492" y="5252343"/>
            <a:ext cx="19050" cy="1071265"/>
          </a:xfrm>
          <a:prstGeom prst="rect">
            <a:avLst/>
          </a:prstGeom>
          <a:solidFill>
            <a:srgbClr val="00AC4E"/>
          </a:solidFill>
          <a:ln/>
        </p:spPr>
        <p:txBody>
          <a:bodyPr/>
          <a:lstStyle/>
          <a:p>
            <a:pPr defTabSz="761970">
              <a:defRPr/>
            </a:pPr>
            <a:endParaRPr lang="en-US" sz="15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3"/>
          <p:cNvSpPr>
            <a:spLocks noGrp="1"/>
          </p:cNvSpPr>
          <p:nvPr>
            <p:ph type="title"/>
          </p:nvPr>
        </p:nvSpPr>
        <p:spPr bwMode="auto">
          <a:xfrm>
            <a:off x="2555289" y="1421251"/>
            <a:ext cx="7984891" cy="2007748"/>
          </a:xfrm>
        </p:spPr>
        <p:txBody>
          <a:bodyPr/>
          <a:lstStyle/>
          <a:p>
            <a:pPr>
              <a:defRPr/>
            </a:pPr>
            <a:r>
              <a:rPr lang="en-US" b="1" i="1">
                <a:solidFill>
                  <a:schemeClr val="accent6"/>
                </a:solidFill>
              </a:rPr>
              <a:t>Introduction to GDPR Alignment and its evolution</a:t>
            </a:r>
            <a:endParaRPr/>
          </a:p>
        </p:txBody>
      </p:sp>
      <p:sp>
        <p:nvSpPr>
          <p:cNvPr id="5" name="Subtitle 4"/>
          <p:cNvSpPr>
            <a:spLocks noGrp="1"/>
          </p:cNvSpPr>
          <p:nvPr>
            <p:ph type="subTitle" idx="4294967295"/>
          </p:nvPr>
        </p:nvSpPr>
        <p:spPr bwMode="auto">
          <a:xfrm>
            <a:off x="2555290" y="3429000"/>
            <a:ext cx="7172910" cy="1941481"/>
          </a:xfrm>
        </p:spPr>
        <p:txBody>
          <a:bodyPr/>
          <a:lstStyle/>
          <a:p>
            <a:pPr marL="0" indent="0">
              <a:buNone/>
              <a:defRPr/>
            </a:pPr>
            <a:r>
              <a:rPr lang="en-US">
                <a:solidFill>
                  <a:srgbClr val="363D50"/>
                </a:solidFill>
                <a:latin typeface="Poppins"/>
                <a:ea typeface="Poppins"/>
                <a:cs typeface="Poppins"/>
              </a:rPr>
              <a:t>Exploring compliance principles, lawful processing, rights management, and operational alignment across digital systems.</a:t>
            </a: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lstStyle/>
          <a:p>
            <a:pPr>
              <a:defRPr/>
            </a:pPr>
            <a:r>
              <a:rPr lang="en-US"/>
              <a:t>Enrico Frumento</a:t>
            </a:r>
            <a:endParaRPr/>
          </a:p>
        </p:txBody>
      </p:sp>
      <p:sp>
        <p:nvSpPr>
          <p:cNvPr id="5" name="Text Placeholder 4"/>
          <p:cNvSpPr>
            <a:spLocks noGrp="1"/>
          </p:cNvSpPr>
          <p:nvPr>
            <p:ph type="body" sz="quarter" idx="15"/>
          </p:nvPr>
        </p:nvSpPr>
        <p:spPr bwMode="auto"/>
        <p:txBody>
          <a:bodyPr vert="horz" lIns="91440" tIns="45720" rIns="91440" bIns="45720" rtlCol="0" anchor="t">
            <a:normAutofit lnSpcReduction="10000"/>
          </a:bodyPr>
          <a:lstStyle/>
          <a:p>
            <a:pPr>
              <a:defRPr/>
            </a:pPr>
            <a:r>
              <a:rPr lang="en-US"/>
              <a:t>Cybersecurity Research Lead</a:t>
            </a:r>
            <a:endParaRPr/>
          </a:p>
        </p:txBody>
      </p:sp>
      <p:sp>
        <p:nvSpPr>
          <p:cNvPr id="6" name="Text Placeholder 5"/>
          <p:cNvSpPr>
            <a:spLocks noGrp="1"/>
          </p:cNvSpPr>
          <p:nvPr>
            <p:ph type="body" sz="quarter" idx="16"/>
          </p:nvPr>
        </p:nvSpPr>
        <p:spPr bwMode="auto"/>
        <p:txBody>
          <a:bodyPr vert="horz" lIns="91440" tIns="45720" rIns="91440" bIns="45720" rtlCol="0" anchor="t">
            <a:noAutofit/>
          </a:bodyPr>
          <a:lstStyle/>
          <a:p>
            <a:pPr>
              <a:defRPr/>
            </a:pPr>
            <a:r>
              <a:rPr lang="en-US"/>
              <a:t>Linkedin: www.linkedin.com/in/enricofrumento/ </a:t>
            </a:r>
            <a:endParaRPr/>
          </a:p>
          <a:p>
            <a:pPr>
              <a:defRPr/>
            </a:pPr>
            <a:r>
              <a:rPr lang="en-US"/>
              <a:t>Medium: enrico-frumento.medium.com </a:t>
            </a:r>
            <a:endParaRPr/>
          </a:p>
          <a:p>
            <a:pPr>
              <a:defRPr/>
            </a:pPr>
            <a:endParaRPr lang="en-US"/>
          </a:p>
        </p:txBody>
      </p:sp>
      <p:sp>
        <p:nvSpPr>
          <p:cNvPr id="7" name="Text Placeholder 6"/>
          <p:cNvSpPr>
            <a:spLocks noGrp="1"/>
          </p:cNvSpPr>
          <p:nvPr>
            <p:ph type="body" sz="quarter" idx="17"/>
          </p:nvPr>
        </p:nvSpPr>
        <p:spPr bwMode="auto"/>
        <p:txBody>
          <a:bodyPr vert="horz" lIns="91440" tIns="45720" rIns="91440" bIns="45720" rtlCol="0" anchor="t">
            <a:normAutofit lnSpcReduction="10000"/>
          </a:bodyPr>
          <a:lstStyle/>
          <a:p>
            <a:pPr>
              <a:defRPr/>
            </a:pPr>
            <a:r>
              <a:rPr lang="en-US">
                <a:latin typeface="Montserrat"/>
              </a:rPr>
              <a:t>CEFRIEL</a:t>
            </a:r>
            <a:endParaRPr lang="en-US"/>
          </a:p>
        </p:txBody>
      </p:sp>
      <p:pic>
        <p:nvPicPr>
          <p:cNvPr id="8" name="Picture Placeholder 7" descr="A person with glasses and a beard&#10;&#10;AI-generated content may be incorrect."/>
          <p:cNvPicPr>
            <a:picLocks noGrp="1" noChangeAspect="1"/>
          </p:cNvPicPr>
          <p:nvPr>
            <p:ph type="pic" sz="quarter" idx="14"/>
          </p:nvPr>
        </p:nvPicPr>
        <p:blipFill>
          <a:blip r:embed="rId3"/>
          <a:srcRect t="8573" b="8573"/>
          <a:stretch/>
        </p:blipFill>
        <p:spPr bwMode="auto">
          <a:prstGeom prst="round2DiagRect">
            <a:avLst>
              <a:gd name="adj1" fmla="val 16667"/>
              <a:gd name="adj2" fmla="val 0"/>
            </a:avLst>
          </a:prstGeom>
          <a:solidFill>
            <a:prstClr val="white"/>
          </a:solidFill>
          <a:ln w="127000">
            <a:noFill/>
          </a:ln>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324669"/>
            <a:ext cx="5954118"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GDPR Overview &amp; Why It Matters</a:t>
            </a:r>
            <a:endParaRPr lang="en-US" sz="3250">
              <a:solidFill>
                <a:prstClr val="black"/>
              </a:solidFill>
              <a:latin typeface="Calibri"/>
            </a:endParaRPr>
          </a:p>
        </p:txBody>
      </p:sp>
      <p:sp>
        <p:nvSpPr>
          <p:cNvPr id="3" name="Text 1"/>
          <p:cNvSpPr/>
          <p:nvPr/>
        </p:nvSpPr>
        <p:spPr bwMode="auto">
          <a:xfrm>
            <a:off x="661492" y="2254746"/>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What Is GDPR?</a:t>
            </a:r>
            <a:endParaRPr lang="en-US" sz="1650">
              <a:solidFill>
                <a:prstClr val="black"/>
              </a:solidFill>
              <a:latin typeface="Calibri"/>
            </a:endParaRPr>
          </a:p>
        </p:txBody>
      </p:sp>
      <p:sp>
        <p:nvSpPr>
          <p:cNvPr id="4" name="Text 2"/>
          <p:cNvSpPr/>
          <p:nvPr/>
        </p:nvSpPr>
        <p:spPr bwMode="auto">
          <a:xfrm>
            <a:off x="661492" y="2678509"/>
            <a:ext cx="5232797" cy="1323082"/>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The General Data Protection Regulation establishes a comprehensive legal framework for data privacy across all digital systems operating within — or engaging with — the EU. Enforced since May 2018, it has continuously evolved to address IoT, AI analytics, and cross-border data flows.</a:t>
            </a:r>
            <a:endParaRPr lang="en-US" sz="1300">
              <a:solidFill>
                <a:prstClr val="black"/>
              </a:solidFill>
              <a:latin typeface="Calibri"/>
            </a:endParaRPr>
          </a:p>
        </p:txBody>
      </p:sp>
      <p:sp>
        <p:nvSpPr>
          <p:cNvPr id="5" name="Text 3"/>
          <p:cNvSpPr/>
          <p:nvPr/>
        </p:nvSpPr>
        <p:spPr bwMode="auto">
          <a:xfrm>
            <a:off x="661492" y="4166889"/>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Global Reach</a:t>
            </a:r>
            <a:endParaRPr lang="en-US" sz="1650">
              <a:solidFill>
                <a:prstClr val="black"/>
              </a:solidFill>
              <a:latin typeface="Calibri"/>
            </a:endParaRPr>
          </a:p>
        </p:txBody>
      </p:sp>
      <p:sp>
        <p:nvSpPr>
          <p:cNvPr id="6" name="Text 4"/>
          <p:cNvSpPr/>
          <p:nvPr/>
        </p:nvSpPr>
        <p:spPr bwMode="auto">
          <a:xfrm>
            <a:off x="661492" y="4590654"/>
            <a:ext cx="5232797"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GDPR applies to </a:t>
            </a:r>
            <a:r>
              <a:rPr lang="en-US" sz="1300" b="1">
                <a:solidFill>
                  <a:srgbClr val="363D50"/>
                </a:solidFill>
                <a:latin typeface="Poppins"/>
                <a:ea typeface="Poppins"/>
                <a:cs typeface="Poppins"/>
              </a:rPr>
              <a:t>any organisation worldwide</a:t>
            </a:r>
            <a:r>
              <a:rPr lang="en-US" sz="1300">
                <a:solidFill>
                  <a:srgbClr val="363D50"/>
                </a:solidFill>
                <a:latin typeface="Poppins"/>
                <a:ea typeface="Poppins"/>
                <a:cs typeface="Poppins"/>
              </a:rPr>
              <a:t> processing personal data of EU residents — making it a de facto global standard for data protection.</a:t>
            </a:r>
            <a:endParaRPr lang="en-US" sz="1300">
              <a:solidFill>
                <a:prstClr val="black"/>
              </a:solidFill>
              <a:latin typeface="Calibri"/>
            </a:endParaRPr>
          </a:p>
        </p:txBody>
      </p:sp>
      <p:sp>
        <p:nvSpPr>
          <p:cNvPr id="7" name="Shape 5"/>
          <p:cNvSpPr/>
          <p:nvPr/>
        </p:nvSpPr>
        <p:spPr bwMode="auto">
          <a:xfrm>
            <a:off x="6184999" y="2089448"/>
            <a:ext cx="5470922" cy="3443883"/>
          </a:xfrm>
          <a:prstGeom prst="roundRect">
            <a:avLst>
              <a:gd name="adj" fmla="val 3458"/>
            </a:avLst>
          </a:prstGeom>
          <a:solidFill>
            <a:srgbClr val="CCFFE3"/>
          </a:solidFill>
          <a:ln/>
        </p:spPr>
        <p:txBody>
          <a:bodyPr/>
          <a:lstStyle/>
          <a:p>
            <a:pPr defTabSz="761970">
              <a:defRPr/>
            </a:pPr>
            <a:endParaRPr lang="en-US" sz="1500">
              <a:solidFill>
                <a:prstClr val="black"/>
              </a:solidFill>
              <a:latin typeface="Calibri"/>
            </a:endParaRPr>
          </a:p>
        </p:txBody>
      </p:sp>
      <p:sp>
        <p:nvSpPr>
          <p:cNvPr id="8" name="Text 6"/>
          <p:cNvSpPr/>
          <p:nvPr/>
        </p:nvSpPr>
        <p:spPr bwMode="auto">
          <a:xfrm>
            <a:off x="6350298" y="2254746"/>
            <a:ext cx="2067421" cy="258465"/>
          </a:xfrm>
          <a:prstGeom prst="rect">
            <a:avLst/>
          </a:prstGeom>
          <a:noFill/>
          <a:ln/>
        </p:spPr>
        <p:txBody>
          <a:bodyPr wrap="none" lIns="0" tIns="0" rIns="0" bIns="0" rtlCol="0" anchor="t"/>
          <a:lstStyle/>
          <a:p>
            <a:pPr defTabSz="761970">
              <a:lnSpc>
                <a:spcPts val="2000"/>
              </a:lnSpc>
              <a:defRPr/>
            </a:pPr>
            <a:r>
              <a:rPr lang="en-US" sz="1650" b="1">
                <a:solidFill>
                  <a:srgbClr val="000000"/>
                </a:solidFill>
                <a:latin typeface="Titillium Web Bold"/>
                <a:ea typeface="Titillium Web Bold"/>
                <a:cs typeface="Titillium Web Bold"/>
              </a:rPr>
              <a:t>Why It Matters</a:t>
            </a:r>
            <a:endParaRPr lang="en-US" sz="1650">
              <a:solidFill>
                <a:prstClr val="black"/>
              </a:solidFill>
              <a:latin typeface="Calibri"/>
            </a:endParaRPr>
          </a:p>
        </p:txBody>
      </p:sp>
      <p:sp>
        <p:nvSpPr>
          <p:cNvPr id="9" name="Text 7"/>
          <p:cNvSpPr/>
          <p:nvPr/>
        </p:nvSpPr>
        <p:spPr bwMode="auto">
          <a:xfrm>
            <a:off x="6350298" y="2678509"/>
            <a:ext cx="5140325" cy="1761232"/>
          </a:xfrm>
          <a:prstGeom prst="rect">
            <a:avLst/>
          </a:prstGeom>
          <a:noFill/>
          <a:ln/>
        </p:spPr>
        <p:txBody>
          <a:bodyPr wrap="square" lIns="0" tIns="0" rIns="0" bIns="0" rtlCol="0" anchor="t"/>
          <a:lstStyle/>
          <a:p>
            <a:pPr marL="285739" indent="-285739" defTabSz="761970">
              <a:lnSpc>
                <a:spcPts val="2083"/>
              </a:lnSpc>
              <a:buSzPct val="100000"/>
              <a:buFontTx/>
              <a:buChar char="•"/>
              <a:defRPr/>
            </a:pPr>
            <a:r>
              <a:rPr lang="en-US" sz="1300">
                <a:solidFill>
                  <a:srgbClr val="000000"/>
                </a:solidFill>
                <a:latin typeface="Poppins"/>
                <a:ea typeface="Poppins"/>
                <a:cs typeface="Poppins"/>
              </a:rPr>
              <a:t>Fines up to </a:t>
            </a:r>
            <a:r>
              <a:rPr lang="en-US" sz="1300" b="1">
                <a:solidFill>
                  <a:srgbClr val="000000"/>
                </a:solidFill>
                <a:latin typeface="Poppins"/>
                <a:ea typeface="Poppins"/>
                <a:cs typeface="Poppins"/>
              </a:rPr>
              <a:t>€20 million or 4% of global annual turnover</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000000"/>
                </a:solidFill>
                <a:latin typeface="Poppins"/>
                <a:ea typeface="Poppins"/>
                <a:cs typeface="Poppins"/>
              </a:rPr>
              <a:t>Safeguards individuals' fundamental rights to privacy and data control</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000000"/>
                </a:solidFill>
                <a:latin typeface="Poppins"/>
                <a:ea typeface="Poppins"/>
                <a:cs typeface="Poppins"/>
              </a:rPr>
              <a:t>Builds customer confidence and competitive advantage</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000000"/>
                </a:solidFill>
                <a:latin typeface="Poppins"/>
                <a:ea typeface="Poppins"/>
                <a:cs typeface="Poppins"/>
              </a:rPr>
              <a:t>Reduces exposure to regulatory enforcement and civil litigation</a:t>
            </a:r>
            <a:endParaRPr lang="en-US" sz="1300">
              <a:solidFill>
                <a:prstClr val="black"/>
              </a:solidFill>
              <a:latin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273770"/>
            <a:ext cx="8852297" cy="465138"/>
          </a:xfrm>
          <a:prstGeom prst="rect">
            <a:avLst/>
          </a:prstGeom>
          <a:noFill/>
          <a:ln/>
        </p:spPr>
        <p:txBody>
          <a:bodyPr wrap="none" lIns="0" tIns="0" rIns="0" bIns="0" rtlCol="0" anchor="t"/>
          <a:lstStyle/>
          <a:p>
            <a:pPr defTabSz="761970">
              <a:lnSpc>
                <a:spcPts val="3625"/>
              </a:lnSpc>
              <a:defRPr/>
            </a:pPr>
            <a:r>
              <a:rPr lang="en-US" sz="2900" b="1">
                <a:solidFill>
                  <a:srgbClr val="363D50"/>
                </a:solidFill>
                <a:latin typeface="Titillium Web Bold"/>
                <a:ea typeface="Titillium Web Bold"/>
                <a:cs typeface="Titillium Web Bold"/>
              </a:rPr>
              <a:t>Personal Data: Definition, Scope &amp; Sensitive Categories</a:t>
            </a:r>
            <a:endParaRPr lang="en-US" sz="2900">
              <a:solidFill>
                <a:prstClr val="black"/>
              </a:solidFill>
              <a:latin typeface="Calibri"/>
            </a:endParaRPr>
          </a:p>
        </p:txBody>
      </p:sp>
      <p:sp>
        <p:nvSpPr>
          <p:cNvPr id="3" name="Text 1"/>
          <p:cNvSpPr/>
          <p:nvPr/>
        </p:nvSpPr>
        <p:spPr bwMode="auto">
          <a:xfrm>
            <a:off x="661492" y="2073771"/>
            <a:ext cx="2509142" cy="232469"/>
          </a:xfrm>
          <a:prstGeom prst="rect">
            <a:avLst/>
          </a:prstGeom>
          <a:noFill/>
          <a:ln/>
        </p:spPr>
        <p:txBody>
          <a:bodyPr wrap="none" lIns="0" tIns="0" rIns="0" bIns="0" rtlCol="0" anchor="t"/>
          <a:lstStyle/>
          <a:p>
            <a:pPr defTabSz="761970">
              <a:lnSpc>
                <a:spcPts val="1792"/>
              </a:lnSpc>
              <a:defRPr/>
            </a:pPr>
            <a:r>
              <a:rPr lang="en-US" sz="1450" b="1">
                <a:solidFill>
                  <a:srgbClr val="363D50"/>
                </a:solidFill>
                <a:latin typeface="Titillium Web Bold"/>
                <a:ea typeface="Titillium Web Bold"/>
                <a:cs typeface="Titillium Web Bold"/>
              </a:rPr>
              <a:t>What Counts as Personal Data?</a:t>
            </a:r>
            <a:endParaRPr lang="en-US" sz="1450">
              <a:solidFill>
                <a:prstClr val="black"/>
              </a:solidFill>
              <a:latin typeface="Calibri"/>
            </a:endParaRPr>
          </a:p>
        </p:txBody>
      </p:sp>
      <p:sp>
        <p:nvSpPr>
          <p:cNvPr id="4" name="Text 2"/>
          <p:cNvSpPr/>
          <p:nvPr/>
        </p:nvSpPr>
        <p:spPr bwMode="auto">
          <a:xfrm>
            <a:off x="661492" y="2440186"/>
            <a:ext cx="5252938" cy="904875"/>
          </a:xfrm>
          <a:prstGeom prst="rect">
            <a:avLst/>
          </a:prstGeom>
          <a:noFill/>
          <a:ln/>
        </p:spPr>
        <p:txBody>
          <a:bodyPr wrap="square" lIns="0" tIns="0" rIns="0" bIns="0" rtlCol="0" anchor="t"/>
          <a:lstStyle/>
          <a:p>
            <a:pPr defTabSz="761970">
              <a:lnSpc>
                <a:spcPts val="1750"/>
              </a:lnSpc>
              <a:defRPr/>
            </a:pPr>
            <a:r>
              <a:rPr lang="en-US" sz="1150">
                <a:solidFill>
                  <a:srgbClr val="363D50"/>
                </a:solidFill>
                <a:latin typeface="Poppins"/>
                <a:ea typeface="Poppins"/>
                <a:cs typeface="Poppins"/>
              </a:rPr>
              <a:t>Any information that can identify an individual — directly or indirectly. In sustainable digital systems, granular energy usage data from IoT sensors frequently constitutes personal data, as it can reveal when individuals are at home and their daily behavioural patterns.</a:t>
            </a:r>
            <a:endParaRPr lang="en-US" sz="1150">
              <a:solidFill>
                <a:prstClr val="black"/>
              </a:solidFill>
              <a:latin typeface="Calibri"/>
            </a:endParaRPr>
          </a:p>
        </p:txBody>
      </p:sp>
      <p:sp>
        <p:nvSpPr>
          <p:cNvPr id="5" name="Text 3"/>
          <p:cNvSpPr/>
          <p:nvPr/>
        </p:nvSpPr>
        <p:spPr bwMode="auto">
          <a:xfrm>
            <a:off x="661492" y="3465612"/>
            <a:ext cx="5252938" cy="1497807"/>
          </a:xfrm>
          <a:prstGeom prst="rect">
            <a:avLst/>
          </a:prstGeom>
          <a:noFill/>
          <a:ln/>
        </p:spPr>
        <p:txBody>
          <a:bodyPr wrap="square" lIns="0" tIns="0" rIns="0" bIns="0" rtlCol="0" anchor="t"/>
          <a:lstStyle/>
          <a:p>
            <a:pPr marL="285739" indent="-285739" defTabSz="761970">
              <a:lnSpc>
                <a:spcPts val="1750"/>
              </a:lnSpc>
              <a:buSzPct val="100000"/>
              <a:buFontTx/>
              <a:buChar char="•"/>
              <a:defRPr/>
            </a:pPr>
            <a:r>
              <a:rPr lang="en-US" sz="1150" b="1">
                <a:solidFill>
                  <a:srgbClr val="363D50"/>
                </a:solidFill>
                <a:latin typeface="Poppins"/>
                <a:ea typeface="Poppins"/>
                <a:cs typeface="Poppins"/>
              </a:rPr>
              <a:t>Direct identifiers:</a:t>
            </a:r>
            <a:r>
              <a:rPr lang="en-US" sz="1150">
                <a:solidFill>
                  <a:srgbClr val="363D50"/>
                </a:solidFill>
                <a:latin typeface="Poppins"/>
                <a:ea typeface="Poppins"/>
                <a:cs typeface="Poppins"/>
              </a:rPr>
              <a:t> Name, national ID, email, phone number</a:t>
            </a:r>
            <a:endParaRPr lang="en-US" sz="1150">
              <a:solidFill>
                <a:prstClr val="black"/>
              </a:solidFill>
              <a:latin typeface="Calibri"/>
            </a:endParaRPr>
          </a:p>
          <a:p>
            <a:pPr marL="285739" indent="-285739" defTabSz="761970">
              <a:lnSpc>
                <a:spcPts val="1750"/>
              </a:lnSpc>
              <a:buSzPct val="100000"/>
              <a:buFontTx/>
              <a:buChar char="•"/>
              <a:defRPr/>
            </a:pPr>
            <a:r>
              <a:rPr lang="en-US" sz="1150" b="1">
                <a:solidFill>
                  <a:srgbClr val="363D50"/>
                </a:solidFill>
                <a:latin typeface="Poppins"/>
                <a:ea typeface="Poppins"/>
                <a:cs typeface="Poppins"/>
              </a:rPr>
              <a:t>Online identifiers:</a:t>
            </a:r>
            <a:r>
              <a:rPr lang="en-US" sz="1150">
                <a:solidFill>
                  <a:srgbClr val="363D50"/>
                </a:solidFill>
                <a:latin typeface="Poppins"/>
                <a:ea typeface="Poppins"/>
                <a:cs typeface="Poppins"/>
              </a:rPr>
              <a:t> IP addresses, cookie IDs, device IDs, location data</a:t>
            </a:r>
            <a:endParaRPr lang="en-US" sz="1150">
              <a:solidFill>
                <a:prstClr val="black"/>
              </a:solidFill>
              <a:latin typeface="Calibri"/>
            </a:endParaRPr>
          </a:p>
          <a:p>
            <a:pPr marL="285739" indent="-285739" defTabSz="761970">
              <a:lnSpc>
                <a:spcPts val="1750"/>
              </a:lnSpc>
              <a:buSzPct val="100000"/>
              <a:buFontTx/>
              <a:buChar char="•"/>
              <a:defRPr/>
            </a:pPr>
            <a:r>
              <a:rPr lang="en-US" sz="1150" b="1">
                <a:solidFill>
                  <a:srgbClr val="363D50"/>
                </a:solidFill>
                <a:latin typeface="Poppins"/>
                <a:ea typeface="Poppins"/>
                <a:cs typeface="Poppins"/>
              </a:rPr>
              <a:t>Behavioural data:</a:t>
            </a:r>
            <a:r>
              <a:rPr lang="en-US" sz="1150">
                <a:solidFill>
                  <a:srgbClr val="363D50"/>
                </a:solidFill>
                <a:latin typeface="Poppins"/>
                <a:ea typeface="Poppins"/>
                <a:cs typeface="Poppins"/>
              </a:rPr>
              <a:t> Energy consumption patterns, smart meter readings</a:t>
            </a:r>
            <a:endParaRPr lang="en-US" sz="1150">
              <a:solidFill>
                <a:prstClr val="black"/>
              </a:solidFill>
              <a:latin typeface="Calibri"/>
            </a:endParaRPr>
          </a:p>
          <a:p>
            <a:pPr marL="285739" indent="-285739" defTabSz="761970">
              <a:lnSpc>
                <a:spcPts val="1750"/>
              </a:lnSpc>
              <a:buSzPct val="100000"/>
              <a:buFontTx/>
              <a:buChar char="•"/>
              <a:defRPr/>
            </a:pPr>
            <a:r>
              <a:rPr lang="en-US" sz="1150" b="1">
                <a:solidFill>
                  <a:srgbClr val="363D50"/>
                </a:solidFill>
                <a:latin typeface="Poppins"/>
                <a:ea typeface="Poppins"/>
                <a:cs typeface="Poppins"/>
              </a:rPr>
              <a:t>Indirect identifiers:</a:t>
            </a:r>
            <a:r>
              <a:rPr lang="en-US" sz="1150">
                <a:solidFill>
                  <a:srgbClr val="363D50"/>
                </a:solidFill>
                <a:latin typeface="Poppins"/>
                <a:ea typeface="Poppins"/>
                <a:cs typeface="Poppins"/>
              </a:rPr>
              <a:t> Combinations enabling re-identification</a:t>
            </a:r>
            <a:endParaRPr lang="en-US" sz="1150">
              <a:solidFill>
                <a:prstClr val="black"/>
              </a:solidFill>
              <a:latin typeface="Calibri"/>
            </a:endParaRPr>
          </a:p>
        </p:txBody>
      </p:sp>
      <p:sp>
        <p:nvSpPr>
          <p:cNvPr id="6" name="Text 4"/>
          <p:cNvSpPr/>
          <p:nvPr/>
        </p:nvSpPr>
        <p:spPr bwMode="auto">
          <a:xfrm>
            <a:off x="6283920" y="2073771"/>
            <a:ext cx="2230041" cy="232469"/>
          </a:xfrm>
          <a:prstGeom prst="rect">
            <a:avLst/>
          </a:prstGeom>
          <a:noFill/>
          <a:ln/>
        </p:spPr>
        <p:txBody>
          <a:bodyPr wrap="none" lIns="0" tIns="0" rIns="0" bIns="0" rtlCol="0" anchor="t"/>
          <a:lstStyle/>
          <a:p>
            <a:pPr defTabSz="761970">
              <a:lnSpc>
                <a:spcPts val="1792"/>
              </a:lnSpc>
              <a:defRPr/>
            </a:pPr>
            <a:r>
              <a:rPr lang="en-US" sz="1450" b="1">
                <a:solidFill>
                  <a:srgbClr val="363D50"/>
                </a:solidFill>
                <a:latin typeface="Titillium Web Bold"/>
                <a:ea typeface="Titillium Web Bold"/>
                <a:cs typeface="Titillium Web Bold"/>
              </a:rPr>
              <a:t>Article 9: Special Categories</a:t>
            </a:r>
            <a:endParaRPr lang="en-US" sz="1450">
              <a:solidFill>
                <a:prstClr val="black"/>
              </a:solidFill>
              <a:latin typeface="Calibri"/>
            </a:endParaRPr>
          </a:p>
        </p:txBody>
      </p:sp>
      <p:sp>
        <p:nvSpPr>
          <p:cNvPr id="7" name="Text 5"/>
          <p:cNvSpPr/>
          <p:nvPr/>
        </p:nvSpPr>
        <p:spPr bwMode="auto">
          <a:xfrm>
            <a:off x="6283920" y="2440186"/>
            <a:ext cx="5252938" cy="452438"/>
          </a:xfrm>
          <a:prstGeom prst="rect">
            <a:avLst/>
          </a:prstGeom>
          <a:noFill/>
          <a:ln/>
        </p:spPr>
        <p:txBody>
          <a:bodyPr wrap="square" lIns="0" tIns="0" rIns="0" bIns="0" rtlCol="0" anchor="t"/>
          <a:lstStyle/>
          <a:p>
            <a:pPr defTabSz="761970">
              <a:lnSpc>
                <a:spcPts val="1750"/>
              </a:lnSpc>
              <a:defRPr/>
            </a:pPr>
            <a:r>
              <a:rPr lang="en-US" sz="1150">
                <a:solidFill>
                  <a:srgbClr val="363D50"/>
                </a:solidFill>
                <a:latin typeface="Poppins"/>
                <a:ea typeface="Poppins"/>
                <a:cs typeface="Poppins"/>
              </a:rPr>
              <a:t>Warrant significantly stricter protection due to particular risks to fundamental rights:</a:t>
            </a:r>
            <a:endParaRPr lang="en-US" sz="1150">
              <a:solidFill>
                <a:prstClr val="black"/>
              </a:solidFill>
              <a:latin typeface="Calibri"/>
            </a:endParaRPr>
          </a:p>
        </p:txBody>
      </p:sp>
      <p:sp>
        <p:nvSpPr>
          <p:cNvPr id="8" name="Text 6"/>
          <p:cNvSpPr/>
          <p:nvPr/>
        </p:nvSpPr>
        <p:spPr bwMode="auto">
          <a:xfrm>
            <a:off x="6283920" y="3013174"/>
            <a:ext cx="5252938" cy="1224757"/>
          </a:xfrm>
          <a:prstGeom prst="rect">
            <a:avLst/>
          </a:prstGeom>
          <a:noFill/>
          <a:ln/>
        </p:spPr>
        <p:txBody>
          <a:bodyPr wrap="square" lIns="0" tIns="0" rIns="0" bIns="0" rtlCol="0" anchor="t"/>
          <a:lstStyle/>
          <a:p>
            <a:pPr marL="285739" indent="-285739" defTabSz="761970">
              <a:lnSpc>
                <a:spcPts val="1750"/>
              </a:lnSpc>
              <a:buSzPct val="100000"/>
              <a:buFontTx/>
              <a:buChar char="•"/>
              <a:defRPr/>
            </a:pPr>
            <a:r>
              <a:rPr lang="en-US" sz="1150" b="1">
                <a:solidFill>
                  <a:srgbClr val="363D50"/>
                </a:solidFill>
                <a:latin typeface="Poppins"/>
                <a:ea typeface="Poppins"/>
                <a:cs typeface="Poppins"/>
              </a:rPr>
              <a:t>Health Data:</a:t>
            </a:r>
            <a:r>
              <a:rPr lang="en-US" sz="1150">
                <a:solidFill>
                  <a:srgbClr val="363D50"/>
                </a:solidFill>
                <a:latin typeface="Poppins"/>
                <a:ea typeface="Poppins"/>
                <a:cs typeface="Poppins"/>
              </a:rPr>
              <a:t> Medical records, diagnoses — generally prohibited without explicit consent</a:t>
            </a:r>
            <a:endParaRPr lang="en-US" sz="1150">
              <a:solidFill>
                <a:prstClr val="black"/>
              </a:solidFill>
              <a:latin typeface="Calibri"/>
            </a:endParaRPr>
          </a:p>
          <a:p>
            <a:pPr marL="285739" indent="-285739" defTabSz="761970">
              <a:lnSpc>
                <a:spcPts val="1750"/>
              </a:lnSpc>
              <a:buSzPct val="100000"/>
              <a:buFontTx/>
              <a:buChar char="•"/>
              <a:defRPr/>
            </a:pPr>
            <a:r>
              <a:rPr lang="en-US" sz="1150" b="1">
                <a:solidFill>
                  <a:srgbClr val="363D50"/>
                </a:solidFill>
                <a:latin typeface="Poppins"/>
                <a:ea typeface="Poppins"/>
                <a:cs typeface="Poppins"/>
              </a:rPr>
              <a:t>Biometric Data:</a:t>
            </a:r>
            <a:r>
              <a:rPr lang="en-US" sz="1150">
                <a:solidFill>
                  <a:srgbClr val="363D50"/>
                </a:solidFill>
                <a:latin typeface="Poppins"/>
                <a:ea typeface="Poppins"/>
                <a:cs typeface="Poppins"/>
              </a:rPr>
              <a:t> Fingerprints, facial recognition — high-security controls mandatory</a:t>
            </a:r>
            <a:endParaRPr lang="en-US" sz="1150">
              <a:solidFill>
                <a:prstClr val="black"/>
              </a:solidFill>
              <a:latin typeface="Calibri"/>
            </a:endParaRPr>
          </a:p>
          <a:p>
            <a:pPr marL="285739" indent="-285739" defTabSz="761970">
              <a:lnSpc>
                <a:spcPts val="1750"/>
              </a:lnSpc>
              <a:buSzPct val="100000"/>
              <a:buFontTx/>
              <a:buChar char="•"/>
              <a:defRPr/>
            </a:pPr>
            <a:r>
              <a:rPr lang="en-US" sz="1150" b="1">
                <a:solidFill>
                  <a:srgbClr val="363D50"/>
                </a:solidFill>
                <a:latin typeface="Poppins"/>
                <a:ea typeface="Poppins"/>
                <a:cs typeface="Poppins"/>
              </a:rPr>
              <a:t>Political Opinions:</a:t>
            </a:r>
            <a:r>
              <a:rPr lang="en-US" sz="1150">
                <a:solidFill>
                  <a:srgbClr val="363D50"/>
                </a:solidFill>
                <a:latin typeface="Poppins"/>
                <a:ea typeface="Poppins"/>
                <a:cs typeface="Poppins"/>
              </a:rPr>
              <a:t> Strict protection to prevent discrimination</a:t>
            </a:r>
            <a:endParaRPr lang="en-US" sz="1150">
              <a:solidFill>
                <a:prstClr val="black"/>
              </a:solidFill>
              <a:latin typeface="Calibri"/>
            </a:endParaRPr>
          </a:p>
        </p:txBody>
      </p:sp>
      <p:sp>
        <p:nvSpPr>
          <p:cNvPr id="9" name="Shape 7"/>
          <p:cNvSpPr/>
          <p:nvPr/>
        </p:nvSpPr>
        <p:spPr bwMode="auto">
          <a:xfrm>
            <a:off x="6283920" y="4388644"/>
            <a:ext cx="5252938" cy="1044773"/>
          </a:xfrm>
          <a:prstGeom prst="roundRect">
            <a:avLst>
              <a:gd name="adj" fmla="val 5984"/>
            </a:avLst>
          </a:prstGeom>
          <a:solidFill>
            <a:srgbClr val="FCF2B5"/>
          </a:solidFill>
          <a:ln/>
        </p:spPr>
        <p:txBody>
          <a:bodyPr/>
          <a:lstStyle/>
          <a:p>
            <a:pPr defTabSz="761970">
              <a:defRPr/>
            </a:pPr>
            <a:endParaRPr lang="en-US" sz="1500">
              <a:solidFill>
                <a:prstClr val="black"/>
              </a:solidFill>
              <a:latin typeface="Calibri"/>
            </a:endParaRPr>
          </a:p>
        </p:txBody>
      </p:sp>
      <p:pic>
        <p:nvPicPr>
          <p:cNvPr id="10" name="Image 0" descr="preencoded.png"/>
          <p:cNvPicPr>
            <a:picLocks noChangeAspect="1"/>
          </p:cNvPicPr>
          <p:nvPr/>
        </p:nvPicPr>
        <p:blipFill>
          <a:blip r:embed="rId3"/>
          <a:stretch/>
        </p:blipFill>
        <p:spPr bwMode="auto">
          <a:xfrm>
            <a:off x="6432748" y="4609505"/>
            <a:ext cx="186035" cy="148828"/>
          </a:xfrm>
          <a:prstGeom prst="rect">
            <a:avLst/>
          </a:prstGeom>
        </p:spPr>
      </p:pic>
      <p:sp>
        <p:nvSpPr>
          <p:cNvPr id="11" name="Text 8"/>
          <p:cNvSpPr/>
          <p:nvPr/>
        </p:nvSpPr>
        <p:spPr bwMode="auto">
          <a:xfrm>
            <a:off x="6767612" y="4559796"/>
            <a:ext cx="4620419" cy="678657"/>
          </a:xfrm>
          <a:prstGeom prst="rect">
            <a:avLst/>
          </a:prstGeom>
          <a:noFill/>
          <a:ln/>
        </p:spPr>
        <p:txBody>
          <a:bodyPr wrap="square" lIns="0" tIns="0" rIns="0" bIns="0" rtlCol="0" anchor="t"/>
          <a:lstStyle/>
          <a:p>
            <a:pPr defTabSz="761970">
              <a:lnSpc>
                <a:spcPts val="1750"/>
              </a:lnSpc>
              <a:defRPr/>
            </a:pPr>
            <a:r>
              <a:rPr lang="en-US" sz="1150">
                <a:solidFill>
                  <a:srgbClr val="000000"/>
                </a:solidFill>
                <a:latin typeface="Poppins"/>
                <a:ea typeface="Poppins"/>
                <a:cs typeface="Poppins"/>
              </a:rPr>
              <a:t>All special category data demands enhanced technical and organisational measures, including explicit consent and restricted access.</a:t>
            </a:r>
            <a:endParaRPr lang="en-US" sz="115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264344"/>
            <a:ext cx="7519789"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The Seven Core GDPR Principles (Article 5)</a:t>
            </a:r>
            <a:endParaRPr lang="en-US" sz="3250">
              <a:solidFill>
                <a:prstClr val="black"/>
              </a:solidFill>
              <a:latin typeface="Calibri"/>
            </a:endParaRPr>
          </a:p>
        </p:txBody>
      </p:sp>
      <p:sp>
        <p:nvSpPr>
          <p:cNvPr id="3" name="Text 1"/>
          <p:cNvSpPr/>
          <p:nvPr/>
        </p:nvSpPr>
        <p:spPr bwMode="auto">
          <a:xfrm>
            <a:off x="661492" y="2111772"/>
            <a:ext cx="330696" cy="206672"/>
          </a:xfrm>
          <a:prstGeom prst="rect">
            <a:avLst/>
          </a:prstGeom>
          <a:noFill/>
          <a:ln/>
        </p:spPr>
        <p:txBody>
          <a:bodyPr wrap="none" lIns="0" tIns="0" rIns="0" bIns="0" rtlCol="0" anchor="t"/>
          <a:lstStyle/>
          <a:p>
            <a:pPr defTabSz="761970">
              <a:lnSpc>
                <a:spcPts val="2083"/>
              </a:lnSpc>
              <a:defRPr/>
            </a:pPr>
            <a:r>
              <a:rPr lang="en-US" sz="1300">
                <a:solidFill>
                  <a:srgbClr val="363D50"/>
                </a:solidFill>
                <a:latin typeface="Titillium Web Light"/>
                <a:ea typeface="Titillium Web Light"/>
                <a:cs typeface="Titillium Web Light"/>
              </a:rPr>
              <a:t>01</a:t>
            </a:r>
            <a:endParaRPr lang="en-US" sz="1300">
              <a:solidFill>
                <a:prstClr val="black"/>
              </a:solidFill>
              <a:latin typeface="Calibri"/>
            </a:endParaRPr>
          </a:p>
        </p:txBody>
      </p:sp>
      <p:sp>
        <p:nvSpPr>
          <p:cNvPr id="4" name="Shape 2"/>
          <p:cNvSpPr/>
          <p:nvPr/>
        </p:nvSpPr>
        <p:spPr bwMode="auto">
          <a:xfrm>
            <a:off x="661492" y="2373709"/>
            <a:ext cx="3512741" cy="19050"/>
          </a:xfrm>
          <a:prstGeom prst="rect">
            <a:avLst/>
          </a:prstGeom>
          <a:solidFill>
            <a:srgbClr val="00AC4E"/>
          </a:solidFill>
          <a:ln/>
        </p:spPr>
        <p:txBody>
          <a:bodyPr/>
          <a:lstStyle/>
          <a:p>
            <a:pPr defTabSz="761970">
              <a:defRPr/>
            </a:pPr>
            <a:endParaRPr lang="en-US" sz="1500">
              <a:solidFill>
                <a:prstClr val="black"/>
              </a:solidFill>
              <a:latin typeface="Calibri"/>
            </a:endParaRPr>
          </a:p>
        </p:txBody>
      </p:sp>
      <p:sp>
        <p:nvSpPr>
          <p:cNvPr id="5" name="Text 3"/>
          <p:cNvSpPr/>
          <p:nvPr/>
        </p:nvSpPr>
        <p:spPr bwMode="auto">
          <a:xfrm>
            <a:off x="661492" y="2494458"/>
            <a:ext cx="3315494"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Lawfulness, Fairness &amp; Transparency</a:t>
            </a:r>
            <a:endParaRPr lang="en-US" sz="1650">
              <a:solidFill>
                <a:prstClr val="black"/>
              </a:solidFill>
              <a:latin typeface="Calibri"/>
            </a:endParaRPr>
          </a:p>
        </p:txBody>
      </p:sp>
      <p:sp>
        <p:nvSpPr>
          <p:cNvPr id="6" name="Text 4"/>
          <p:cNvSpPr/>
          <p:nvPr/>
        </p:nvSpPr>
        <p:spPr bwMode="auto">
          <a:xfrm>
            <a:off x="661492" y="2852143"/>
            <a:ext cx="3512741"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Processing must have a valid lawful basis, be fair, and be clearly communicated to data subjects at the point of collection.</a:t>
            </a:r>
            <a:endParaRPr lang="en-US" sz="1300">
              <a:solidFill>
                <a:prstClr val="black"/>
              </a:solidFill>
              <a:latin typeface="Calibri"/>
            </a:endParaRPr>
          </a:p>
        </p:txBody>
      </p:sp>
      <p:sp>
        <p:nvSpPr>
          <p:cNvPr id="7" name="Text 5"/>
          <p:cNvSpPr/>
          <p:nvPr/>
        </p:nvSpPr>
        <p:spPr bwMode="auto">
          <a:xfrm>
            <a:off x="4339531" y="2111772"/>
            <a:ext cx="330696" cy="206672"/>
          </a:xfrm>
          <a:prstGeom prst="rect">
            <a:avLst/>
          </a:prstGeom>
          <a:noFill/>
          <a:ln/>
        </p:spPr>
        <p:txBody>
          <a:bodyPr wrap="none" lIns="0" tIns="0" rIns="0" bIns="0" rtlCol="0" anchor="t"/>
          <a:lstStyle/>
          <a:p>
            <a:pPr defTabSz="761970">
              <a:lnSpc>
                <a:spcPts val="2083"/>
              </a:lnSpc>
              <a:defRPr/>
            </a:pPr>
            <a:r>
              <a:rPr lang="en-US" sz="1300">
                <a:solidFill>
                  <a:srgbClr val="363D50"/>
                </a:solidFill>
                <a:latin typeface="Titillium Web Light"/>
                <a:ea typeface="Titillium Web Light"/>
                <a:cs typeface="Titillium Web Light"/>
              </a:rPr>
              <a:t>02</a:t>
            </a:r>
            <a:endParaRPr lang="en-US" sz="1300">
              <a:solidFill>
                <a:prstClr val="black"/>
              </a:solidFill>
              <a:latin typeface="Calibri"/>
            </a:endParaRPr>
          </a:p>
        </p:txBody>
      </p:sp>
      <p:sp>
        <p:nvSpPr>
          <p:cNvPr id="8" name="Shape 6"/>
          <p:cNvSpPr/>
          <p:nvPr/>
        </p:nvSpPr>
        <p:spPr bwMode="auto">
          <a:xfrm>
            <a:off x="4339531" y="2373709"/>
            <a:ext cx="3512840" cy="19050"/>
          </a:xfrm>
          <a:prstGeom prst="rect">
            <a:avLst/>
          </a:prstGeom>
          <a:solidFill>
            <a:srgbClr val="00AC4E"/>
          </a:solidFill>
          <a:ln/>
        </p:spPr>
        <p:txBody>
          <a:bodyPr/>
          <a:lstStyle/>
          <a:p>
            <a:pPr defTabSz="761970">
              <a:defRPr/>
            </a:pPr>
            <a:endParaRPr lang="en-US" sz="1500">
              <a:solidFill>
                <a:prstClr val="black"/>
              </a:solidFill>
              <a:latin typeface="Calibri"/>
            </a:endParaRPr>
          </a:p>
        </p:txBody>
      </p:sp>
      <p:sp>
        <p:nvSpPr>
          <p:cNvPr id="9" name="Text 7"/>
          <p:cNvSpPr/>
          <p:nvPr/>
        </p:nvSpPr>
        <p:spPr bwMode="auto">
          <a:xfrm>
            <a:off x="4339531" y="2494458"/>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Purpose Limitation</a:t>
            </a:r>
            <a:endParaRPr lang="en-US" sz="1650">
              <a:solidFill>
                <a:prstClr val="black"/>
              </a:solidFill>
              <a:latin typeface="Calibri"/>
            </a:endParaRPr>
          </a:p>
        </p:txBody>
      </p:sp>
      <p:sp>
        <p:nvSpPr>
          <p:cNvPr id="10" name="Text 8"/>
          <p:cNvSpPr/>
          <p:nvPr/>
        </p:nvSpPr>
        <p:spPr bwMode="auto">
          <a:xfrm>
            <a:off x="4339531" y="2852143"/>
            <a:ext cx="3512840"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Data collected for specified, explicit purposes only. Secondary use requires a fresh legal basis or explicit consent.</a:t>
            </a:r>
            <a:endParaRPr lang="en-US" sz="1300">
              <a:solidFill>
                <a:prstClr val="black"/>
              </a:solidFill>
              <a:latin typeface="Calibri"/>
            </a:endParaRPr>
          </a:p>
        </p:txBody>
      </p:sp>
      <p:sp>
        <p:nvSpPr>
          <p:cNvPr id="11" name="Text 9"/>
          <p:cNvSpPr/>
          <p:nvPr/>
        </p:nvSpPr>
        <p:spPr bwMode="auto">
          <a:xfrm>
            <a:off x="8017669" y="2111772"/>
            <a:ext cx="330696" cy="206672"/>
          </a:xfrm>
          <a:prstGeom prst="rect">
            <a:avLst/>
          </a:prstGeom>
          <a:noFill/>
          <a:ln/>
        </p:spPr>
        <p:txBody>
          <a:bodyPr wrap="none" lIns="0" tIns="0" rIns="0" bIns="0" rtlCol="0" anchor="t"/>
          <a:lstStyle/>
          <a:p>
            <a:pPr defTabSz="761970">
              <a:lnSpc>
                <a:spcPts val="2083"/>
              </a:lnSpc>
              <a:defRPr/>
            </a:pPr>
            <a:r>
              <a:rPr lang="en-US" sz="1300">
                <a:solidFill>
                  <a:srgbClr val="363D50"/>
                </a:solidFill>
                <a:latin typeface="Titillium Web Light"/>
                <a:ea typeface="Titillium Web Light"/>
                <a:cs typeface="Titillium Web Light"/>
              </a:rPr>
              <a:t>03</a:t>
            </a:r>
            <a:endParaRPr lang="en-US" sz="1300">
              <a:solidFill>
                <a:prstClr val="black"/>
              </a:solidFill>
              <a:latin typeface="Calibri"/>
            </a:endParaRPr>
          </a:p>
        </p:txBody>
      </p:sp>
      <p:sp>
        <p:nvSpPr>
          <p:cNvPr id="12" name="Shape 10"/>
          <p:cNvSpPr/>
          <p:nvPr/>
        </p:nvSpPr>
        <p:spPr bwMode="auto">
          <a:xfrm>
            <a:off x="8017669" y="2373709"/>
            <a:ext cx="3512741" cy="19050"/>
          </a:xfrm>
          <a:prstGeom prst="rect">
            <a:avLst/>
          </a:prstGeom>
          <a:solidFill>
            <a:srgbClr val="00AC4E"/>
          </a:solidFill>
          <a:ln/>
        </p:spPr>
        <p:txBody>
          <a:bodyPr/>
          <a:lstStyle/>
          <a:p>
            <a:pPr defTabSz="761970">
              <a:defRPr/>
            </a:pPr>
            <a:endParaRPr lang="en-US" sz="1500">
              <a:solidFill>
                <a:prstClr val="black"/>
              </a:solidFill>
              <a:latin typeface="Calibri"/>
            </a:endParaRPr>
          </a:p>
        </p:txBody>
      </p:sp>
      <p:sp>
        <p:nvSpPr>
          <p:cNvPr id="13" name="Text 11"/>
          <p:cNvSpPr/>
          <p:nvPr/>
        </p:nvSpPr>
        <p:spPr bwMode="auto">
          <a:xfrm>
            <a:off x="8017669" y="2494458"/>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Data Minimisation</a:t>
            </a:r>
            <a:endParaRPr lang="en-US" sz="1650">
              <a:solidFill>
                <a:prstClr val="black"/>
              </a:solidFill>
              <a:latin typeface="Calibri"/>
            </a:endParaRPr>
          </a:p>
        </p:txBody>
      </p:sp>
      <p:sp>
        <p:nvSpPr>
          <p:cNvPr id="14" name="Text 12"/>
          <p:cNvSpPr/>
          <p:nvPr/>
        </p:nvSpPr>
        <p:spPr bwMode="auto">
          <a:xfrm>
            <a:off x="8017669" y="2852143"/>
            <a:ext cx="3512741"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Collect only data that is adequate, relevant, and strictly necessary — preventing unnecessary accumulation.</a:t>
            </a:r>
            <a:endParaRPr lang="en-US" sz="1300">
              <a:solidFill>
                <a:prstClr val="black"/>
              </a:solidFill>
              <a:latin typeface="Calibri"/>
            </a:endParaRPr>
          </a:p>
        </p:txBody>
      </p:sp>
      <p:sp>
        <p:nvSpPr>
          <p:cNvPr id="15" name="Text 13"/>
          <p:cNvSpPr/>
          <p:nvPr/>
        </p:nvSpPr>
        <p:spPr bwMode="auto">
          <a:xfrm>
            <a:off x="661492" y="3935314"/>
            <a:ext cx="330696" cy="206672"/>
          </a:xfrm>
          <a:prstGeom prst="rect">
            <a:avLst/>
          </a:prstGeom>
          <a:noFill/>
          <a:ln/>
        </p:spPr>
        <p:txBody>
          <a:bodyPr wrap="none" lIns="0" tIns="0" rIns="0" bIns="0" rtlCol="0" anchor="t"/>
          <a:lstStyle/>
          <a:p>
            <a:pPr defTabSz="761970">
              <a:lnSpc>
                <a:spcPts val="2083"/>
              </a:lnSpc>
              <a:defRPr/>
            </a:pPr>
            <a:r>
              <a:rPr lang="en-US" sz="1300">
                <a:solidFill>
                  <a:srgbClr val="363D50"/>
                </a:solidFill>
                <a:latin typeface="Titillium Web Light"/>
                <a:ea typeface="Titillium Web Light"/>
                <a:cs typeface="Titillium Web Light"/>
              </a:rPr>
              <a:t>04</a:t>
            </a:r>
            <a:endParaRPr lang="en-US" sz="1300">
              <a:solidFill>
                <a:prstClr val="black"/>
              </a:solidFill>
              <a:latin typeface="Calibri"/>
            </a:endParaRPr>
          </a:p>
        </p:txBody>
      </p:sp>
      <p:sp>
        <p:nvSpPr>
          <p:cNvPr id="16" name="Shape 14"/>
          <p:cNvSpPr/>
          <p:nvPr/>
        </p:nvSpPr>
        <p:spPr bwMode="auto">
          <a:xfrm>
            <a:off x="661492" y="4197251"/>
            <a:ext cx="5351760" cy="19050"/>
          </a:xfrm>
          <a:prstGeom prst="rect">
            <a:avLst/>
          </a:prstGeom>
          <a:solidFill>
            <a:srgbClr val="00AC4E"/>
          </a:solidFill>
          <a:ln/>
        </p:spPr>
        <p:txBody>
          <a:bodyPr/>
          <a:lstStyle/>
          <a:p>
            <a:pPr defTabSz="761970">
              <a:defRPr/>
            </a:pPr>
            <a:endParaRPr lang="en-US" sz="1500">
              <a:solidFill>
                <a:prstClr val="black"/>
              </a:solidFill>
              <a:latin typeface="Calibri"/>
            </a:endParaRPr>
          </a:p>
        </p:txBody>
      </p:sp>
      <p:sp>
        <p:nvSpPr>
          <p:cNvPr id="17" name="Text 15"/>
          <p:cNvSpPr/>
          <p:nvPr/>
        </p:nvSpPr>
        <p:spPr bwMode="auto">
          <a:xfrm>
            <a:off x="661492" y="4318000"/>
            <a:ext cx="2686546"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Accuracy &amp; Storage Limitation</a:t>
            </a:r>
            <a:endParaRPr lang="en-US" sz="1650">
              <a:solidFill>
                <a:prstClr val="black"/>
              </a:solidFill>
              <a:latin typeface="Calibri"/>
            </a:endParaRPr>
          </a:p>
        </p:txBody>
      </p:sp>
      <p:sp>
        <p:nvSpPr>
          <p:cNvPr id="18" name="Text 16"/>
          <p:cNvSpPr/>
          <p:nvPr/>
        </p:nvSpPr>
        <p:spPr bwMode="auto">
          <a:xfrm>
            <a:off x="661492" y="4675684"/>
            <a:ext cx="5351760"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Data must be kept accurate and up to date; retained only as long as necessary with clear, enforced retention schedules.</a:t>
            </a:r>
            <a:endParaRPr lang="en-US" sz="1300">
              <a:solidFill>
                <a:prstClr val="black"/>
              </a:solidFill>
              <a:latin typeface="Calibri"/>
            </a:endParaRPr>
          </a:p>
        </p:txBody>
      </p:sp>
      <p:sp>
        <p:nvSpPr>
          <p:cNvPr id="19" name="Text 17"/>
          <p:cNvSpPr/>
          <p:nvPr/>
        </p:nvSpPr>
        <p:spPr bwMode="auto">
          <a:xfrm>
            <a:off x="6178550" y="3935314"/>
            <a:ext cx="330696" cy="206672"/>
          </a:xfrm>
          <a:prstGeom prst="rect">
            <a:avLst/>
          </a:prstGeom>
          <a:noFill/>
          <a:ln/>
        </p:spPr>
        <p:txBody>
          <a:bodyPr wrap="none" lIns="0" tIns="0" rIns="0" bIns="0" rtlCol="0" anchor="t"/>
          <a:lstStyle/>
          <a:p>
            <a:pPr defTabSz="761970">
              <a:lnSpc>
                <a:spcPts val="2083"/>
              </a:lnSpc>
              <a:defRPr/>
            </a:pPr>
            <a:r>
              <a:rPr lang="en-US" sz="1300">
                <a:solidFill>
                  <a:srgbClr val="363D50"/>
                </a:solidFill>
                <a:latin typeface="Titillium Web Light"/>
                <a:ea typeface="Titillium Web Light"/>
                <a:cs typeface="Titillium Web Light"/>
              </a:rPr>
              <a:t>05</a:t>
            </a:r>
            <a:endParaRPr lang="en-US" sz="1300">
              <a:solidFill>
                <a:prstClr val="black"/>
              </a:solidFill>
              <a:latin typeface="Calibri"/>
            </a:endParaRPr>
          </a:p>
        </p:txBody>
      </p:sp>
      <p:sp>
        <p:nvSpPr>
          <p:cNvPr id="20" name="Shape 18"/>
          <p:cNvSpPr/>
          <p:nvPr/>
        </p:nvSpPr>
        <p:spPr bwMode="auto">
          <a:xfrm>
            <a:off x="6178551" y="4197251"/>
            <a:ext cx="5351859" cy="19050"/>
          </a:xfrm>
          <a:prstGeom prst="rect">
            <a:avLst/>
          </a:prstGeom>
          <a:solidFill>
            <a:srgbClr val="00AC4E"/>
          </a:solidFill>
          <a:ln/>
        </p:spPr>
        <p:txBody>
          <a:bodyPr/>
          <a:lstStyle/>
          <a:p>
            <a:pPr defTabSz="761970">
              <a:defRPr/>
            </a:pPr>
            <a:endParaRPr lang="en-US" sz="1500">
              <a:solidFill>
                <a:prstClr val="black"/>
              </a:solidFill>
              <a:latin typeface="Calibri"/>
            </a:endParaRPr>
          </a:p>
        </p:txBody>
      </p:sp>
      <p:sp>
        <p:nvSpPr>
          <p:cNvPr id="21" name="Text 19"/>
          <p:cNvSpPr/>
          <p:nvPr/>
        </p:nvSpPr>
        <p:spPr bwMode="auto">
          <a:xfrm>
            <a:off x="6178550" y="4318000"/>
            <a:ext cx="3699272"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Integrity, Confidentiality &amp; Accountability</a:t>
            </a:r>
            <a:endParaRPr lang="en-US" sz="1650">
              <a:solidFill>
                <a:prstClr val="black"/>
              </a:solidFill>
              <a:latin typeface="Calibri"/>
            </a:endParaRPr>
          </a:p>
        </p:txBody>
      </p:sp>
      <p:sp>
        <p:nvSpPr>
          <p:cNvPr id="22" name="Text 20"/>
          <p:cNvSpPr/>
          <p:nvPr/>
        </p:nvSpPr>
        <p:spPr bwMode="auto">
          <a:xfrm>
            <a:off x="6178551" y="4675684"/>
            <a:ext cx="5351859"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Appropriate security measures throughout the data lifecycle. Controllers must </a:t>
            </a:r>
            <a:r>
              <a:rPr lang="en-US" sz="1300" b="1">
                <a:solidFill>
                  <a:srgbClr val="363D50"/>
                </a:solidFill>
                <a:latin typeface="Poppins"/>
                <a:ea typeface="Poppins"/>
                <a:cs typeface="Poppins"/>
              </a:rPr>
              <a:t>demonstrate</a:t>
            </a:r>
            <a:r>
              <a:rPr lang="en-US" sz="1300">
                <a:solidFill>
                  <a:srgbClr val="363D50"/>
                </a:solidFill>
                <a:latin typeface="Poppins"/>
                <a:ea typeface="Poppins"/>
                <a:cs typeface="Poppins"/>
              </a:rPr>
              <a:t> compliance — through documentation, audits, and technical controls.</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070173"/>
            <a:ext cx="6860778"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Lawful Bases for Processing (Article 6)</a:t>
            </a:r>
            <a:endParaRPr lang="en-US" sz="3250">
              <a:solidFill>
                <a:prstClr val="black"/>
              </a:solidFill>
              <a:latin typeface="Calibri"/>
            </a:endParaRPr>
          </a:p>
        </p:txBody>
      </p:sp>
      <p:sp>
        <p:nvSpPr>
          <p:cNvPr id="3" name="Text 1"/>
          <p:cNvSpPr/>
          <p:nvPr/>
        </p:nvSpPr>
        <p:spPr bwMode="auto">
          <a:xfrm>
            <a:off x="661492" y="1917601"/>
            <a:ext cx="10869018"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Every act of personal data processing must be grounded in one of six lawful bases. Selecting and documenting the appropriate basis is a critical compliance step.</a:t>
            </a:r>
            <a:endParaRPr lang="en-US" sz="1300">
              <a:solidFill>
                <a:prstClr val="black"/>
              </a:solidFill>
              <a:latin typeface="Calibri"/>
            </a:endParaRPr>
          </a:p>
        </p:txBody>
      </p:sp>
      <p:sp>
        <p:nvSpPr>
          <p:cNvPr id="4" name="Shape 2"/>
          <p:cNvSpPr/>
          <p:nvPr/>
        </p:nvSpPr>
        <p:spPr bwMode="auto">
          <a:xfrm>
            <a:off x="661492" y="2632869"/>
            <a:ext cx="5351859" cy="1494830"/>
          </a:xfrm>
          <a:prstGeom prst="roundRect">
            <a:avLst>
              <a:gd name="adj" fmla="val 4647"/>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5" name="Text 3"/>
          <p:cNvSpPr/>
          <p:nvPr/>
        </p:nvSpPr>
        <p:spPr bwMode="auto">
          <a:xfrm>
            <a:off x="833140" y="2804518"/>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Consent</a:t>
            </a:r>
            <a:endParaRPr lang="en-US" sz="1650">
              <a:solidFill>
                <a:prstClr val="black"/>
              </a:solidFill>
              <a:latin typeface="Calibri"/>
            </a:endParaRPr>
          </a:p>
        </p:txBody>
      </p:sp>
      <p:sp>
        <p:nvSpPr>
          <p:cNvPr id="6" name="Text 4"/>
          <p:cNvSpPr/>
          <p:nvPr/>
        </p:nvSpPr>
        <p:spPr bwMode="auto">
          <a:xfrm>
            <a:off x="833140" y="3162201"/>
            <a:ext cx="5008562"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Freely given, specific, informed, and unambiguous. Must be withdrawable at any time. Pre-ticked boxes do not constitute valid consent.</a:t>
            </a:r>
            <a:endParaRPr lang="en-US" sz="1300">
              <a:solidFill>
                <a:prstClr val="black"/>
              </a:solidFill>
              <a:latin typeface="Calibri"/>
            </a:endParaRPr>
          </a:p>
        </p:txBody>
      </p:sp>
      <p:sp>
        <p:nvSpPr>
          <p:cNvPr id="7" name="Shape 5"/>
          <p:cNvSpPr/>
          <p:nvPr/>
        </p:nvSpPr>
        <p:spPr bwMode="auto">
          <a:xfrm>
            <a:off x="6178650" y="2632869"/>
            <a:ext cx="5351859" cy="1494830"/>
          </a:xfrm>
          <a:prstGeom prst="roundRect">
            <a:avLst>
              <a:gd name="adj" fmla="val 4647"/>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8" name="Text 6"/>
          <p:cNvSpPr/>
          <p:nvPr/>
        </p:nvSpPr>
        <p:spPr bwMode="auto">
          <a:xfrm>
            <a:off x="6350298" y="2804518"/>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Contract</a:t>
            </a:r>
            <a:endParaRPr lang="en-US" sz="1650">
              <a:solidFill>
                <a:prstClr val="black"/>
              </a:solidFill>
              <a:latin typeface="Calibri"/>
            </a:endParaRPr>
          </a:p>
        </p:txBody>
      </p:sp>
      <p:sp>
        <p:nvSpPr>
          <p:cNvPr id="9" name="Text 7"/>
          <p:cNvSpPr/>
          <p:nvPr/>
        </p:nvSpPr>
        <p:spPr bwMode="auto">
          <a:xfrm>
            <a:off x="6350298" y="3162201"/>
            <a:ext cx="5008562"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Processing necessary to fulfil or prepare a contract with the data subject. Cannot exceed what is strictly required.</a:t>
            </a:r>
            <a:endParaRPr lang="en-US" sz="1300">
              <a:solidFill>
                <a:prstClr val="black"/>
              </a:solidFill>
              <a:latin typeface="Calibri"/>
            </a:endParaRPr>
          </a:p>
        </p:txBody>
      </p:sp>
      <p:sp>
        <p:nvSpPr>
          <p:cNvPr id="10" name="Shape 8"/>
          <p:cNvSpPr/>
          <p:nvPr/>
        </p:nvSpPr>
        <p:spPr bwMode="auto">
          <a:xfrm>
            <a:off x="661492" y="4292997"/>
            <a:ext cx="5351859" cy="1494830"/>
          </a:xfrm>
          <a:prstGeom prst="roundRect">
            <a:avLst>
              <a:gd name="adj" fmla="val 4647"/>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1" name="Text 9"/>
          <p:cNvSpPr/>
          <p:nvPr/>
        </p:nvSpPr>
        <p:spPr bwMode="auto">
          <a:xfrm>
            <a:off x="833140" y="4464645"/>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Legal Obligation</a:t>
            </a:r>
            <a:endParaRPr lang="en-US" sz="1650">
              <a:solidFill>
                <a:prstClr val="black"/>
              </a:solidFill>
              <a:latin typeface="Calibri"/>
            </a:endParaRPr>
          </a:p>
        </p:txBody>
      </p:sp>
      <p:sp>
        <p:nvSpPr>
          <p:cNvPr id="12" name="Text 10"/>
          <p:cNvSpPr/>
          <p:nvPr/>
        </p:nvSpPr>
        <p:spPr bwMode="auto">
          <a:xfrm>
            <a:off x="833140" y="4822330"/>
            <a:ext cx="5008562"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Required to comply with a statutory or regulatory obligation. The obligation must be specific — a general duty is insufficient.</a:t>
            </a:r>
            <a:endParaRPr lang="en-US" sz="1300">
              <a:solidFill>
                <a:prstClr val="black"/>
              </a:solidFill>
              <a:latin typeface="Calibri"/>
            </a:endParaRPr>
          </a:p>
        </p:txBody>
      </p:sp>
      <p:sp>
        <p:nvSpPr>
          <p:cNvPr id="13" name="Shape 11"/>
          <p:cNvSpPr/>
          <p:nvPr/>
        </p:nvSpPr>
        <p:spPr bwMode="auto">
          <a:xfrm>
            <a:off x="6178650" y="4292997"/>
            <a:ext cx="5351859" cy="1494830"/>
          </a:xfrm>
          <a:prstGeom prst="roundRect">
            <a:avLst>
              <a:gd name="adj" fmla="val 4647"/>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4" name="Text 12"/>
          <p:cNvSpPr/>
          <p:nvPr/>
        </p:nvSpPr>
        <p:spPr bwMode="auto">
          <a:xfrm>
            <a:off x="6350298" y="4464645"/>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Legitimate Interest</a:t>
            </a:r>
            <a:endParaRPr lang="en-US" sz="1650">
              <a:solidFill>
                <a:prstClr val="black"/>
              </a:solidFill>
              <a:latin typeface="Calibri"/>
            </a:endParaRPr>
          </a:p>
        </p:txBody>
      </p:sp>
      <p:sp>
        <p:nvSpPr>
          <p:cNvPr id="15" name="Text 13"/>
          <p:cNvSpPr/>
          <p:nvPr/>
        </p:nvSpPr>
        <p:spPr bwMode="auto">
          <a:xfrm>
            <a:off x="6350298" y="4822330"/>
            <a:ext cx="5008562"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Necessary for the controller's legitimate interests, provided they are not overridden by the data subject's rights. Requires a documented three-part balancing test.</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545729"/>
            <a:ext cx="4134843"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Data Subject Rights</a:t>
            </a:r>
            <a:endParaRPr lang="en-US" sz="3250">
              <a:solidFill>
                <a:prstClr val="black"/>
              </a:solidFill>
              <a:latin typeface="Calibri"/>
            </a:endParaRPr>
          </a:p>
        </p:txBody>
      </p:sp>
      <p:sp>
        <p:nvSpPr>
          <p:cNvPr id="3" name="Text 1"/>
          <p:cNvSpPr/>
          <p:nvPr/>
        </p:nvSpPr>
        <p:spPr bwMode="auto">
          <a:xfrm>
            <a:off x="661492" y="2393157"/>
            <a:ext cx="10869018"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GDPR enshrines eight distinct rights. Organisations must respond to all requests within the statutory </a:t>
            </a:r>
            <a:r>
              <a:rPr lang="en-US" sz="1300" b="1">
                <a:solidFill>
                  <a:srgbClr val="363D50"/>
                </a:solidFill>
                <a:latin typeface="Poppins"/>
                <a:ea typeface="Poppins"/>
                <a:cs typeface="Poppins"/>
              </a:rPr>
              <a:t>one-month deadline</a:t>
            </a:r>
            <a:r>
              <a:rPr lang="en-US" sz="1300">
                <a:solidFill>
                  <a:srgbClr val="363D50"/>
                </a:solidFill>
                <a:latin typeface="Poppins"/>
                <a:ea typeface="Poppins"/>
                <a:cs typeface="Poppins"/>
              </a:rPr>
              <a:t> (extendable by two months in complex cases).</a:t>
            </a:r>
            <a:endParaRPr lang="en-US" sz="1300">
              <a:solidFill>
                <a:prstClr val="black"/>
              </a:solidFill>
              <a:latin typeface="Calibri"/>
            </a:endParaRPr>
          </a:p>
        </p:txBody>
      </p:sp>
      <p:pic>
        <p:nvPicPr>
          <p:cNvPr id="4" name="Image 0" descr="preencoded.png"/>
          <p:cNvPicPr>
            <a:picLocks noChangeAspect="1"/>
          </p:cNvPicPr>
          <p:nvPr/>
        </p:nvPicPr>
        <p:blipFill>
          <a:blip>
            <a:extLst>
              <a:ext uri="{96DAC541-7B7A-43D3-8B79-37D633B846F1}">
                <asvg:svgBlip xmlns:asvg="http://schemas.microsoft.com/office/drawing/2016/SVG/main" r:embed="rId3"/>
              </a:ext>
            </a:extLst>
          </a:blip>
          <a:stretch/>
        </p:blipFill>
        <p:spPr bwMode="auto">
          <a:xfrm>
            <a:off x="661492" y="3108425"/>
            <a:ext cx="413444" cy="413444"/>
          </a:xfrm>
          <a:prstGeom prst="rect">
            <a:avLst/>
          </a:prstGeom>
        </p:spPr>
      </p:pic>
      <p:sp>
        <p:nvSpPr>
          <p:cNvPr id="5" name="Text 2"/>
          <p:cNvSpPr/>
          <p:nvPr/>
        </p:nvSpPr>
        <p:spPr bwMode="auto">
          <a:xfrm>
            <a:off x="1281609" y="3108424"/>
            <a:ext cx="2728714"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Right of Access &amp; Rectification</a:t>
            </a:r>
            <a:endParaRPr lang="en-US" sz="1650">
              <a:solidFill>
                <a:prstClr val="black"/>
              </a:solidFill>
              <a:latin typeface="Calibri"/>
            </a:endParaRPr>
          </a:p>
        </p:txBody>
      </p:sp>
      <p:sp>
        <p:nvSpPr>
          <p:cNvPr id="6" name="Text 3"/>
          <p:cNvSpPr/>
          <p:nvPr/>
        </p:nvSpPr>
        <p:spPr bwMode="auto">
          <a:xfrm>
            <a:off x="1281609" y="3466108"/>
            <a:ext cx="2865041" cy="1058466"/>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Individuals may request a copy of their data free of charge. Inaccurate data must be corrected promptly upon request.</a:t>
            </a:r>
            <a:endParaRPr lang="en-US" sz="1300">
              <a:solidFill>
                <a:prstClr val="black"/>
              </a:solidFill>
              <a:latin typeface="Calibri"/>
            </a:endParaRPr>
          </a:p>
        </p:txBody>
      </p:sp>
      <p:pic>
        <p:nvPicPr>
          <p:cNvPr id="7" name="Image 1" descr="preencoded.png"/>
          <p:cNvPicPr>
            <a:picLocks noChangeAspect="1"/>
          </p:cNvPicPr>
          <p:nvPr/>
        </p:nvPicPr>
        <p:blipFill>
          <a:blip>
            <a:extLst>
              <a:ext uri="{96DAC541-7B7A-43D3-8B79-37D633B846F1}">
                <asvg:svgBlip xmlns:asvg="http://schemas.microsoft.com/office/drawing/2016/SVG/main" r:embed="rId4"/>
              </a:ext>
            </a:extLst>
          </a:blip>
          <a:stretch/>
        </p:blipFill>
        <p:spPr bwMode="auto">
          <a:xfrm>
            <a:off x="4353322" y="3108425"/>
            <a:ext cx="413444" cy="413444"/>
          </a:xfrm>
          <a:prstGeom prst="rect">
            <a:avLst/>
          </a:prstGeom>
        </p:spPr>
      </p:pic>
      <p:sp>
        <p:nvSpPr>
          <p:cNvPr id="8" name="Text 4"/>
          <p:cNvSpPr/>
          <p:nvPr/>
        </p:nvSpPr>
        <p:spPr bwMode="auto">
          <a:xfrm>
            <a:off x="4973439" y="3108424"/>
            <a:ext cx="2865140" cy="516930"/>
          </a:xfrm>
          <a:prstGeom prst="rect">
            <a:avLst/>
          </a:prstGeom>
          <a:noFill/>
          <a:ln/>
        </p:spPr>
        <p:txBody>
          <a:bodyPr wrap="squar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Right to Erasure ("Right to be Forgotten")</a:t>
            </a:r>
            <a:endParaRPr lang="en-US" sz="1650">
              <a:solidFill>
                <a:prstClr val="black"/>
              </a:solidFill>
              <a:latin typeface="Calibri"/>
            </a:endParaRPr>
          </a:p>
        </p:txBody>
      </p:sp>
      <p:sp>
        <p:nvSpPr>
          <p:cNvPr id="9" name="Text 5"/>
          <p:cNvSpPr/>
          <p:nvPr/>
        </p:nvSpPr>
        <p:spPr bwMode="auto">
          <a:xfrm>
            <a:off x="4973439" y="3724573"/>
            <a:ext cx="2865140" cy="1587698"/>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Article 17: Individuals can request deletion when data is no longer necessary, consent is withdrawn, or processing is unlawful. Exemptions apply for legal claims and public interest tasks.</a:t>
            </a:r>
            <a:endParaRPr lang="en-US" sz="1300">
              <a:solidFill>
                <a:prstClr val="black"/>
              </a:solidFill>
              <a:latin typeface="Calibri"/>
            </a:endParaRPr>
          </a:p>
        </p:txBody>
      </p:sp>
      <p:pic>
        <p:nvPicPr>
          <p:cNvPr id="10" name="Image 2" descr="preencoded.png"/>
          <p:cNvPicPr>
            <a:picLocks noChangeAspect="1"/>
          </p:cNvPicPr>
          <p:nvPr/>
        </p:nvPicPr>
        <p:blipFill>
          <a:blip>
            <a:extLst>
              <a:ext uri="{96DAC541-7B7A-43D3-8B79-37D633B846F1}">
                <asvg:svgBlip xmlns:asvg="http://schemas.microsoft.com/office/drawing/2016/SVG/main" r:embed="rId5"/>
              </a:ext>
            </a:extLst>
          </a:blip>
          <a:stretch/>
        </p:blipFill>
        <p:spPr bwMode="auto">
          <a:xfrm>
            <a:off x="8045252" y="3108425"/>
            <a:ext cx="413444" cy="413444"/>
          </a:xfrm>
          <a:prstGeom prst="rect">
            <a:avLst/>
          </a:prstGeom>
        </p:spPr>
      </p:pic>
      <p:sp>
        <p:nvSpPr>
          <p:cNvPr id="11" name="Text 6"/>
          <p:cNvSpPr/>
          <p:nvPr/>
        </p:nvSpPr>
        <p:spPr bwMode="auto">
          <a:xfrm>
            <a:off x="8665369" y="3108424"/>
            <a:ext cx="2787253"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Right to Portability &amp; Objection</a:t>
            </a:r>
            <a:endParaRPr lang="en-US" sz="1650">
              <a:solidFill>
                <a:prstClr val="black"/>
              </a:solidFill>
              <a:latin typeface="Calibri"/>
            </a:endParaRPr>
          </a:p>
        </p:txBody>
      </p:sp>
      <p:sp>
        <p:nvSpPr>
          <p:cNvPr id="12" name="Text 7"/>
          <p:cNvSpPr/>
          <p:nvPr/>
        </p:nvSpPr>
        <p:spPr bwMode="auto">
          <a:xfrm>
            <a:off x="8665369" y="3466108"/>
            <a:ext cx="2865140" cy="1587698"/>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Individuals may receive data in machine-readable format (JSON, CSV) and transfer it to another controller. They may also object to processing for direct marketing — which must cease immediately.</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Image 0" descr="preencoded.png"/>
          <p:cNvPicPr>
            <a:picLocks noChangeAspect="1"/>
          </p:cNvPicPr>
          <p:nvPr/>
        </p:nvPicPr>
        <p:blipFill>
          <a:blip r:embed="rId3"/>
          <a:stretch/>
        </p:blipFill>
        <p:spPr bwMode="auto">
          <a:xfrm>
            <a:off x="0" y="0"/>
            <a:ext cx="4572000" cy="6858000"/>
          </a:xfrm>
          <a:prstGeom prst="rect">
            <a:avLst/>
          </a:prstGeom>
        </p:spPr>
      </p:pic>
      <p:sp>
        <p:nvSpPr>
          <p:cNvPr id="3" name="Text 0"/>
          <p:cNvSpPr/>
          <p:nvPr/>
        </p:nvSpPr>
        <p:spPr bwMode="auto">
          <a:xfrm>
            <a:off x="5233492" y="542727"/>
            <a:ext cx="6297018" cy="981869"/>
          </a:xfrm>
          <a:prstGeom prst="rect">
            <a:avLst/>
          </a:prstGeom>
          <a:noFill/>
          <a:ln/>
        </p:spPr>
        <p:txBody>
          <a:bodyPr wrap="square" lIns="0" tIns="0" rIns="0" bIns="0" rtlCol="0" anchor="t"/>
          <a:lstStyle/>
          <a:p>
            <a:pPr defTabSz="761970">
              <a:lnSpc>
                <a:spcPts val="3833"/>
              </a:lnSpc>
              <a:defRPr/>
            </a:pPr>
            <a:r>
              <a:rPr lang="en-US" sz="3100" b="1">
                <a:solidFill>
                  <a:srgbClr val="363D50"/>
                </a:solidFill>
                <a:latin typeface="Titillium Web Bold"/>
                <a:ea typeface="Titillium Web Bold"/>
                <a:cs typeface="Titillium Web Bold"/>
              </a:rPr>
              <a:t>Privacy by Design &amp; by Default (Article 25)</a:t>
            </a:r>
            <a:endParaRPr lang="en-US" sz="3100">
              <a:solidFill>
                <a:prstClr val="black"/>
              </a:solidFill>
              <a:latin typeface="Calibri"/>
            </a:endParaRPr>
          </a:p>
        </p:txBody>
      </p:sp>
      <p:sp>
        <p:nvSpPr>
          <p:cNvPr id="4" name="Shape 1"/>
          <p:cNvSpPr/>
          <p:nvPr/>
        </p:nvSpPr>
        <p:spPr bwMode="auto">
          <a:xfrm>
            <a:off x="5233492" y="1748432"/>
            <a:ext cx="6297018" cy="1422797"/>
          </a:xfrm>
          <a:prstGeom prst="roundRect">
            <a:avLst>
              <a:gd name="adj" fmla="val 6427"/>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5" name="Shape 2"/>
          <p:cNvSpPr/>
          <p:nvPr/>
        </p:nvSpPr>
        <p:spPr bwMode="auto">
          <a:xfrm>
            <a:off x="5214442" y="1748432"/>
            <a:ext cx="76200" cy="1422797"/>
          </a:xfrm>
          <a:prstGeom prst="roundRect">
            <a:avLst>
              <a:gd name="adj" fmla="val 86605"/>
            </a:avLst>
          </a:prstGeom>
          <a:solidFill>
            <a:srgbClr val="00AC4E"/>
          </a:solidFill>
          <a:ln/>
        </p:spPr>
        <p:txBody>
          <a:bodyPr/>
          <a:lstStyle/>
          <a:p>
            <a:pPr defTabSz="761970">
              <a:defRPr/>
            </a:pPr>
            <a:endParaRPr lang="en-US" sz="1500">
              <a:solidFill>
                <a:prstClr val="black"/>
              </a:solidFill>
              <a:latin typeface="Calibri"/>
            </a:endParaRPr>
          </a:p>
        </p:txBody>
      </p:sp>
      <p:sp>
        <p:nvSpPr>
          <p:cNvPr id="6" name="Text 3"/>
          <p:cNvSpPr/>
          <p:nvPr/>
        </p:nvSpPr>
        <p:spPr bwMode="auto">
          <a:xfrm>
            <a:off x="5466755" y="1924546"/>
            <a:ext cx="196403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Embed Privacy Early</a:t>
            </a:r>
            <a:endParaRPr lang="en-US" sz="1550">
              <a:solidFill>
                <a:prstClr val="black"/>
              </a:solidFill>
              <a:latin typeface="Calibri"/>
            </a:endParaRPr>
          </a:p>
        </p:txBody>
      </p:sp>
      <p:sp>
        <p:nvSpPr>
          <p:cNvPr id="7" name="Text 4"/>
          <p:cNvSpPr/>
          <p:nvPr/>
        </p:nvSpPr>
        <p:spPr bwMode="auto">
          <a:xfrm>
            <a:off x="5466755" y="2259608"/>
            <a:ext cx="5887641" cy="735508"/>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Privacy requirements must be incorporated into system architecture from the initial design phase — before any code is written or infrastructure provisioned.</a:t>
            </a:r>
            <a:endParaRPr lang="en-US" sz="1200">
              <a:solidFill>
                <a:prstClr val="black"/>
              </a:solidFill>
              <a:latin typeface="Calibri"/>
            </a:endParaRPr>
          </a:p>
        </p:txBody>
      </p:sp>
      <p:sp>
        <p:nvSpPr>
          <p:cNvPr id="8" name="Shape 5"/>
          <p:cNvSpPr/>
          <p:nvPr/>
        </p:nvSpPr>
        <p:spPr bwMode="auto">
          <a:xfrm>
            <a:off x="5233492" y="3320455"/>
            <a:ext cx="6297018" cy="1422797"/>
          </a:xfrm>
          <a:prstGeom prst="roundRect">
            <a:avLst>
              <a:gd name="adj" fmla="val 6427"/>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9" name="Shape 6"/>
          <p:cNvSpPr/>
          <p:nvPr/>
        </p:nvSpPr>
        <p:spPr bwMode="auto">
          <a:xfrm>
            <a:off x="5214442" y="3320455"/>
            <a:ext cx="76200" cy="1422797"/>
          </a:xfrm>
          <a:prstGeom prst="roundRect">
            <a:avLst>
              <a:gd name="adj" fmla="val 86605"/>
            </a:avLst>
          </a:prstGeom>
          <a:solidFill>
            <a:srgbClr val="00AC4E"/>
          </a:solidFill>
          <a:ln/>
        </p:spPr>
        <p:txBody>
          <a:bodyPr/>
          <a:lstStyle/>
          <a:p>
            <a:pPr defTabSz="761970">
              <a:defRPr/>
            </a:pPr>
            <a:endParaRPr lang="en-US" sz="1500">
              <a:solidFill>
                <a:prstClr val="black"/>
              </a:solidFill>
              <a:latin typeface="Calibri"/>
            </a:endParaRPr>
          </a:p>
        </p:txBody>
      </p:sp>
      <p:sp>
        <p:nvSpPr>
          <p:cNvPr id="10" name="Text 7"/>
          <p:cNvSpPr/>
          <p:nvPr/>
        </p:nvSpPr>
        <p:spPr bwMode="auto">
          <a:xfrm>
            <a:off x="5466755" y="3496568"/>
            <a:ext cx="2157413"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Privacy-Friendly Defaults</a:t>
            </a:r>
            <a:endParaRPr lang="en-US" sz="1550">
              <a:solidFill>
                <a:prstClr val="black"/>
              </a:solidFill>
              <a:latin typeface="Calibri"/>
            </a:endParaRPr>
          </a:p>
        </p:txBody>
      </p:sp>
      <p:sp>
        <p:nvSpPr>
          <p:cNvPr id="11" name="Text 8"/>
          <p:cNvSpPr/>
          <p:nvPr/>
        </p:nvSpPr>
        <p:spPr bwMode="auto">
          <a:xfrm>
            <a:off x="5466755" y="3831630"/>
            <a:ext cx="5887641" cy="735508"/>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Systems must collect and process only the minimum data necessary by default. Privacy-invasive options require active, deliberate user action to enable.</a:t>
            </a:r>
            <a:endParaRPr lang="en-US" sz="1200">
              <a:solidFill>
                <a:prstClr val="black"/>
              </a:solidFill>
              <a:latin typeface="Calibri"/>
            </a:endParaRPr>
          </a:p>
        </p:txBody>
      </p:sp>
      <p:sp>
        <p:nvSpPr>
          <p:cNvPr id="12" name="Shape 9"/>
          <p:cNvSpPr/>
          <p:nvPr/>
        </p:nvSpPr>
        <p:spPr bwMode="auto">
          <a:xfrm>
            <a:off x="5233492" y="4892477"/>
            <a:ext cx="6297018" cy="1422797"/>
          </a:xfrm>
          <a:prstGeom prst="roundRect">
            <a:avLst>
              <a:gd name="adj" fmla="val 6427"/>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13" name="Shape 10"/>
          <p:cNvSpPr/>
          <p:nvPr/>
        </p:nvSpPr>
        <p:spPr bwMode="auto">
          <a:xfrm>
            <a:off x="5214442" y="4892477"/>
            <a:ext cx="76200" cy="1422797"/>
          </a:xfrm>
          <a:prstGeom prst="roundRect">
            <a:avLst>
              <a:gd name="adj" fmla="val 86605"/>
            </a:avLst>
          </a:prstGeom>
          <a:solidFill>
            <a:srgbClr val="00AC4E"/>
          </a:solidFill>
          <a:ln/>
        </p:spPr>
        <p:txBody>
          <a:bodyPr/>
          <a:lstStyle/>
          <a:p>
            <a:pPr defTabSz="761970">
              <a:defRPr/>
            </a:pPr>
            <a:endParaRPr lang="en-US" sz="1500">
              <a:solidFill>
                <a:prstClr val="black"/>
              </a:solidFill>
              <a:latin typeface="Calibri"/>
            </a:endParaRPr>
          </a:p>
        </p:txBody>
      </p:sp>
      <p:sp>
        <p:nvSpPr>
          <p:cNvPr id="14" name="Text 11"/>
          <p:cNvSpPr/>
          <p:nvPr/>
        </p:nvSpPr>
        <p:spPr bwMode="auto">
          <a:xfrm>
            <a:off x="5466755" y="5068590"/>
            <a:ext cx="196403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Limited Data Access</a:t>
            </a:r>
            <a:endParaRPr lang="en-US" sz="1550">
              <a:solidFill>
                <a:prstClr val="black"/>
              </a:solidFill>
              <a:latin typeface="Calibri"/>
            </a:endParaRPr>
          </a:p>
        </p:txBody>
      </p:sp>
      <p:sp>
        <p:nvSpPr>
          <p:cNvPr id="15" name="Text 12"/>
          <p:cNvSpPr/>
          <p:nvPr/>
        </p:nvSpPr>
        <p:spPr bwMode="auto">
          <a:xfrm>
            <a:off x="5466755" y="5403652"/>
            <a:ext cx="5887641" cy="735508"/>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Access to personal data must be restricted on a need-to-know basis, with role-based access controls enforced technically — not merely stated in policy.</a:t>
            </a:r>
            <a:endParaRPr lang="en-US" sz="12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015505"/>
            <a:ext cx="7188795" cy="490934"/>
          </a:xfrm>
          <a:prstGeom prst="rect">
            <a:avLst/>
          </a:prstGeom>
          <a:noFill/>
          <a:ln/>
        </p:spPr>
        <p:txBody>
          <a:bodyPr wrap="none" lIns="0" tIns="0" rIns="0" bIns="0" rtlCol="0" anchor="t"/>
          <a:lstStyle/>
          <a:p>
            <a:pPr defTabSz="761970">
              <a:lnSpc>
                <a:spcPts val="3833"/>
              </a:lnSpc>
              <a:defRPr/>
            </a:pPr>
            <a:r>
              <a:rPr lang="en-US" sz="3100" b="1">
                <a:solidFill>
                  <a:srgbClr val="363D50"/>
                </a:solidFill>
                <a:latin typeface="Titillium Web Bold"/>
                <a:ea typeface="Titillium Web Bold"/>
                <a:cs typeface="Titillium Web Bold"/>
              </a:rPr>
              <a:t>Pseudonymisation, Anonymisation &amp; DPIA</a:t>
            </a:r>
            <a:endParaRPr lang="en-US" sz="3100">
              <a:solidFill>
                <a:prstClr val="black"/>
              </a:solidFill>
              <a:latin typeface="Calibri"/>
            </a:endParaRPr>
          </a:p>
        </p:txBody>
      </p:sp>
      <p:sp>
        <p:nvSpPr>
          <p:cNvPr id="3" name="Text 1"/>
          <p:cNvSpPr/>
          <p:nvPr/>
        </p:nvSpPr>
        <p:spPr bwMode="auto">
          <a:xfrm>
            <a:off x="661492" y="1879501"/>
            <a:ext cx="3185518"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Pseudonymisation vs. Anonymisation</a:t>
            </a:r>
            <a:endParaRPr lang="en-US" sz="1550">
              <a:solidFill>
                <a:prstClr val="black"/>
              </a:solidFill>
              <a:latin typeface="Calibri"/>
            </a:endParaRPr>
          </a:p>
        </p:txBody>
      </p:sp>
      <p:sp>
        <p:nvSpPr>
          <p:cNvPr id="4" name="Text 2"/>
          <p:cNvSpPr/>
          <p:nvPr/>
        </p:nvSpPr>
        <p:spPr bwMode="auto">
          <a:xfrm>
            <a:off x="661492" y="2274293"/>
            <a:ext cx="5242818" cy="980678"/>
          </a:xfrm>
          <a:prstGeom prst="rect">
            <a:avLst/>
          </a:prstGeom>
          <a:noFill/>
          <a:ln/>
        </p:spPr>
        <p:txBody>
          <a:bodyPr wrap="square" lIns="0" tIns="0" rIns="0" bIns="0" rtlCol="0" anchor="t"/>
          <a:lstStyle/>
          <a:p>
            <a:pPr defTabSz="761970">
              <a:lnSpc>
                <a:spcPts val="1917"/>
              </a:lnSpc>
              <a:defRPr/>
            </a:pPr>
            <a:r>
              <a:rPr lang="en-US" sz="1200" b="1">
                <a:solidFill>
                  <a:srgbClr val="363D50"/>
                </a:solidFill>
                <a:latin typeface="Poppins"/>
                <a:ea typeface="Poppins"/>
                <a:cs typeface="Poppins"/>
              </a:rPr>
              <a:t>Pseudonymisation</a:t>
            </a:r>
            <a:r>
              <a:rPr lang="en-US" sz="1200">
                <a:solidFill>
                  <a:srgbClr val="363D50"/>
                </a:solidFill>
                <a:latin typeface="Poppins"/>
                <a:ea typeface="Poppins"/>
                <a:cs typeface="Poppins"/>
              </a:rPr>
              <a:t> replaces direct identifiers with artificial pseudonyms. Re-identification remains possible using a mapping key — so pseudonymised data is still personal data under GDPR. It is a recommended security measure that reduces risk.</a:t>
            </a:r>
            <a:endParaRPr lang="en-US" sz="1200">
              <a:solidFill>
                <a:prstClr val="black"/>
              </a:solidFill>
              <a:latin typeface="Calibri"/>
            </a:endParaRPr>
          </a:p>
        </p:txBody>
      </p:sp>
      <p:sp>
        <p:nvSpPr>
          <p:cNvPr id="5" name="Text 3"/>
          <p:cNvSpPr/>
          <p:nvPr/>
        </p:nvSpPr>
        <p:spPr bwMode="auto">
          <a:xfrm>
            <a:off x="661492" y="3389313"/>
            <a:ext cx="5242818" cy="980678"/>
          </a:xfrm>
          <a:prstGeom prst="rect">
            <a:avLst/>
          </a:prstGeom>
          <a:noFill/>
          <a:ln/>
        </p:spPr>
        <p:txBody>
          <a:bodyPr wrap="square" lIns="0" tIns="0" rIns="0" bIns="0" rtlCol="0" anchor="t"/>
          <a:lstStyle/>
          <a:p>
            <a:pPr defTabSz="761970">
              <a:lnSpc>
                <a:spcPts val="1917"/>
              </a:lnSpc>
              <a:defRPr/>
            </a:pPr>
            <a:r>
              <a:rPr lang="en-US" sz="1200" b="1">
                <a:solidFill>
                  <a:srgbClr val="363D50"/>
                </a:solidFill>
                <a:latin typeface="Poppins"/>
                <a:ea typeface="Poppins"/>
                <a:cs typeface="Poppins"/>
              </a:rPr>
              <a:t>Anonymisation</a:t>
            </a:r>
            <a:r>
              <a:rPr lang="en-US" sz="1200">
                <a:solidFill>
                  <a:srgbClr val="363D50"/>
                </a:solidFill>
                <a:latin typeface="Poppins"/>
                <a:ea typeface="Poppins"/>
                <a:cs typeface="Poppins"/>
              </a:rPr>
              <a:t> is the irreversible removal of all identifying information. Truly anonymised data falls entirely outside GDPR scope and can be processed freely. Achieving genuine anonymisation is technically demanding.</a:t>
            </a:r>
            <a:endParaRPr lang="en-US" sz="1200">
              <a:solidFill>
                <a:prstClr val="black"/>
              </a:solidFill>
              <a:latin typeface="Calibri"/>
            </a:endParaRPr>
          </a:p>
        </p:txBody>
      </p:sp>
      <p:sp>
        <p:nvSpPr>
          <p:cNvPr id="6" name="Shape 4"/>
          <p:cNvSpPr/>
          <p:nvPr/>
        </p:nvSpPr>
        <p:spPr bwMode="auto">
          <a:xfrm>
            <a:off x="661492" y="4529309"/>
            <a:ext cx="5242818" cy="1307984"/>
          </a:xfrm>
          <a:prstGeom prst="roundRect">
            <a:avLst>
              <a:gd name="adj" fmla="val 5805"/>
            </a:avLst>
          </a:prstGeom>
          <a:solidFill>
            <a:srgbClr val="FCF2B5"/>
          </a:solidFill>
          <a:ln/>
        </p:spPr>
        <p:txBody>
          <a:bodyPr/>
          <a:lstStyle/>
          <a:p>
            <a:pPr defTabSz="761970">
              <a:defRPr/>
            </a:pPr>
            <a:endParaRPr lang="en-US" sz="1500">
              <a:solidFill>
                <a:prstClr val="black"/>
              </a:solidFill>
              <a:latin typeface="Calibri"/>
            </a:endParaRPr>
          </a:p>
        </p:txBody>
      </p:sp>
      <p:pic>
        <p:nvPicPr>
          <p:cNvPr id="7" name="Image 0" descr="preencoded.png"/>
          <p:cNvPicPr>
            <a:picLocks noChangeAspect="1"/>
          </p:cNvPicPr>
          <p:nvPr/>
        </p:nvPicPr>
        <p:blipFill>
          <a:blip r:embed="rId3"/>
          <a:stretch/>
        </p:blipFill>
        <p:spPr bwMode="auto">
          <a:xfrm>
            <a:off x="818556" y="4768057"/>
            <a:ext cx="196354" cy="157063"/>
          </a:xfrm>
          <a:prstGeom prst="rect">
            <a:avLst/>
          </a:prstGeom>
        </p:spPr>
      </p:pic>
      <p:sp>
        <p:nvSpPr>
          <p:cNvPr id="8" name="Text 5"/>
          <p:cNvSpPr/>
          <p:nvPr/>
        </p:nvSpPr>
        <p:spPr bwMode="auto">
          <a:xfrm>
            <a:off x="1171972" y="4726284"/>
            <a:ext cx="4575274" cy="735508"/>
          </a:xfrm>
          <a:prstGeom prst="rect">
            <a:avLst/>
          </a:prstGeom>
          <a:noFill/>
          <a:ln/>
        </p:spPr>
        <p:txBody>
          <a:bodyPr wrap="square" lIns="0" tIns="0" rIns="0" bIns="0" rtlCol="0" anchor="t"/>
          <a:lstStyle/>
          <a:p>
            <a:pPr defTabSz="761970">
              <a:lnSpc>
                <a:spcPts val="1917"/>
              </a:lnSpc>
              <a:defRPr/>
            </a:pPr>
            <a:r>
              <a:rPr lang="en-US" sz="1200">
                <a:solidFill>
                  <a:srgbClr val="000000"/>
                </a:solidFill>
                <a:latin typeface="Poppins"/>
                <a:ea typeface="Poppins"/>
                <a:cs typeface="Poppins"/>
              </a:rPr>
              <a:t>A common error: treating pseudonymised data as anonymised. If re-identification is possible (even by the controller) GDPR applies in full. This is a problem further exacerbated by the LLM capabilities.</a:t>
            </a:r>
            <a:endParaRPr lang="en-US" sz="1200">
              <a:solidFill>
                <a:prstClr val="black"/>
              </a:solidFill>
              <a:latin typeface="Poppins"/>
              <a:cs typeface="Poppins"/>
            </a:endParaRPr>
          </a:p>
        </p:txBody>
      </p:sp>
      <p:sp>
        <p:nvSpPr>
          <p:cNvPr id="9" name="Shape 6"/>
          <p:cNvSpPr/>
          <p:nvPr/>
        </p:nvSpPr>
        <p:spPr bwMode="auto">
          <a:xfrm>
            <a:off x="6180832" y="1730276"/>
            <a:ext cx="5469235" cy="4112220"/>
          </a:xfrm>
          <a:prstGeom prst="roundRect">
            <a:avLst>
              <a:gd name="adj" fmla="val 2751"/>
            </a:avLst>
          </a:prstGeom>
          <a:solidFill>
            <a:srgbClr val="00B050"/>
          </a:solidFill>
          <a:ln/>
        </p:spPr>
        <p:txBody>
          <a:bodyPr/>
          <a:lstStyle/>
          <a:p>
            <a:pPr defTabSz="761970">
              <a:defRPr/>
            </a:pPr>
            <a:endParaRPr lang="en-US" sz="1500">
              <a:solidFill>
                <a:prstClr val="black"/>
              </a:solidFill>
              <a:latin typeface="Calibri"/>
            </a:endParaRPr>
          </a:p>
        </p:txBody>
      </p:sp>
      <p:sp>
        <p:nvSpPr>
          <p:cNvPr id="10" name="Text 7"/>
          <p:cNvSpPr/>
          <p:nvPr/>
        </p:nvSpPr>
        <p:spPr bwMode="auto">
          <a:xfrm>
            <a:off x="6337895" y="1879501"/>
            <a:ext cx="3615134" cy="245567"/>
          </a:xfrm>
          <a:prstGeom prst="rect">
            <a:avLst/>
          </a:prstGeom>
          <a:noFill/>
          <a:ln/>
        </p:spPr>
        <p:txBody>
          <a:bodyPr wrap="none" lIns="0" tIns="0" rIns="0" bIns="0" rtlCol="0" anchor="t"/>
          <a:lstStyle/>
          <a:p>
            <a:pPr defTabSz="761970">
              <a:lnSpc>
                <a:spcPts val="1917"/>
              </a:lnSpc>
              <a:defRPr/>
            </a:pPr>
            <a:r>
              <a:rPr lang="en-US" sz="1550" b="1">
                <a:solidFill>
                  <a:srgbClr val="FFFFFF"/>
                </a:solidFill>
                <a:latin typeface="Titillium Web Bold"/>
                <a:ea typeface="Titillium Web Bold"/>
                <a:cs typeface="Titillium Web Bold"/>
              </a:rPr>
              <a:t>Data Protection Impact Assessment (DPIA)</a:t>
            </a:r>
            <a:endParaRPr lang="en-US" sz="1550">
              <a:solidFill>
                <a:prstClr val="black"/>
              </a:solidFill>
              <a:latin typeface="Calibri"/>
            </a:endParaRPr>
          </a:p>
        </p:txBody>
      </p:sp>
      <p:sp>
        <p:nvSpPr>
          <p:cNvPr id="11" name="Text 8"/>
          <p:cNvSpPr/>
          <p:nvPr/>
        </p:nvSpPr>
        <p:spPr bwMode="auto">
          <a:xfrm>
            <a:off x="6337895" y="2274293"/>
            <a:ext cx="5155108" cy="980678"/>
          </a:xfrm>
          <a:prstGeom prst="rect">
            <a:avLst/>
          </a:prstGeom>
          <a:noFill/>
          <a:ln/>
        </p:spPr>
        <p:txBody>
          <a:bodyPr wrap="square" lIns="0" tIns="0" rIns="0" bIns="0" rtlCol="0" anchor="t"/>
          <a:lstStyle/>
          <a:p>
            <a:pPr defTabSz="761970">
              <a:lnSpc>
                <a:spcPts val="1917"/>
              </a:lnSpc>
              <a:defRPr/>
            </a:pPr>
            <a:r>
              <a:rPr lang="en-US" sz="1200">
                <a:solidFill>
                  <a:srgbClr val="FFFFFF"/>
                </a:solidFill>
                <a:latin typeface="Poppins"/>
                <a:ea typeface="Poppins"/>
                <a:cs typeface="Poppins"/>
              </a:rPr>
              <a:t>A structured risk assessment mandated by Article 35 for high-risk processing activities. Mandatory — not optional — for systematic profiling, large-scale special category data, or systematic monitoring (including smart building sensor networks).</a:t>
            </a:r>
            <a:endParaRPr lang="en-US" sz="1200">
              <a:solidFill>
                <a:prstClr val="black"/>
              </a:solidFill>
              <a:latin typeface="Calibri"/>
            </a:endParaRPr>
          </a:p>
        </p:txBody>
      </p:sp>
      <p:sp>
        <p:nvSpPr>
          <p:cNvPr id="12" name="Text 9"/>
          <p:cNvSpPr/>
          <p:nvPr/>
        </p:nvSpPr>
        <p:spPr bwMode="auto">
          <a:xfrm>
            <a:off x="6337895" y="3389313"/>
            <a:ext cx="5155108" cy="1137245"/>
          </a:xfrm>
          <a:prstGeom prst="rect">
            <a:avLst/>
          </a:prstGeom>
          <a:noFill/>
          <a:ln/>
        </p:spPr>
        <p:txBody>
          <a:bodyPr wrap="square" lIns="0" tIns="0" rIns="0" bIns="0" rtlCol="0" anchor="t"/>
          <a:lstStyle/>
          <a:p>
            <a:pPr marL="285739" indent="-285739" defTabSz="761970">
              <a:lnSpc>
                <a:spcPts val="1917"/>
              </a:lnSpc>
              <a:buSzPct val="100000"/>
              <a:buFont typeface="+mj-lt"/>
              <a:buAutoNum type="arabicPeriod"/>
              <a:defRPr/>
            </a:pPr>
            <a:r>
              <a:rPr lang="en-US" sz="1200">
                <a:solidFill>
                  <a:srgbClr val="FFFFFF"/>
                </a:solidFill>
                <a:latin typeface="Poppins"/>
                <a:ea typeface="Poppins"/>
                <a:cs typeface="Poppins"/>
              </a:rPr>
              <a:t>Describe the processing</a:t>
            </a:r>
            <a:endParaRPr lang="en-US" sz="1200">
              <a:solidFill>
                <a:prstClr val="black"/>
              </a:solidFill>
              <a:latin typeface="Calibri"/>
            </a:endParaRPr>
          </a:p>
          <a:p>
            <a:pPr marL="285739" indent="-285739" defTabSz="761970">
              <a:lnSpc>
                <a:spcPts val="1917"/>
              </a:lnSpc>
              <a:buSzPct val="100000"/>
              <a:buFont typeface="+mj-lt"/>
              <a:buAutoNum type="arabicPeriod" startAt="2"/>
              <a:defRPr/>
            </a:pPr>
            <a:r>
              <a:rPr lang="en-US" sz="1200">
                <a:solidFill>
                  <a:srgbClr val="FFFFFF"/>
                </a:solidFill>
                <a:latin typeface="Poppins"/>
                <a:ea typeface="Poppins"/>
                <a:cs typeface="Poppins"/>
              </a:rPr>
              <a:t>Assess necessity and proportionality</a:t>
            </a:r>
            <a:endParaRPr lang="en-US" sz="1200">
              <a:solidFill>
                <a:prstClr val="black"/>
              </a:solidFill>
              <a:latin typeface="Calibri"/>
            </a:endParaRPr>
          </a:p>
          <a:p>
            <a:pPr marL="285739" indent="-285739" defTabSz="761970">
              <a:lnSpc>
                <a:spcPts val="1917"/>
              </a:lnSpc>
              <a:buSzPct val="100000"/>
              <a:buFont typeface="+mj-lt"/>
              <a:buAutoNum type="arabicPeriod" startAt="3"/>
              <a:defRPr/>
            </a:pPr>
            <a:r>
              <a:rPr lang="en-US" sz="1200">
                <a:solidFill>
                  <a:srgbClr val="FFFFFF"/>
                </a:solidFill>
                <a:latin typeface="Poppins"/>
                <a:ea typeface="Poppins"/>
                <a:cs typeface="Poppins"/>
              </a:rPr>
              <a:t>Identify and assess risks</a:t>
            </a:r>
            <a:endParaRPr lang="en-US" sz="1200">
              <a:solidFill>
                <a:prstClr val="black"/>
              </a:solidFill>
              <a:latin typeface="Calibri"/>
            </a:endParaRPr>
          </a:p>
          <a:p>
            <a:pPr marL="285739" indent="-285739" defTabSz="761970">
              <a:lnSpc>
                <a:spcPts val="1917"/>
              </a:lnSpc>
              <a:buSzPct val="100000"/>
              <a:buFont typeface="+mj-lt"/>
              <a:buAutoNum type="arabicPeriod" startAt="4"/>
              <a:defRPr/>
            </a:pPr>
            <a:r>
              <a:rPr lang="en-US" sz="1200">
                <a:solidFill>
                  <a:srgbClr val="FFFFFF"/>
                </a:solidFill>
                <a:latin typeface="Poppins"/>
                <a:ea typeface="Poppins"/>
                <a:cs typeface="Poppins"/>
              </a:rPr>
              <a:t>Identify mitigation measures</a:t>
            </a:r>
            <a:endParaRPr lang="en-US" sz="12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898525"/>
            <a:ext cx="6838851"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Accountability Mechanisms &amp; the DPO</a:t>
            </a:r>
            <a:endParaRPr lang="en-US" sz="3250">
              <a:solidFill>
                <a:prstClr val="black"/>
              </a:solidFill>
              <a:latin typeface="Calibri"/>
            </a:endParaRPr>
          </a:p>
        </p:txBody>
      </p:sp>
      <p:sp>
        <p:nvSpPr>
          <p:cNvPr id="3" name="Shape 1"/>
          <p:cNvSpPr/>
          <p:nvPr/>
        </p:nvSpPr>
        <p:spPr bwMode="auto">
          <a:xfrm>
            <a:off x="661492" y="1745953"/>
            <a:ext cx="5351859" cy="2024063"/>
          </a:xfrm>
          <a:prstGeom prst="roundRect">
            <a:avLst>
              <a:gd name="adj" fmla="val 3432"/>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4" name="Text 2"/>
          <p:cNvSpPr/>
          <p:nvPr/>
        </p:nvSpPr>
        <p:spPr bwMode="auto">
          <a:xfrm>
            <a:off x="833140" y="1917601"/>
            <a:ext cx="2624336"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Records of Processing (RoPA)</a:t>
            </a:r>
            <a:endParaRPr lang="en-US" sz="1650">
              <a:solidFill>
                <a:prstClr val="black"/>
              </a:solidFill>
              <a:latin typeface="Calibri"/>
            </a:endParaRPr>
          </a:p>
        </p:txBody>
      </p:sp>
      <p:sp>
        <p:nvSpPr>
          <p:cNvPr id="5" name="Text 3"/>
          <p:cNvSpPr/>
          <p:nvPr/>
        </p:nvSpPr>
        <p:spPr bwMode="auto">
          <a:xfrm>
            <a:off x="833140" y="2275284"/>
            <a:ext cx="5008562" cy="1323082"/>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Article 30 requires comprehensive Records of Processing Activities — documenting purposes, data categories, recipients, retention periods, and security measures. Primary tool for demonstrating compliance to supervisory authorities.</a:t>
            </a:r>
            <a:endParaRPr lang="en-US" sz="1300">
              <a:solidFill>
                <a:prstClr val="black"/>
              </a:solidFill>
              <a:latin typeface="Calibri"/>
            </a:endParaRPr>
          </a:p>
        </p:txBody>
      </p:sp>
      <p:sp>
        <p:nvSpPr>
          <p:cNvPr id="6" name="Shape 4"/>
          <p:cNvSpPr/>
          <p:nvPr/>
        </p:nvSpPr>
        <p:spPr bwMode="auto">
          <a:xfrm>
            <a:off x="6178650" y="1745953"/>
            <a:ext cx="5351859" cy="2024063"/>
          </a:xfrm>
          <a:prstGeom prst="roundRect">
            <a:avLst>
              <a:gd name="adj" fmla="val 3432"/>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7" name="Text 5"/>
          <p:cNvSpPr/>
          <p:nvPr/>
        </p:nvSpPr>
        <p:spPr bwMode="auto">
          <a:xfrm>
            <a:off x="6350298" y="1917601"/>
            <a:ext cx="225544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Policies &amp; Internal Audits</a:t>
            </a:r>
            <a:endParaRPr lang="en-US" sz="1650">
              <a:solidFill>
                <a:prstClr val="black"/>
              </a:solidFill>
              <a:latin typeface="Calibri"/>
            </a:endParaRPr>
          </a:p>
        </p:txBody>
      </p:sp>
      <p:sp>
        <p:nvSpPr>
          <p:cNvPr id="8" name="Text 6"/>
          <p:cNvSpPr/>
          <p:nvPr/>
        </p:nvSpPr>
        <p:spPr bwMode="auto">
          <a:xfrm>
            <a:off x="6350298" y="2275285"/>
            <a:ext cx="5008562"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Formalised data protection policies and scheduled internal audits evaluate control effectiveness, identify compliance gaps, and generate remediation action plans.</a:t>
            </a:r>
            <a:endParaRPr lang="en-US" sz="1300">
              <a:solidFill>
                <a:prstClr val="black"/>
              </a:solidFill>
              <a:latin typeface="Calibri"/>
            </a:endParaRPr>
          </a:p>
        </p:txBody>
      </p:sp>
      <p:sp>
        <p:nvSpPr>
          <p:cNvPr id="9" name="Shape 7"/>
          <p:cNvSpPr/>
          <p:nvPr/>
        </p:nvSpPr>
        <p:spPr bwMode="auto">
          <a:xfrm>
            <a:off x="661492" y="3935314"/>
            <a:ext cx="5351859" cy="2024063"/>
          </a:xfrm>
          <a:prstGeom prst="roundRect">
            <a:avLst>
              <a:gd name="adj" fmla="val 3432"/>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0" name="Text 8"/>
          <p:cNvSpPr/>
          <p:nvPr/>
        </p:nvSpPr>
        <p:spPr bwMode="auto">
          <a:xfrm>
            <a:off x="833140" y="4106962"/>
            <a:ext cx="2611140"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Data Protection Officer (DPO)</a:t>
            </a:r>
            <a:endParaRPr lang="en-US" sz="1650">
              <a:solidFill>
                <a:prstClr val="black"/>
              </a:solidFill>
              <a:latin typeface="Calibri"/>
            </a:endParaRPr>
          </a:p>
        </p:txBody>
      </p:sp>
      <p:sp>
        <p:nvSpPr>
          <p:cNvPr id="11" name="Text 9"/>
          <p:cNvSpPr/>
          <p:nvPr/>
        </p:nvSpPr>
        <p:spPr bwMode="auto">
          <a:xfrm>
            <a:off x="833140" y="4464645"/>
            <a:ext cx="5008562" cy="1323082"/>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Formally designated role monitoring GDPR adherence, advising on DPIAs and breach responses, and serving as primary contact with supervisory authorities. Mandatory appointment for public authorities, large-scale monitoring, or special category data processing.</a:t>
            </a:r>
            <a:endParaRPr lang="en-US" sz="1300">
              <a:solidFill>
                <a:prstClr val="black"/>
              </a:solidFill>
              <a:latin typeface="Calibri"/>
            </a:endParaRPr>
          </a:p>
        </p:txBody>
      </p:sp>
      <p:sp>
        <p:nvSpPr>
          <p:cNvPr id="12" name="Shape 10"/>
          <p:cNvSpPr/>
          <p:nvPr/>
        </p:nvSpPr>
        <p:spPr bwMode="auto">
          <a:xfrm>
            <a:off x="6178650" y="3935314"/>
            <a:ext cx="5351859" cy="2024063"/>
          </a:xfrm>
          <a:prstGeom prst="roundRect">
            <a:avLst>
              <a:gd name="adj" fmla="val 3432"/>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3" name="Text 11"/>
          <p:cNvSpPr/>
          <p:nvPr/>
        </p:nvSpPr>
        <p:spPr bwMode="auto">
          <a:xfrm>
            <a:off x="6350298" y="4106962"/>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Technical Controls</a:t>
            </a:r>
            <a:endParaRPr lang="en-US" sz="1650">
              <a:solidFill>
                <a:prstClr val="black"/>
              </a:solidFill>
              <a:latin typeface="Calibri"/>
            </a:endParaRPr>
          </a:p>
        </p:txBody>
      </p:sp>
      <p:sp>
        <p:nvSpPr>
          <p:cNvPr id="14" name="Text 12"/>
          <p:cNvSpPr/>
          <p:nvPr/>
        </p:nvSpPr>
        <p:spPr bwMode="auto">
          <a:xfrm>
            <a:off x="6350298" y="4464645"/>
            <a:ext cx="5008562" cy="1058466"/>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End-to-end encryption (AES-256), RBAC/ABAC access control, MFA, and comprehensive audit logs — including real-time monitoring to support the 72-hour breach notification obligation under Article 33.</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Image 0" descr="preencoded.png"/>
          <p:cNvPicPr>
            <a:picLocks noChangeAspect="1"/>
          </p:cNvPicPr>
          <p:nvPr/>
        </p:nvPicPr>
        <p:blipFill>
          <a:blip r:embed="rId3"/>
          <a:stretch/>
        </p:blipFill>
        <p:spPr bwMode="auto">
          <a:xfrm>
            <a:off x="7620000" y="0"/>
            <a:ext cx="4572000" cy="6858000"/>
          </a:xfrm>
          <a:prstGeom prst="rect">
            <a:avLst/>
          </a:prstGeom>
        </p:spPr>
      </p:pic>
      <p:sp>
        <p:nvSpPr>
          <p:cNvPr id="3" name="Text 0"/>
          <p:cNvSpPr/>
          <p:nvPr/>
        </p:nvSpPr>
        <p:spPr bwMode="auto">
          <a:xfrm>
            <a:off x="661492" y="692944"/>
            <a:ext cx="6042323" cy="981869"/>
          </a:xfrm>
          <a:prstGeom prst="rect">
            <a:avLst/>
          </a:prstGeom>
          <a:noFill/>
          <a:ln/>
        </p:spPr>
        <p:txBody>
          <a:bodyPr wrap="square" lIns="0" tIns="0" rIns="0" bIns="0" rtlCol="0" anchor="t"/>
          <a:lstStyle/>
          <a:p>
            <a:pPr defTabSz="761970">
              <a:lnSpc>
                <a:spcPts val="3833"/>
              </a:lnSpc>
              <a:defRPr/>
            </a:pPr>
            <a:r>
              <a:rPr lang="en-US" sz="3100" b="1">
                <a:solidFill>
                  <a:srgbClr val="363D50"/>
                </a:solidFill>
                <a:latin typeface="Titillium Web Bold"/>
                <a:ea typeface="Titillium Web Bold"/>
                <a:cs typeface="Titillium Web Bold"/>
              </a:rPr>
              <a:t>GDPR Conclusion: Privacy as a Design Principle</a:t>
            </a:r>
            <a:endParaRPr lang="en-US" sz="3100">
              <a:solidFill>
                <a:prstClr val="black"/>
              </a:solidFill>
              <a:latin typeface="Calibri"/>
            </a:endParaRPr>
          </a:p>
        </p:txBody>
      </p:sp>
      <p:sp>
        <p:nvSpPr>
          <p:cNvPr id="4" name="Text 1"/>
          <p:cNvSpPr/>
          <p:nvPr/>
        </p:nvSpPr>
        <p:spPr bwMode="auto">
          <a:xfrm>
            <a:off x="897136" y="1975089"/>
            <a:ext cx="6061373" cy="980678"/>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GDPR compliance and digital sustainability are not competing objectives — they are mutually reinforcing. Organisations that embed privacy by design, minimise data collection, and enforce rigorous governance simultaneously reduce data liability, lower infrastructure costs, and build stakeholder trust.</a:t>
            </a:r>
            <a:endParaRPr lang="en-US" sz="1200">
              <a:solidFill>
                <a:prstClr val="black"/>
              </a:solidFill>
              <a:latin typeface="Calibri"/>
            </a:endParaRPr>
          </a:p>
        </p:txBody>
      </p:sp>
      <p:sp>
        <p:nvSpPr>
          <p:cNvPr id="5" name="Shape 2"/>
          <p:cNvSpPr/>
          <p:nvPr/>
        </p:nvSpPr>
        <p:spPr bwMode="auto">
          <a:xfrm>
            <a:off x="661492" y="1807211"/>
            <a:ext cx="19050" cy="1316434"/>
          </a:xfrm>
          <a:prstGeom prst="rect">
            <a:avLst/>
          </a:prstGeom>
          <a:solidFill>
            <a:srgbClr val="00AC4E"/>
          </a:solidFill>
          <a:ln/>
        </p:spPr>
        <p:txBody>
          <a:bodyPr/>
          <a:lstStyle/>
          <a:p>
            <a:pPr defTabSz="761970">
              <a:defRPr/>
            </a:pPr>
            <a:endParaRPr lang="en-US" sz="1500">
              <a:solidFill>
                <a:prstClr val="black"/>
              </a:solidFill>
              <a:latin typeface="Calibri"/>
            </a:endParaRPr>
          </a:p>
        </p:txBody>
      </p:sp>
      <p:sp>
        <p:nvSpPr>
          <p:cNvPr id="6" name="Shape 3"/>
          <p:cNvSpPr/>
          <p:nvPr/>
        </p:nvSpPr>
        <p:spPr bwMode="auto">
          <a:xfrm>
            <a:off x="661492" y="3291523"/>
            <a:ext cx="6297018" cy="2782094"/>
          </a:xfrm>
          <a:prstGeom prst="roundRect">
            <a:avLst>
              <a:gd name="adj" fmla="val 2372"/>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7" name="Shape 4"/>
          <p:cNvSpPr/>
          <p:nvPr/>
        </p:nvSpPr>
        <p:spPr bwMode="auto">
          <a:xfrm>
            <a:off x="667842" y="3297872"/>
            <a:ext cx="3142158" cy="1629866"/>
          </a:xfrm>
          <a:prstGeom prst="roundRect">
            <a:avLst>
              <a:gd name="adj" fmla="val 4049"/>
            </a:avLst>
          </a:prstGeom>
          <a:solidFill>
            <a:srgbClr val="CCFFE3"/>
          </a:solidFill>
          <a:ln/>
        </p:spPr>
        <p:txBody>
          <a:bodyPr/>
          <a:lstStyle/>
          <a:p>
            <a:pPr defTabSz="761970">
              <a:defRPr/>
            </a:pPr>
            <a:endParaRPr lang="en-US" sz="1500">
              <a:solidFill>
                <a:prstClr val="black"/>
              </a:solidFill>
              <a:latin typeface="Calibri"/>
            </a:endParaRPr>
          </a:p>
        </p:txBody>
      </p:sp>
      <p:sp>
        <p:nvSpPr>
          <p:cNvPr id="8" name="Text 5"/>
          <p:cNvSpPr/>
          <p:nvPr/>
        </p:nvSpPr>
        <p:spPr bwMode="auto">
          <a:xfrm>
            <a:off x="824905" y="3454936"/>
            <a:ext cx="196403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Privacy as Design</a:t>
            </a:r>
            <a:endParaRPr lang="en-US" sz="1550">
              <a:solidFill>
                <a:prstClr val="black"/>
              </a:solidFill>
              <a:latin typeface="Calibri"/>
            </a:endParaRPr>
          </a:p>
        </p:txBody>
      </p:sp>
      <p:sp>
        <p:nvSpPr>
          <p:cNvPr id="9" name="Text 6"/>
          <p:cNvSpPr/>
          <p:nvPr/>
        </p:nvSpPr>
        <p:spPr bwMode="auto">
          <a:xfrm>
            <a:off x="824905" y="3789998"/>
            <a:ext cx="2828031" cy="980678"/>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Embedding GDPR from the outset produces more secure, efficient, and trustworthy digital infrastructure.</a:t>
            </a:r>
            <a:endParaRPr lang="en-US" sz="1200">
              <a:solidFill>
                <a:prstClr val="black"/>
              </a:solidFill>
              <a:latin typeface="Calibri"/>
            </a:endParaRPr>
          </a:p>
        </p:txBody>
      </p:sp>
      <p:sp>
        <p:nvSpPr>
          <p:cNvPr id="10" name="Shape 7"/>
          <p:cNvSpPr/>
          <p:nvPr/>
        </p:nvSpPr>
        <p:spPr bwMode="auto">
          <a:xfrm>
            <a:off x="3810000" y="3297872"/>
            <a:ext cx="3142158" cy="1629866"/>
          </a:xfrm>
          <a:prstGeom prst="rect">
            <a:avLst/>
          </a:prstGeom>
          <a:solidFill>
            <a:srgbClr val="CCFFE3"/>
          </a:solidFill>
          <a:ln/>
        </p:spPr>
        <p:txBody>
          <a:bodyPr/>
          <a:lstStyle/>
          <a:p>
            <a:pPr defTabSz="761970">
              <a:defRPr/>
            </a:pPr>
            <a:endParaRPr lang="en-US" sz="1500">
              <a:solidFill>
                <a:prstClr val="black"/>
              </a:solidFill>
              <a:latin typeface="Calibri"/>
            </a:endParaRPr>
          </a:p>
        </p:txBody>
      </p:sp>
      <p:sp>
        <p:nvSpPr>
          <p:cNvPr id="11" name="Shape 8"/>
          <p:cNvSpPr/>
          <p:nvPr/>
        </p:nvSpPr>
        <p:spPr bwMode="auto">
          <a:xfrm>
            <a:off x="3810000" y="3297872"/>
            <a:ext cx="19050" cy="1629866"/>
          </a:xfrm>
          <a:prstGeom prst="roundRect">
            <a:avLst>
              <a:gd name="adj" fmla="val 346419"/>
            </a:avLst>
          </a:prstGeom>
          <a:solidFill>
            <a:srgbClr val="B2E5C9"/>
          </a:solidFill>
          <a:ln/>
        </p:spPr>
        <p:txBody>
          <a:bodyPr/>
          <a:lstStyle/>
          <a:p>
            <a:pPr defTabSz="761970">
              <a:defRPr/>
            </a:pPr>
            <a:endParaRPr lang="en-US" sz="1500">
              <a:solidFill>
                <a:prstClr val="black"/>
              </a:solidFill>
              <a:latin typeface="Calibri"/>
            </a:endParaRPr>
          </a:p>
        </p:txBody>
      </p:sp>
      <p:sp>
        <p:nvSpPr>
          <p:cNvPr id="12" name="Text 9"/>
          <p:cNvSpPr/>
          <p:nvPr/>
        </p:nvSpPr>
        <p:spPr bwMode="auto">
          <a:xfrm>
            <a:off x="3967063" y="3454936"/>
            <a:ext cx="2552700"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Rights-Respecting Operations</a:t>
            </a:r>
            <a:endParaRPr lang="en-US" sz="1550">
              <a:solidFill>
                <a:prstClr val="black"/>
              </a:solidFill>
              <a:latin typeface="Calibri"/>
            </a:endParaRPr>
          </a:p>
        </p:txBody>
      </p:sp>
      <p:sp>
        <p:nvSpPr>
          <p:cNvPr id="13" name="Text 10"/>
          <p:cNvSpPr/>
          <p:nvPr/>
        </p:nvSpPr>
        <p:spPr bwMode="auto">
          <a:xfrm>
            <a:off x="3967063" y="3789998"/>
            <a:ext cx="2828031" cy="980678"/>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Operationalising data subject rights demonstrates accountability that distinguishes responsible data stewards.</a:t>
            </a:r>
            <a:endParaRPr lang="en-US" sz="1200">
              <a:solidFill>
                <a:prstClr val="black"/>
              </a:solidFill>
              <a:latin typeface="Calibri"/>
            </a:endParaRPr>
          </a:p>
        </p:txBody>
      </p:sp>
      <p:sp>
        <p:nvSpPr>
          <p:cNvPr id="14" name="Shape 11"/>
          <p:cNvSpPr/>
          <p:nvPr/>
        </p:nvSpPr>
        <p:spPr bwMode="auto">
          <a:xfrm>
            <a:off x="667842" y="4927739"/>
            <a:ext cx="6284318" cy="1139528"/>
          </a:xfrm>
          <a:prstGeom prst="rect">
            <a:avLst/>
          </a:prstGeom>
          <a:solidFill>
            <a:srgbClr val="CCFFE3"/>
          </a:solidFill>
          <a:ln/>
        </p:spPr>
        <p:txBody>
          <a:bodyPr/>
          <a:lstStyle/>
          <a:p>
            <a:pPr defTabSz="761970">
              <a:defRPr/>
            </a:pPr>
            <a:endParaRPr lang="en-US" sz="1500">
              <a:solidFill>
                <a:prstClr val="black"/>
              </a:solidFill>
              <a:latin typeface="Calibri"/>
            </a:endParaRPr>
          </a:p>
        </p:txBody>
      </p:sp>
      <p:sp>
        <p:nvSpPr>
          <p:cNvPr id="15" name="Shape 12"/>
          <p:cNvSpPr/>
          <p:nvPr/>
        </p:nvSpPr>
        <p:spPr bwMode="auto">
          <a:xfrm>
            <a:off x="667842" y="4927739"/>
            <a:ext cx="6284318" cy="19050"/>
          </a:xfrm>
          <a:prstGeom prst="roundRect">
            <a:avLst>
              <a:gd name="adj" fmla="val 346419"/>
            </a:avLst>
          </a:prstGeom>
          <a:solidFill>
            <a:srgbClr val="B2E5C9"/>
          </a:solidFill>
          <a:ln/>
        </p:spPr>
        <p:txBody>
          <a:bodyPr/>
          <a:lstStyle/>
          <a:p>
            <a:pPr defTabSz="761970">
              <a:defRPr/>
            </a:pPr>
            <a:endParaRPr lang="en-US" sz="1500">
              <a:solidFill>
                <a:prstClr val="black"/>
              </a:solidFill>
              <a:latin typeface="Calibri"/>
            </a:endParaRPr>
          </a:p>
        </p:txBody>
      </p:sp>
      <p:sp>
        <p:nvSpPr>
          <p:cNvPr id="16" name="Text 13"/>
          <p:cNvSpPr/>
          <p:nvPr/>
        </p:nvSpPr>
        <p:spPr bwMode="auto">
          <a:xfrm>
            <a:off x="824905" y="5084802"/>
            <a:ext cx="198695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Continuous Compliance</a:t>
            </a:r>
            <a:endParaRPr lang="en-US" sz="1550">
              <a:solidFill>
                <a:prstClr val="black"/>
              </a:solidFill>
              <a:latin typeface="Calibri"/>
            </a:endParaRPr>
          </a:p>
        </p:txBody>
      </p:sp>
      <p:sp>
        <p:nvSpPr>
          <p:cNvPr id="17" name="Text 14"/>
          <p:cNvSpPr/>
          <p:nvPr/>
        </p:nvSpPr>
        <p:spPr bwMode="auto">
          <a:xfrm>
            <a:off x="824905" y="5419865"/>
            <a:ext cx="5970191" cy="490339"/>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GDPR compliance is not a project with an end date — it is an ongoing organisational capability requiring continuous monitoring and governance.</a:t>
            </a:r>
            <a:endParaRPr lang="en-US" sz="12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3"/>
          <p:cNvSpPr>
            <a:spLocks noGrp="1"/>
          </p:cNvSpPr>
          <p:nvPr>
            <p:ph type="title"/>
          </p:nvPr>
        </p:nvSpPr>
        <p:spPr bwMode="auto"/>
        <p:txBody>
          <a:bodyPr/>
          <a:lstStyle/>
          <a:p>
            <a:pPr>
              <a:defRPr/>
            </a:pPr>
            <a:r>
              <a:rPr lang="en-US" b="1" i="1">
                <a:solidFill>
                  <a:schemeClr val="accent6"/>
                </a:solidFill>
                <a:latin typeface="Titillium Web Bold"/>
                <a:ea typeface="Titillium Web Bold"/>
                <a:cs typeface="Titillium Web Bold"/>
              </a:rPr>
              <a:t>Audit Trails</a:t>
            </a:r>
            <a:endParaRPr lang="en-US" i="1">
              <a:solidFill>
                <a:schemeClr val="accent6"/>
              </a:solidFill>
            </a:endParaRPr>
          </a:p>
        </p:txBody>
      </p:sp>
      <p:sp>
        <p:nvSpPr>
          <p:cNvPr id="5" name="Subtitle 4"/>
          <p:cNvSpPr>
            <a:spLocks noGrp="1"/>
          </p:cNvSpPr>
          <p:nvPr>
            <p:ph type="subTitle" idx="4294967295"/>
          </p:nvPr>
        </p:nvSpPr>
        <p:spPr bwMode="auto">
          <a:xfrm>
            <a:off x="2555290" y="3429000"/>
            <a:ext cx="7172910" cy="1941481"/>
          </a:xfrm>
        </p:spPr>
        <p:txBody>
          <a:bodyPr/>
          <a:lstStyle/>
          <a:p>
            <a:pPr marL="0" indent="0">
              <a:buNone/>
              <a:defRPr/>
            </a:pPr>
            <a:r>
              <a:rPr lang="en-US"/>
              <a:t>How logging, traceability, and monitoring provide evidence for reviews, accountability, and investigations.</a:t>
            </a:r>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3" name="Text 0"/>
          <p:cNvSpPr/>
          <p:nvPr/>
        </p:nvSpPr>
        <p:spPr bwMode="auto">
          <a:xfrm>
            <a:off x="661492" y="1435993"/>
            <a:ext cx="4134843" cy="516732"/>
          </a:xfrm>
          <a:prstGeom prst="rect">
            <a:avLst/>
          </a:prstGeom>
          <a:noFill/>
          <a:ln/>
        </p:spPr>
        <p:txBody>
          <a:bodyPr wrap="none" lIns="0" tIns="0" rIns="0" bIns="0" rtlCol="0" anchor="t"/>
          <a:lstStyle/>
          <a:p>
            <a:pPr marL="0" marR="0" lvl="0" indent="0" algn="l" defTabSz="914400">
              <a:lnSpc>
                <a:spcPts val="4042"/>
              </a:lnSpc>
              <a:spcBef>
                <a:spcPts val="0"/>
              </a:spcBef>
              <a:spcAft>
                <a:spcPts val="0"/>
              </a:spcAft>
              <a:buClrTx/>
              <a:buSzTx/>
              <a:buFontTx/>
              <a:buNone/>
              <a:defRPr/>
            </a:pPr>
            <a:r>
              <a:rPr lang="en-US" sz="3250" b="1" i="0" u="none" strike="noStrike" cap="none" spc="0">
                <a:ln>
                  <a:noFill/>
                </a:ln>
                <a:solidFill>
                  <a:srgbClr val="000000"/>
                </a:solidFill>
                <a:latin typeface="Titillium Web Bold"/>
                <a:ea typeface="Titillium Web Bold"/>
                <a:cs typeface="Titillium Web Bold"/>
              </a:rPr>
              <a:t>Agenda</a:t>
            </a:r>
            <a:endParaRPr lang="en-US" sz="3250" b="0" i="0" u="none" strike="noStrike" cap="none" spc="0">
              <a:ln>
                <a:noFill/>
              </a:ln>
              <a:solidFill>
                <a:srgbClr val="48516A"/>
              </a:solidFill>
              <a:latin typeface="Poppins"/>
              <a:ea typeface="Arial"/>
              <a:cs typeface="Arial"/>
            </a:endParaRPr>
          </a:p>
        </p:txBody>
      </p:sp>
      <p:sp>
        <p:nvSpPr>
          <p:cNvPr id="24" name="Text 1"/>
          <p:cNvSpPr/>
          <p:nvPr/>
        </p:nvSpPr>
        <p:spPr bwMode="auto">
          <a:xfrm>
            <a:off x="661492" y="2283420"/>
            <a:ext cx="10869018" cy="529233"/>
          </a:xfrm>
          <a:prstGeom prst="rect">
            <a:avLst/>
          </a:prstGeom>
          <a:noFill/>
          <a:ln/>
        </p:spPr>
        <p:txBody>
          <a:bodyPr wrap="square" lIns="0" tIns="0" rIns="0" bIns="0" rtlCol="0" anchor="t"/>
          <a:lstStyle/>
          <a:p>
            <a:pPr>
              <a:lnSpc>
                <a:spcPts val="2083"/>
              </a:lnSpc>
              <a:defRPr/>
            </a:pPr>
            <a:r>
              <a:rPr lang="en-US" sz="1300" b="0" i="0" u="none" strike="noStrike" cap="none" spc="0">
                <a:ln>
                  <a:noFill/>
                </a:ln>
                <a:solidFill>
                  <a:srgbClr val="363D50"/>
                </a:solidFill>
                <a:latin typeface="Poppins"/>
                <a:ea typeface="Poppins"/>
                <a:cs typeface="Poppins"/>
              </a:rPr>
              <a:t>We move from </a:t>
            </a:r>
            <a:r>
              <a:rPr lang="en-US" sz="1300">
                <a:solidFill>
                  <a:srgbClr val="363D50"/>
                </a:solidFill>
                <a:latin typeface="Poppins"/>
                <a:ea typeface="Poppins"/>
                <a:cs typeface="Poppins"/>
              </a:rPr>
              <a:t>foundational controls </a:t>
            </a:r>
            <a:r>
              <a:rPr lang="en-US" sz="1300" b="0" i="0" u="none" strike="noStrike" cap="none" spc="0">
                <a:ln>
                  <a:noFill/>
                </a:ln>
                <a:solidFill>
                  <a:srgbClr val="363D50"/>
                </a:solidFill>
                <a:latin typeface="Poppins"/>
                <a:ea typeface="Poppins"/>
                <a:cs typeface="Poppins"/>
              </a:rPr>
              <a:t>to </a:t>
            </a:r>
            <a:r>
              <a:rPr lang="en-US" sz="1300">
                <a:solidFill>
                  <a:srgbClr val="363D50"/>
                </a:solidFill>
                <a:latin typeface="Poppins"/>
                <a:ea typeface="Poppins"/>
                <a:cs typeface="Poppins"/>
              </a:rPr>
              <a:t>encryption, then GDPR alignment and auditability, building </a:t>
            </a:r>
            <a:r>
              <a:rPr lang="en-US" sz="1300" b="0" i="0" u="none" strike="noStrike" cap="none" spc="0">
                <a:ln>
                  <a:noFill/>
                </a:ln>
                <a:solidFill>
                  <a:srgbClr val="363D50"/>
                </a:solidFill>
                <a:latin typeface="Poppins"/>
                <a:ea typeface="Poppins"/>
                <a:cs typeface="Poppins"/>
              </a:rPr>
              <a:t>practical outputs you </a:t>
            </a:r>
            <a:r>
              <a:rPr lang="en-US" sz="1300">
                <a:solidFill>
                  <a:srgbClr val="363D50"/>
                </a:solidFill>
                <a:latin typeface="Poppins"/>
                <a:ea typeface="Poppins"/>
                <a:cs typeface="Poppins"/>
              </a:rPr>
              <a:t>can </a:t>
            </a:r>
            <a:r>
              <a:rPr lang="en-US" sz="1300" b="0" i="0" u="none" strike="noStrike" cap="none" spc="0">
                <a:ln>
                  <a:noFill/>
                </a:ln>
                <a:solidFill>
                  <a:srgbClr val="363D50"/>
                </a:solidFill>
                <a:latin typeface="Poppins"/>
                <a:ea typeface="Poppins"/>
                <a:cs typeface="Poppins"/>
              </a:rPr>
              <a:t>reuse</a:t>
            </a:r>
            <a:r>
              <a:rPr lang="en-US" sz="1300">
                <a:solidFill>
                  <a:srgbClr val="363D50"/>
                </a:solidFill>
                <a:latin typeface="Poppins"/>
                <a:ea typeface="Poppins"/>
                <a:cs typeface="Poppins"/>
              </a:rPr>
              <a:t> along the way</a:t>
            </a:r>
            <a:r>
              <a:rPr lang="en-US" sz="1300" b="0" i="0" u="none" strike="noStrike" cap="none" spc="0">
                <a:ln>
                  <a:noFill/>
                </a:ln>
                <a:solidFill>
                  <a:srgbClr val="363D50"/>
                </a:solidFill>
                <a:latin typeface="Poppins"/>
                <a:ea typeface="Poppins"/>
                <a:cs typeface="Poppins"/>
              </a:rPr>
              <a:t>.</a:t>
            </a:r>
            <a:endParaRPr lang="en-US" sz="1300" b="0" i="0" u="none" strike="noStrike" cap="none" spc="0">
              <a:ln>
                <a:noFill/>
              </a:ln>
              <a:solidFill>
                <a:srgbClr val="48516A"/>
              </a:solidFill>
              <a:latin typeface="Poppins"/>
              <a:ea typeface="Arial"/>
              <a:cs typeface="Arial"/>
            </a:endParaRPr>
          </a:p>
        </p:txBody>
      </p:sp>
      <p:sp>
        <p:nvSpPr>
          <p:cNvPr id="25" name="Text 2"/>
          <p:cNvSpPr/>
          <p:nvPr/>
        </p:nvSpPr>
        <p:spPr bwMode="auto">
          <a:xfrm>
            <a:off x="661492" y="2998689"/>
            <a:ext cx="330696" cy="206672"/>
          </a:xfrm>
          <a:prstGeom prst="rect">
            <a:avLst/>
          </a:prstGeom>
          <a:noFill/>
          <a:ln/>
        </p:spPr>
        <p:txBody>
          <a:bodyPr wrap="none" lIns="0" tIns="0" rIns="0" bIns="0" rtlCol="0" anchor="t"/>
          <a:lstStyle/>
          <a:p>
            <a:pPr marL="0" marR="0" lvl="0" indent="0" algn="l" defTabSz="914400">
              <a:lnSpc>
                <a:spcPts val="2083"/>
              </a:lnSpc>
              <a:spcBef>
                <a:spcPts val="0"/>
              </a:spcBef>
              <a:spcAft>
                <a:spcPts val="0"/>
              </a:spcAft>
              <a:buClrTx/>
              <a:buSzTx/>
              <a:buFontTx/>
              <a:buNone/>
              <a:defRPr/>
            </a:pPr>
            <a:r>
              <a:rPr lang="en-US" sz="1300" b="0" i="0" u="none" strike="noStrike" cap="none" spc="0">
                <a:ln>
                  <a:noFill/>
                </a:ln>
                <a:solidFill>
                  <a:srgbClr val="363D50"/>
                </a:solidFill>
                <a:latin typeface="Titillium Web Light"/>
                <a:ea typeface="Titillium Web Light"/>
                <a:cs typeface="Titillium Web Light"/>
              </a:rPr>
              <a:t>01</a:t>
            </a:r>
            <a:endParaRPr lang="en-US" sz="1300" b="0" i="0" u="none" strike="noStrike" cap="none" spc="0">
              <a:ln>
                <a:noFill/>
              </a:ln>
              <a:solidFill>
                <a:srgbClr val="48516A"/>
              </a:solidFill>
              <a:latin typeface="Poppins"/>
              <a:ea typeface="Arial"/>
              <a:cs typeface="Arial"/>
            </a:endParaRPr>
          </a:p>
        </p:txBody>
      </p:sp>
      <p:sp>
        <p:nvSpPr>
          <p:cNvPr id="26" name="Shape 3"/>
          <p:cNvSpPr/>
          <p:nvPr/>
        </p:nvSpPr>
        <p:spPr bwMode="auto">
          <a:xfrm>
            <a:off x="661492" y="3260626"/>
            <a:ext cx="5351859" cy="19050"/>
          </a:xfrm>
          <a:prstGeom prst="rect">
            <a:avLst/>
          </a:prstGeom>
          <a:solidFill>
            <a:srgbClr val="00AC4E"/>
          </a:solidFill>
          <a:ln/>
        </p:spPr>
        <p:txBody>
          <a:bodyPr/>
          <a:lstStyle/>
          <a:p>
            <a:pPr marL="0" marR="0" lvl="0" indent="0" algn="l" defTabSz="914400">
              <a:lnSpc>
                <a:spcPct val="100000"/>
              </a:lnSpc>
              <a:spcBef>
                <a:spcPts val="0"/>
              </a:spcBef>
              <a:spcAft>
                <a:spcPts val="0"/>
              </a:spcAft>
              <a:buClrTx/>
              <a:buSzTx/>
              <a:buFontTx/>
              <a:buNone/>
              <a:defRPr/>
            </a:pPr>
            <a:endParaRPr lang="en-US" sz="1800" b="0" i="0" u="none" strike="noStrike" cap="none" spc="0">
              <a:ln>
                <a:noFill/>
              </a:ln>
              <a:solidFill>
                <a:srgbClr val="48516A"/>
              </a:solidFill>
              <a:latin typeface="Poppins"/>
              <a:ea typeface="Arial"/>
              <a:cs typeface="Arial"/>
            </a:endParaRPr>
          </a:p>
        </p:txBody>
      </p:sp>
      <p:sp>
        <p:nvSpPr>
          <p:cNvPr id="27" name="Text 4"/>
          <p:cNvSpPr/>
          <p:nvPr/>
        </p:nvSpPr>
        <p:spPr bwMode="auto">
          <a:xfrm>
            <a:off x="661492" y="3381375"/>
            <a:ext cx="2067421" cy="258465"/>
          </a:xfrm>
          <a:prstGeom prst="rect">
            <a:avLst/>
          </a:prstGeom>
          <a:noFill/>
          <a:ln/>
        </p:spPr>
        <p:txBody>
          <a:bodyPr wrap="none" lIns="0" tIns="0" rIns="0" bIns="0" rtlCol="0" anchor="t"/>
          <a:lstStyle/>
          <a:p>
            <a:pPr marL="0" marR="0" lvl="0" indent="0" algn="l" defTabSz="914400">
              <a:lnSpc>
                <a:spcPts val="2000"/>
              </a:lnSpc>
              <a:spcBef>
                <a:spcPts val="0"/>
              </a:spcBef>
              <a:spcAft>
                <a:spcPts val="0"/>
              </a:spcAft>
              <a:buClrTx/>
              <a:buSzTx/>
              <a:buFontTx/>
              <a:buNone/>
              <a:defRPr/>
            </a:pPr>
            <a:r>
              <a:rPr lang="en-US" sz="1650" b="1" i="0" u="none" strike="noStrike" cap="none" spc="0">
                <a:ln>
                  <a:noFill/>
                </a:ln>
                <a:solidFill>
                  <a:srgbClr val="363D50"/>
                </a:solidFill>
                <a:latin typeface="Titillium Web Bold"/>
                <a:ea typeface="Titillium Web Bold"/>
                <a:cs typeface="Titillium Web Bold"/>
              </a:rPr>
              <a:t>Access Controls</a:t>
            </a:r>
            <a:endParaRPr lang="en-US" sz="1650" b="0" i="0" u="none" strike="noStrike" cap="none" spc="0">
              <a:ln>
                <a:noFill/>
              </a:ln>
              <a:solidFill>
                <a:srgbClr val="48516A"/>
              </a:solidFill>
              <a:latin typeface="Poppins"/>
              <a:ea typeface="Arial"/>
              <a:cs typeface="Arial"/>
            </a:endParaRPr>
          </a:p>
        </p:txBody>
      </p:sp>
      <p:sp>
        <p:nvSpPr>
          <p:cNvPr id="28" name="Text 5"/>
          <p:cNvSpPr/>
          <p:nvPr/>
        </p:nvSpPr>
        <p:spPr bwMode="auto">
          <a:xfrm>
            <a:off x="661491" y="3775194"/>
            <a:ext cx="5351859" cy="198837"/>
          </a:xfrm>
          <a:prstGeom prst="rect">
            <a:avLst/>
          </a:prstGeom>
          <a:noFill/>
          <a:ln/>
        </p:spPr>
        <p:txBody>
          <a:bodyPr wrap="square" lIns="0" tIns="0" rIns="0" bIns="0" rtlCol="0" anchor="t">
            <a:spAutoFit/>
          </a:bodyPr>
          <a:lstStyle/>
          <a:p>
            <a:pPr>
              <a:defRPr/>
            </a:pPr>
            <a:r>
              <a:rPr lang="en-US" sz="1300">
                <a:solidFill>
                  <a:srgbClr val="363D50"/>
                </a:solidFill>
                <a:latin typeface="Poppins"/>
                <a:ea typeface="Poppins"/>
                <a:cs typeface="Poppins"/>
              </a:rPr>
              <a:t>Core concepts, models, and least-privilege practices.</a:t>
            </a:r>
            <a:endParaRPr lang="en-US" sz="1300"/>
          </a:p>
        </p:txBody>
      </p:sp>
      <p:sp>
        <p:nvSpPr>
          <p:cNvPr id="29" name="Text 6"/>
          <p:cNvSpPr/>
          <p:nvPr/>
        </p:nvSpPr>
        <p:spPr bwMode="auto">
          <a:xfrm>
            <a:off x="6178650" y="2998689"/>
            <a:ext cx="330696" cy="206672"/>
          </a:xfrm>
          <a:prstGeom prst="rect">
            <a:avLst/>
          </a:prstGeom>
          <a:noFill/>
          <a:ln/>
        </p:spPr>
        <p:txBody>
          <a:bodyPr wrap="none" lIns="0" tIns="0" rIns="0" bIns="0" rtlCol="0" anchor="t"/>
          <a:lstStyle/>
          <a:p>
            <a:pPr marL="0" marR="0" lvl="0" indent="0" algn="l" defTabSz="914400">
              <a:lnSpc>
                <a:spcPts val="2083"/>
              </a:lnSpc>
              <a:spcBef>
                <a:spcPts val="0"/>
              </a:spcBef>
              <a:spcAft>
                <a:spcPts val="0"/>
              </a:spcAft>
              <a:buClrTx/>
              <a:buSzTx/>
              <a:buFontTx/>
              <a:buNone/>
              <a:defRPr/>
            </a:pPr>
            <a:r>
              <a:rPr lang="en-US" sz="1300" b="0" i="0" u="none" strike="noStrike" cap="none" spc="0">
                <a:ln>
                  <a:noFill/>
                </a:ln>
                <a:solidFill>
                  <a:srgbClr val="363D50"/>
                </a:solidFill>
                <a:latin typeface="Titillium Web Light"/>
                <a:ea typeface="Titillium Web Light"/>
                <a:cs typeface="Titillium Web Light"/>
              </a:rPr>
              <a:t>02</a:t>
            </a:r>
            <a:endParaRPr lang="en-US" sz="1300" b="0" i="0" u="none" strike="noStrike" cap="none" spc="0">
              <a:ln>
                <a:noFill/>
              </a:ln>
              <a:solidFill>
                <a:srgbClr val="48516A"/>
              </a:solidFill>
              <a:latin typeface="Poppins"/>
              <a:ea typeface="Arial"/>
              <a:cs typeface="Arial"/>
            </a:endParaRPr>
          </a:p>
        </p:txBody>
      </p:sp>
      <p:sp>
        <p:nvSpPr>
          <p:cNvPr id="30" name="Shape 7"/>
          <p:cNvSpPr/>
          <p:nvPr/>
        </p:nvSpPr>
        <p:spPr bwMode="auto">
          <a:xfrm>
            <a:off x="6178650" y="3260626"/>
            <a:ext cx="4846320" cy="19050"/>
          </a:xfrm>
          <a:prstGeom prst="rect">
            <a:avLst/>
          </a:prstGeom>
          <a:solidFill>
            <a:srgbClr val="00AC4E"/>
          </a:solidFill>
          <a:ln/>
        </p:spPr>
        <p:txBody>
          <a:bodyPr/>
          <a:lstStyle/>
          <a:p>
            <a:pPr marL="0" marR="0" lvl="0" indent="0" algn="l" defTabSz="914400">
              <a:lnSpc>
                <a:spcPct val="100000"/>
              </a:lnSpc>
              <a:spcBef>
                <a:spcPts val="0"/>
              </a:spcBef>
              <a:spcAft>
                <a:spcPts val="0"/>
              </a:spcAft>
              <a:buClrTx/>
              <a:buSzTx/>
              <a:buFontTx/>
              <a:buNone/>
              <a:defRPr/>
            </a:pPr>
            <a:endParaRPr lang="en-US" sz="1800" b="0" i="0" u="none" strike="noStrike" cap="none" spc="0">
              <a:ln>
                <a:noFill/>
              </a:ln>
              <a:solidFill>
                <a:srgbClr val="48516A"/>
              </a:solidFill>
              <a:latin typeface="Poppins"/>
              <a:ea typeface="Arial"/>
              <a:cs typeface="Arial"/>
            </a:endParaRPr>
          </a:p>
        </p:txBody>
      </p:sp>
      <p:sp>
        <p:nvSpPr>
          <p:cNvPr id="31" name="Text 8"/>
          <p:cNvSpPr/>
          <p:nvPr/>
        </p:nvSpPr>
        <p:spPr bwMode="auto">
          <a:xfrm>
            <a:off x="6178650" y="3381375"/>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rPr>
              <a:t>Encryption Technologies</a:t>
            </a:r>
            <a:endParaRPr lang="en-US" sz="1650" b="0" i="0" u="none" strike="noStrike" cap="none" spc="0">
              <a:ln>
                <a:noFill/>
              </a:ln>
              <a:solidFill>
                <a:srgbClr val="48516A"/>
              </a:solidFill>
              <a:latin typeface="Poppins"/>
              <a:ea typeface="Arial"/>
              <a:cs typeface="Arial"/>
            </a:endParaRPr>
          </a:p>
        </p:txBody>
      </p:sp>
      <p:sp>
        <p:nvSpPr>
          <p:cNvPr id="32" name="Text 9"/>
          <p:cNvSpPr/>
          <p:nvPr/>
        </p:nvSpPr>
        <p:spPr bwMode="auto">
          <a:xfrm>
            <a:off x="6178650" y="3739058"/>
            <a:ext cx="5351859"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Fundamentals, use cases, </a:t>
            </a:r>
            <a:r>
              <a:rPr lang="en-US" sz="1300" b="0" i="0" u="none" strike="noStrike" cap="none" spc="0">
                <a:ln>
                  <a:noFill/>
                </a:ln>
                <a:solidFill>
                  <a:srgbClr val="363D50"/>
                </a:solidFill>
                <a:latin typeface="Poppins"/>
                <a:ea typeface="Poppins"/>
                <a:cs typeface="Poppins"/>
              </a:rPr>
              <a:t>and </a:t>
            </a:r>
            <a:r>
              <a:rPr lang="en-US" sz="1300">
                <a:solidFill>
                  <a:srgbClr val="363D50"/>
                </a:solidFill>
                <a:latin typeface="Poppins"/>
                <a:ea typeface="Poppins"/>
                <a:cs typeface="Poppins"/>
              </a:rPr>
              <a:t>key encryption approaches.</a:t>
            </a:r>
            <a:endParaRPr lang="en-US" sz="1300" b="0" i="0" u="none" strike="noStrike" cap="none" spc="0">
              <a:ln>
                <a:noFill/>
              </a:ln>
              <a:solidFill>
                <a:srgbClr val="48516A"/>
              </a:solidFill>
              <a:latin typeface="Poppins"/>
              <a:ea typeface="Arial"/>
              <a:cs typeface="Arial"/>
            </a:endParaRPr>
          </a:p>
        </p:txBody>
      </p:sp>
      <p:sp>
        <p:nvSpPr>
          <p:cNvPr id="33" name="Text 10"/>
          <p:cNvSpPr/>
          <p:nvPr/>
        </p:nvSpPr>
        <p:spPr bwMode="auto">
          <a:xfrm>
            <a:off x="661492" y="4292997"/>
            <a:ext cx="330696" cy="206672"/>
          </a:xfrm>
          <a:prstGeom prst="rect">
            <a:avLst/>
          </a:prstGeom>
          <a:noFill/>
          <a:ln/>
        </p:spPr>
        <p:txBody>
          <a:bodyPr wrap="none" lIns="0" tIns="0" rIns="0" bIns="0" rtlCol="0" anchor="t"/>
          <a:lstStyle/>
          <a:p>
            <a:pPr marL="0" marR="0" lvl="0" indent="0" algn="l" defTabSz="914400">
              <a:lnSpc>
                <a:spcPts val="2083"/>
              </a:lnSpc>
              <a:spcBef>
                <a:spcPts val="0"/>
              </a:spcBef>
              <a:spcAft>
                <a:spcPts val="0"/>
              </a:spcAft>
              <a:buClrTx/>
              <a:buSzTx/>
              <a:buFontTx/>
              <a:buNone/>
              <a:defRPr/>
            </a:pPr>
            <a:r>
              <a:rPr lang="en-US" sz="1300" b="0" i="0" u="none" strike="noStrike" cap="none" spc="0">
                <a:ln>
                  <a:noFill/>
                </a:ln>
                <a:solidFill>
                  <a:srgbClr val="363D50"/>
                </a:solidFill>
                <a:latin typeface="Titillium Web Light"/>
                <a:ea typeface="Titillium Web Light"/>
                <a:cs typeface="Titillium Web Light"/>
              </a:rPr>
              <a:t>03</a:t>
            </a:r>
            <a:endParaRPr lang="en-US" sz="1300" b="0" i="0" u="none" strike="noStrike" cap="none" spc="0">
              <a:ln>
                <a:noFill/>
              </a:ln>
              <a:solidFill>
                <a:srgbClr val="48516A"/>
              </a:solidFill>
              <a:latin typeface="Poppins"/>
              <a:ea typeface="Arial"/>
              <a:cs typeface="Arial"/>
            </a:endParaRPr>
          </a:p>
        </p:txBody>
      </p:sp>
      <p:sp>
        <p:nvSpPr>
          <p:cNvPr id="34" name="Shape 11"/>
          <p:cNvSpPr/>
          <p:nvPr/>
        </p:nvSpPr>
        <p:spPr bwMode="auto">
          <a:xfrm>
            <a:off x="661492" y="4554934"/>
            <a:ext cx="5351859" cy="19050"/>
          </a:xfrm>
          <a:prstGeom prst="rect">
            <a:avLst/>
          </a:prstGeom>
          <a:solidFill>
            <a:srgbClr val="00AC4E"/>
          </a:solidFill>
          <a:ln/>
        </p:spPr>
        <p:txBody>
          <a:bodyPr/>
          <a:lstStyle/>
          <a:p>
            <a:pPr marL="0" marR="0" lvl="0" indent="0" algn="l" defTabSz="914400">
              <a:lnSpc>
                <a:spcPct val="100000"/>
              </a:lnSpc>
              <a:spcBef>
                <a:spcPts val="0"/>
              </a:spcBef>
              <a:spcAft>
                <a:spcPts val="0"/>
              </a:spcAft>
              <a:buClrTx/>
              <a:buSzTx/>
              <a:buFontTx/>
              <a:buNone/>
              <a:defRPr/>
            </a:pPr>
            <a:endParaRPr lang="en-US" sz="1800" b="0" i="0" u="none" strike="noStrike" cap="none" spc="0">
              <a:ln>
                <a:noFill/>
              </a:ln>
              <a:solidFill>
                <a:srgbClr val="48516A"/>
              </a:solidFill>
              <a:latin typeface="Poppins"/>
              <a:ea typeface="Arial"/>
              <a:cs typeface="Arial"/>
            </a:endParaRPr>
          </a:p>
        </p:txBody>
      </p:sp>
      <p:sp>
        <p:nvSpPr>
          <p:cNvPr id="35" name="Text 12"/>
          <p:cNvSpPr/>
          <p:nvPr/>
        </p:nvSpPr>
        <p:spPr bwMode="auto">
          <a:xfrm>
            <a:off x="661492" y="4675683"/>
            <a:ext cx="2138065"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rPr>
              <a:t>GDPR Alignment</a:t>
            </a:r>
            <a:endParaRPr lang="en-US" sz="1650" b="0" i="0" u="none" strike="noStrike" cap="none" spc="0">
              <a:ln>
                <a:noFill/>
              </a:ln>
              <a:solidFill>
                <a:srgbClr val="48516A"/>
              </a:solidFill>
              <a:latin typeface="Poppins"/>
              <a:ea typeface="Arial"/>
              <a:cs typeface="Arial"/>
            </a:endParaRPr>
          </a:p>
        </p:txBody>
      </p:sp>
      <p:sp>
        <p:nvSpPr>
          <p:cNvPr id="36" name="Text 13"/>
          <p:cNvSpPr/>
          <p:nvPr/>
        </p:nvSpPr>
        <p:spPr bwMode="auto">
          <a:xfrm>
            <a:off x="661492" y="5033367"/>
            <a:ext cx="5351859"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cs typeface="Poppins"/>
              </a:rPr>
              <a:t>Principles, rights, and practical compliance mechanisms.</a:t>
            </a:r>
            <a:endParaRPr lang="en-US" sz="1300" b="0" i="0" u="none" strike="noStrike" cap="none" spc="0">
              <a:ln>
                <a:noFill/>
              </a:ln>
              <a:solidFill>
                <a:srgbClr val="48516A"/>
              </a:solidFill>
              <a:latin typeface="Poppins"/>
              <a:ea typeface="Arial"/>
              <a:cs typeface="Arial"/>
            </a:endParaRPr>
          </a:p>
        </p:txBody>
      </p:sp>
      <p:sp>
        <p:nvSpPr>
          <p:cNvPr id="37" name="Text 14"/>
          <p:cNvSpPr/>
          <p:nvPr/>
        </p:nvSpPr>
        <p:spPr bwMode="auto">
          <a:xfrm>
            <a:off x="6178650" y="4292997"/>
            <a:ext cx="330696" cy="206672"/>
          </a:xfrm>
          <a:prstGeom prst="rect">
            <a:avLst/>
          </a:prstGeom>
          <a:noFill/>
          <a:ln/>
        </p:spPr>
        <p:txBody>
          <a:bodyPr wrap="none" lIns="0" tIns="0" rIns="0" bIns="0" rtlCol="0" anchor="t"/>
          <a:lstStyle/>
          <a:p>
            <a:pPr marL="0" marR="0" lvl="0" indent="0" algn="l" defTabSz="914400">
              <a:lnSpc>
                <a:spcPts val="2083"/>
              </a:lnSpc>
              <a:spcBef>
                <a:spcPts val="0"/>
              </a:spcBef>
              <a:spcAft>
                <a:spcPts val="0"/>
              </a:spcAft>
              <a:buClrTx/>
              <a:buSzTx/>
              <a:buFontTx/>
              <a:buNone/>
              <a:defRPr/>
            </a:pPr>
            <a:r>
              <a:rPr lang="en-US" sz="1300" b="0" i="0" u="none" strike="noStrike" cap="none" spc="0">
                <a:ln>
                  <a:noFill/>
                </a:ln>
                <a:solidFill>
                  <a:srgbClr val="363D50"/>
                </a:solidFill>
                <a:latin typeface="Titillium Web Light"/>
                <a:ea typeface="Titillium Web Light"/>
                <a:cs typeface="Titillium Web Light"/>
              </a:rPr>
              <a:t>04</a:t>
            </a:r>
            <a:endParaRPr lang="en-US" sz="1300" b="0" i="0" u="none" strike="noStrike" cap="none" spc="0">
              <a:ln>
                <a:noFill/>
              </a:ln>
              <a:solidFill>
                <a:srgbClr val="48516A"/>
              </a:solidFill>
              <a:latin typeface="Poppins"/>
              <a:ea typeface="Arial"/>
              <a:cs typeface="Arial"/>
            </a:endParaRPr>
          </a:p>
        </p:txBody>
      </p:sp>
      <p:sp>
        <p:nvSpPr>
          <p:cNvPr id="38" name="Shape 15"/>
          <p:cNvSpPr/>
          <p:nvPr/>
        </p:nvSpPr>
        <p:spPr bwMode="auto">
          <a:xfrm>
            <a:off x="6178650" y="4554934"/>
            <a:ext cx="4846320" cy="19050"/>
          </a:xfrm>
          <a:prstGeom prst="rect">
            <a:avLst/>
          </a:prstGeom>
          <a:solidFill>
            <a:srgbClr val="00AC4E"/>
          </a:solidFill>
          <a:ln/>
        </p:spPr>
        <p:txBody>
          <a:bodyPr/>
          <a:lstStyle/>
          <a:p>
            <a:pPr marL="0" marR="0" lvl="0" indent="0" algn="l" defTabSz="914400">
              <a:lnSpc>
                <a:spcPct val="100000"/>
              </a:lnSpc>
              <a:spcBef>
                <a:spcPts val="0"/>
              </a:spcBef>
              <a:spcAft>
                <a:spcPts val="0"/>
              </a:spcAft>
              <a:buClrTx/>
              <a:buSzTx/>
              <a:buFontTx/>
              <a:buNone/>
              <a:defRPr/>
            </a:pPr>
            <a:endParaRPr lang="en-US" sz="1800" b="0" i="0" u="none" strike="noStrike" cap="none" spc="0">
              <a:ln>
                <a:noFill/>
              </a:ln>
              <a:solidFill>
                <a:srgbClr val="48516A"/>
              </a:solidFill>
              <a:latin typeface="Poppins"/>
              <a:ea typeface="Arial"/>
              <a:cs typeface="Arial"/>
            </a:endParaRPr>
          </a:p>
        </p:txBody>
      </p:sp>
      <p:sp>
        <p:nvSpPr>
          <p:cNvPr id="39" name="Text 16"/>
          <p:cNvSpPr/>
          <p:nvPr/>
        </p:nvSpPr>
        <p:spPr bwMode="auto">
          <a:xfrm>
            <a:off x="6178650" y="467568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rPr>
              <a:t>Audit Trails</a:t>
            </a:r>
            <a:endParaRPr lang="en-US" sz="1650" b="0" i="0" u="none" strike="noStrike" cap="none" spc="0">
              <a:ln>
                <a:noFill/>
              </a:ln>
              <a:solidFill>
                <a:srgbClr val="48516A"/>
              </a:solidFill>
              <a:latin typeface="Poppins"/>
              <a:ea typeface="Arial"/>
              <a:cs typeface="Arial"/>
            </a:endParaRPr>
          </a:p>
        </p:txBody>
      </p:sp>
      <p:sp>
        <p:nvSpPr>
          <p:cNvPr id="40" name="Text 17"/>
          <p:cNvSpPr/>
          <p:nvPr/>
        </p:nvSpPr>
        <p:spPr bwMode="auto">
          <a:xfrm>
            <a:off x="6178650" y="5033367"/>
            <a:ext cx="5351859"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Logging foundations, risks, </a:t>
            </a:r>
            <a:r>
              <a:rPr lang="en-US" sz="1300" b="0" i="0" u="none" strike="noStrike" cap="none" spc="0">
                <a:ln>
                  <a:noFill/>
                </a:ln>
                <a:solidFill>
                  <a:srgbClr val="363D50"/>
                </a:solidFill>
                <a:latin typeface="Poppins"/>
                <a:ea typeface="Poppins"/>
                <a:cs typeface="Poppins"/>
              </a:rPr>
              <a:t>and </a:t>
            </a:r>
            <a:r>
              <a:rPr lang="en-US" sz="1300">
                <a:solidFill>
                  <a:srgbClr val="363D50"/>
                </a:solidFill>
                <a:latin typeface="Poppins"/>
                <a:ea typeface="Poppins"/>
                <a:cs typeface="Poppins"/>
              </a:rPr>
              <a:t>best-practice governance.</a:t>
            </a:r>
            <a:endParaRPr lang="en-US" sz="1300" b="0" i="0" u="none" strike="noStrike" cap="none" spc="0">
              <a:ln>
                <a:noFill/>
              </a:ln>
              <a:solidFill>
                <a:srgbClr val="48516A"/>
              </a:solidFill>
              <a:latin typeface="Poppins"/>
              <a:ea typeface="Arial"/>
              <a:cs typeface="Arial"/>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117897"/>
            <a:ext cx="4134843"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What Is an Audit Trail?</a:t>
            </a:r>
            <a:endParaRPr lang="en-US" sz="3250">
              <a:solidFill>
                <a:prstClr val="black"/>
              </a:solidFill>
              <a:latin typeface="Calibri"/>
            </a:endParaRPr>
          </a:p>
        </p:txBody>
      </p:sp>
      <p:sp>
        <p:nvSpPr>
          <p:cNvPr id="3" name="Text 1"/>
          <p:cNvSpPr/>
          <p:nvPr/>
        </p:nvSpPr>
        <p:spPr bwMode="auto">
          <a:xfrm>
            <a:off x="661492" y="204797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Definition</a:t>
            </a:r>
            <a:endParaRPr lang="en-US" sz="1650">
              <a:solidFill>
                <a:prstClr val="black"/>
              </a:solidFill>
              <a:latin typeface="Calibri"/>
            </a:endParaRPr>
          </a:p>
        </p:txBody>
      </p:sp>
      <p:sp>
        <p:nvSpPr>
          <p:cNvPr id="4" name="Text 2"/>
          <p:cNvSpPr/>
          <p:nvPr/>
        </p:nvSpPr>
        <p:spPr bwMode="auto">
          <a:xfrm>
            <a:off x="661492" y="2471738"/>
            <a:ext cx="5796359"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An audit trail is a </a:t>
            </a:r>
            <a:r>
              <a:rPr lang="en-US" sz="1300" b="1">
                <a:solidFill>
                  <a:srgbClr val="363D50"/>
                </a:solidFill>
                <a:latin typeface="Poppins"/>
                <a:ea typeface="Poppins"/>
                <a:cs typeface="Poppins"/>
              </a:rPr>
              <a:t>chronological, tamper-evident record</a:t>
            </a:r>
            <a:r>
              <a:rPr lang="en-US" sz="1300">
                <a:solidFill>
                  <a:srgbClr val="363D50"/>
                </a:solidFill>
                <a:latin typeface="Poppins"/>
                <a:ea typeface="Poppins"/>
                <a:cs typeface="Poppins"/>
              </a:rPr>
              <a:t> of all actions performed within a system. It answers the essential questions of security accountability: </a:t>
            </a:r>
            <a:r>
              <a:rPr lang="en-US" sz="1300" i="1">
                <a:solidFill>
                  <a:srgbClr val="363D50"/>
                </a:solidFill>
                <a:latin typeface="Poppins"/>
                <a:ea typeface="Poppins"/>
                <a:cs typeface="Poppins"/>
              </a:rPr>
              <a:t>who, what, when,</a:t>
            </a:r>
            <a:r>
              <a:rPr lang="en-US" sz="1300">
                <a:solidFill>
                  <a:srgbClr val="363D50"/>
                </a:solidFill>
                <a:latin typeface="Poppins"/>
                <a:ea typeface="Poppins"/>
                <a:cs typeface="Poppins"/>
              </a:rPr>
              <a:t> and </a:t>
            </a:r>
            <a:r>
              <a:rPr lang="en-US" sz="1300" i="1">
                <a:solidFill>
                  <a:srgbClr val="363D50"/>
                </a:solidFill>
                <a:latin typeface="Poppins"/>
                <a:ea typeface="Poppins"/>
                <a:cs typeface="Poppins"/>
              </a:rPr>
              <a:t>from where.</a:t>
            </a:r>
            <a:endParaRPr lang="en-US" sz="1300">
              <a:solidFill>
                <a:prstClr val="black"/>
              </a:solidFill>
              <a:latin typeface="Calibri"/>
            </a:endParaRPr>
          </a:p>
        </p:txBody>
      </p:sp>
      <p:sp>
        <p:nvSpPr>
          <p:cNvPr id="5" name="Text 3"/>
          <p:cNvSpPr/>
          <p:nvPr/>
        </p:nvSpPr>
        <p:spPr bwMode="auto">
          <a:xfrm>
            <a:off x="661492" y="3430885"/>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Logs vs. Audit Trails</a:t>
            </a:r>
            <a:endParaRPr lang="en-US" sz="1650">
              <a:solidFill>
                <a:prstClr val="black"/>
              </a:solidFill>
              <a:latin typeface="Calibri"/>
            </a:endParaRPr>
          </a:p>
        </p:txBody>
      </p:sp>
      <p:sp>
        <p:nvSpPr>
          <p:cNvPr id="6" name="Text 4"/>
          <p:cNvSpPr/>
          <p:nvPr/>
        </p:nvSpPr>
        <p:spPr bwMode="auto">
          <a:xfrm>
            <a:off x="661492" y="3854649"/>
            <a:ext cx="5796359" cy="793849"/>
          </a:xfrm>
          <a:prstGeom prst="rect">
            <a:avLst/>
          </a:prstGeom>
          <a:noFill/>
          <a:ln/>
        </p:spPr>
        <p:txBody>
          <a:bodyPr wrap="square" lIns="0" tIns="0" rIns="0" bIns="0" rtlCol="0" anchor="t"/>
          <a:lstStyle/>
          <a:p>
            <a:pPr defTabSz="761970">
              <a:lnSpc>
                <a:spcPts val="2083"/>
              </a:lnSpc>
              <a:defRPr/>
            </a:pPr>
            <a:r>
              <a:rPr lang="en-US" sz="1300" b="1">
                <a:solidFill>
                  <a:srgbClr val="363D50"/>
                </a:solidFill>
                <a:latin typeface="Poppins"/>
                <a:ea typeface="Poppins"/>
                <a:cs typeface="Poppins"/>
              </a:rPr>
              <a:t>System Logs:</a:t>
            </a:r>
            <a:r>
              <a:rPr lang="en-US" sz="1300">
                <a:solidFill>
                  <a:srgbClr val="363D50"/>
                </a:solidFill>
                <a:latin typeface="Poppins"/>
                <a:ea typeface="Poppins"/>
                <a:cs typeface="Poppins"/>
              </a:rPr>
              <a:t> Raw event records generated automatically — unstructured, high volume, capturing all activity indiscriminately. They are the </a:t>
            </a:r>
            <a:r>
              <a:rPr lang="en-US" sz="1300" i="1">
                <a:solidFill>
                  <a:srgbClr val="363D50"/>
                </a:solidFill>
                <a:latin typeface="Poppins"/>
                <a:ea typeface="Poppins"/>
                <a:cs typeface="Poppins"/>
              </a:rPr>
              <a:t>raw material</a:t>
            </a:r>
            <a:r>
              <a:rPr lang="en-US" sz="1300">
                <a:solidFill>
                  <a:srgbClr val="363D50"/>
                </a:solidFill>
                <a:latin typeface="Poppins"/>
                <a:ea typeface="Poppins"/>
                <a:cs typeface="Poppins"/>
              </a:rPr>
              <a:t> of audit processes.</a:t>
            </a:r>
            <a:endParaRPr lang="en-US" sz="1300">
              <a:solidFill>
                <a:prstClr val="black"/>
              </a:solidFill>
              <a:latin typeface="Calibri"/>
            </a:endParaRPr>
          </a:p>
        </p:txBody>
      </p:sp>
      <p:sp>
        <p:nvSpPr>
          <p:cNvPr id="7" name="Text 5"/>
          <p:cNvSpPr/>
          <p:nvPr/>
        </p:nvSpPr>
        <p:spPr bwMode="auto">
          <a:xfrm>
            <a:off x="661492" y="4797326"/>
            <a:ext cx="5796359" cy="793849"/>
          </a:xfrm>
          <a:prstGeom prst="rect">
            <a:avLst/>
          </a:prstGeom>
          <a:noFill/>
          <a:ln/>
        </p:spPr>
        <p:txBody>
          <a:bodyPr wrap="square" lIns="0" tIns="0" rIns="0" bIns="0" rtlCol="0" anchor="t"/>
          <a:lstStyle/>
          <a:p>
            <a:pPr defTabSz="761970">
              <a:lnSpc>
                <a:spcPts val="2083"/>
              </a:lnSpc>
              <a:defRPr/>
            </a:pPr>
            <a:r>
              <a:rPr lang="en-US" sz="1300" b="1">
                <a:solidFill>
                  <a:srgbClr val="363D50"/>
                </a:solidFill>
                <a:latin typeface="Poppins"/>
                <a:ea typeface="Poppins"/>
                <a:cs typeface="Poppins"/>
              </a:rPr>
              <a:t>Audit Trails:</a:t>
            </a:r>
            <a:r>
              <a:rPr lang="en-US" sz="1300">
                <a:solidFill>
                  <a:srgbClr val="363D50"/>
                </a:solidFill>
                <a:latin typeface="Poppins"/>
                <a:ea typeface="Poppins"/>
                <a:cs typeface="Poppins"/>
              </a:rPr>
              <a:t> Structured, curated records of </a:t>
            </a:r>
            <a:r>
              <a:rPr lang="en-US" sz="1300" i="1">
                <a:solidFill>
                  <a:srgbClr val="363D50"/>
                </a:solidFill>
                <a:latin typeface="Poppins"/>
                <a:ea typeface="Poppins"/>
                <a:cs typeface="Poppins"/>
              </a:rPr>
              <a:t>relevant</a:t>
            </a:r>
            <a:r>
              <a:rPr lang="en-US" sz="1300">
                <a:solidFill>
                  <a:srgbClr val="363D50"/>
                </a:solidFill>
                <a:latin typeface="Poppins"/>
                <a:ea typeface="Poppins"/>
                <a:cs typeface="Poppins"/>
              </a:rPr>
              <a:t> events — purpose-built to support accountability, traceability, and compliance reporting.</a:t>
            </a:r>
            <a:endParaRPr lang="en-US" sz="1300">
              <a:solidFill>
                <a:prstClr val="black"/>
              </a:solidFill>
              <a:latin typeface="Calibri"/>
            </a:endParaRPr>
          </a:p>
        </p:txBody>
      </p:sp>
      <p:sp>
        <p:nvSpPr>
          <p:cNvPr id="8" name="Shape 6"/>
          <p:cNvSpPr/>
          <p:nvPr/>
        </p:nvSpPr>
        <p:spPr bwMode="auto">
          <a:xfrm>
            <a:off x="6748562" y="1882676"/>
            <a:ext cx="4907260" cy="3857328"/>
          </a:xfrm>
          <a:prstGeom prst="roundRect">
            <a:avLst>
              <a:gd name="adj" fmla="val 3087"/>
            </a:avLst>
          </a:prstGeom>
          <a:solidFill>
            <a:srgbClr val="00AC4E"/>
          </a:solidFill>
          <a:ln/>
        </p:spPr>
        <p:txBody>
          <a:bodyPr/>
          <a:lstStyle/>
          <a:p>
            <a:pPr defTabSz="761970">
              <a:defRPr/>
            </a:pPr>
            <a:endParaRPr lang="en-US" sz="1500">
              <a:solidFill>
                <a:schemeClr val="bg1"/>
              </a:solidFill>
              <a:latin typeface="Calibri"/>
            </a:endParaRPr>
          </a:p>
        </p:txBody>
      </p:sp>
      <p:sp>
        <p:nvSpPr>
          <p:cNvPr id="9" name="Text 7"/>
          <p:cNvSpPr/>
          <p:nvPr/>
        </p:nvSpPr>
        <p:spPr bwMode="auto">
          <a:xfrm>
            <a:off x="6913860" y="2047973"/>
            <a:ext cx="2067421" cy="258465"/>
          </a:xfrm>
          <a:prstGeom prst="rect">
            <a:avLst/>
          </a:prstGeom>
          <a:noFill/>
          <a:ln/>
        </p:spPr>
        <p:txBody>
          <a:bodyPr wrap="none" lIns="0" tIns="0" rIns="0" bIns="0" rtlCol="0" anchor="t"/>
          <a:lstStyle/>
          <a:p>
            <a:pPr defTabSz="761970">
              <a:lnSpc>
                <a:spcPts val="2000"/>
              </a:lnSpc>
              <a:defRPr/>
            </a:pPr>
            <a:r>
              <a:rPr lang="en-US" sz="1650" b="1">
                <a:solidFill>
                  <a:schemeClr val="bg1"/>
                </a:solidFill>
                <a:latin typeface="Titillium Web Bold"/>
                <a:ea typeface="Titillium Web Bold"/>
                <a:cs typeface="Titillium Web Bold"/>
              </a:rPr>
              <a:t>Core Components</a:t>
            </a:r>
            <a:endParaRPr lang="en-US" sz="1650">
              <a:solidFill>
                <a:schemeClr val="bg1"/>
              </a:solidFill>
              <a:latin typeface="Calibri"/>
            </a:endParaRPr>
          </a:p>
        </p:txBody>
      </p:sp>
      <p:sp>
        <p:nvSpPr>
          <p:cNvPr id="10" name="Text 8"/>
          <p:cNvSpPr/>
          <p:nvPr/>
        </p:nvSpPr>
        <p:spPr bwMode="auto">
          <a:xfrm>
            <a:off x="6913860" y="2471737"/>
            <a:ext cx="4576663" cy="2555082"/>
          </a:xfrm>
          <a:prstGeom prst="rect">
            <a:avLst/>
          </a:prstGeom>
          <a:noFill/>
          <a:ln/>
        </p:spPr>
        <p:txBody>
          <a:bodyPr wrap="square" lIns="0" tIns="0" rIns="0" bIns="0" rtlCol="0" anchor="t"/>
          <a:lstStyle/>
          <a:p>
            <a:pPr marL="285739" indent="-285739" defTabSz="761970">
              <a:lnSpc>
                <a:spcPts val="2083"/>
              </a:lnSpc>
              <a:buSzPct val="100000"/>
              <a:buFontTx/>
              <a:buChar char="•"/>
              <a:defRPr/>
            </a:pPr>
            <a:r>
              <a:rPr lang="en-US" sz="1300" b="1">
                <a:solidFill>
                  <a:schemeClr val="bg1"/>
                </a:solidFill>
                <a:latin typeface="Poppins"/>
                <a:ea typeface="Poppins"/>
                <a:cs typeface="Poppins"/>
              </a:rPr>
              <a:t>Event Source Identification:</a:t>
            </a:r>
            <a:r>
              <a:rPr lang="en-US" sz="1300">
                <a:solidFill>
                  <a:schemeClr val="bg1"/>
                </a:solidFill>
                <a:latin typeface="Poppins"/>
                <a:ea typeface="Poppins"/>
                <a:cs typeface="Poppins"/>
              </a:rPr>
              <a:t> Records the origin — user account, system process, or device</a:t>
            </a:r>
            <a:endParaRPr lang="en-US" sz="1300">
              <a:solidFill>
                <a:schemeClr val="bg1"/>
              </a:solidFill>
              <a:latin typeface="Calibri"/>
            </a:endParaRPr>
          </a:p>
          <a:p>
            <a:pPr marL="285739" indent="-285739" defTabSz="761970">
              <a:lnSpc>
                <a:spcPts val="2083"/>
              </a:lnSpc>
              <a:buSzPct val="100000"/>
              <a:buFontTx/>
              <a:buChar char="•"/>
              <a:defRPr/>
            </a:pPr>
            <a:r>
              <a:rPr lang="en-US" sz="1300" b="1">
                <a:solidFill>
                  <a:schemeClr val="bg1"/>
                </a:solidFill>
                <a:latin typeface="Poppins"/>
                <a:ea typeface="Poppins"/>
                <a:cs typeface="Poppins"/>
              </a:rPr>
              <a:t>Timestamp Recording:</a:t>
            </a:r>
            <a:r>
              <a:rPr lang="en-US" sz="1300">
                <a:solidFill>
                  <a:schemeClr val="bg1"/>
                </a:solidFill>
                <a:latin typeface="Poppins"/>
                <a:ea typeface="Poppins"/>
                <a:cs typeface="Poppins"/>
              </a:rPr>
              <a:t> High-precision chronological sequence enabling cross-system correlation</a:t>
            </a:r>
            <a:endParaRPr lang="en-US" sz="1300">
              <a:solidFill>
                <a:schemeClr val="bg1"/>
              </a:solidFill>
              <a:latin typeface="Calibri"/>
            </a:endParaRPr>
          </a:p>
          <a:p>
            <a:pPr marL="285739" indent="-285739" defTabSz="761970">
              <a:lnSpc>
                <a:spcPts val="2083"/>
              </a:lnSpc>
              <a:buSzPct val="100000"/>
              <a:buFontTx/>
              <a:buChar char="•"/>
              <a:defRPr/>
            </a:pPr>
            <a:r>
              <a:rPr lang="en-US" sz="1300" b="1">
                <a:solidFill>
                  <a:schemeClr val="bg1"/>
                </a:solidFill>
                <a:latin typeface="Poppins"/>
                <a:ea typeface="Poppins"/>
                <a:cs typeface="Poppins"/>
              </a:rPr>
              <a:t>Event Type Classification:</a:t>
            </a:r>
            <a:r>
              <a:rPr lang="en-US" sz="1300">
                <a:solidFill>
                  <a:schemeClr val="bg1"/>
                </a:solidFill>
                <a:latin typeface="Poppins"/>
                <a:ea typeface="Poppins"/>
                <a:cs typeface="Poppins"/>
              </a:rPr>
              <a:t> Categorised by login, data access, configuration change, or error</a:t>
            </a:r>
            <a:endParaRPr lang="en-US" sz="1300">
              <a:solidFill>
                <a:schemeClr val="bg1"/>
              </a:solidFill>
              <a:latin typeface="Calibri"/>
            </a:endParaRPr>
          </a:p>
          <a:p>
            <a:pPr marL="285739" indent="-285739" defTabSz="761970">
              <a:lnSpc>
                <a:spcPts val="2083"/>
              </a:lnSpc>
              <a:buSzPct val="100000"/>
              <a:buFontTx/>
              <a:buChar char="•"/>
              <a:defRPr/>
            </a:pPr>
            <a:r>
              <a:rPr lang="en-US" sz="1300" b="1">
                <a:solidFill>
                  <a:schemeClr val="bg1"/>
                </a:solidFill>
                <a:latin typeface="Poppins"/>
                <a:ea typeface="Poppins"/>
                <a:cs typeface="Poppins"/>
              </a:rPr>
              <a:t>Outcome &amp; Metadata:</a:t>
            </a:r>
            <a:r>
              <a:rPr lang="en-US" sz="1300">
                <a:solidFill>
                  <a:schemeClr val="bg1"/>
                </a:solidFill>
                <a:latin typeface="Poppins"/>
                <a:ea typeface="Poppins"/>
                <a:cs typeface="Poppins"/>
              </a:rPr>
              <a:t> IP address, geographic location, device identifiers</a:t>
            </a:r>
            <a:endParaRPr lang="en-US" sz="1300">
              <a:solidFill>
                <a:schemeClr val="bg1"/>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068288"/>
            <a:ext cx="6598245"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Importance &amp; Benefits of Audit Trails</a:t>
            </a:r>
            <a:endParaRPr lang="en-US" sz="3250">
              <a:solidFill>
                <a:prstClr val="black"/>
              </a:solidFill>
              <a:latin typeface="Calibri"/>
            </a:endParaRPr>
          </a:p>
        </p:txBody>
      </p:sp>
      <p:pic>
        <p:nvPicPr>
          <p:cNvPr id="3" name="Image 0" descr="preencoded.png"/>
          <p:cNvPicPr>
            <a:picLocks noChangeAspect="1"/>
          </p:cNvPicPr>
          <p:nvPr/>
        </p:nvPicPr>
        <p:blipFill>
          <a:blip>
            <a:extLst>
              <a:ext uri="{96DAC541-7B7A-43D3-8B79-37D633B846F1}">
                <asvg:svgBlip xmlns:asvg="http://schemas.microsoft.com/office/drawing/2016/SVG/main" r:embed="rId3"/>
              </a:ext>
            </a:extLst>
          </a:blip>
          <a:stretch/>
        </p:blipFill>
        <p:spPr bwMode="auto">
          <a:xfrm>
            <a:off x="661492" y="1915716"/>
            <a:ext cx="413444" cy="413444"/>
          </a:xfrm>
          <a:prstGeom prst="rect">
            <a:avLst/>
          </a:prstGeom>
        </p:spPr>
      </p:pic>
      <p:sp>
        <p:nvSpPr>
          <p:cNvPr id="4" name="Text 1"/>
          <p:cNvSpPr/>
          <p:nvPr/>
        </p:nvSpPr>
        <p:spPr bwMode="auto">
          <a:xfrm>
            <a:off x="661492" y="253583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Enable Transparency</a:t>
            </a:r>
            <a:endParaRPr lang="en-US" sz="1650">
              <a:solidFill>
                <a:prstClr val="black"/>
              </a:solidFill>
              <a:latin typeface="Calibri"/>
            </a:endParaRPr>
          </a:p>
        </p:txBody>
      </p:sp>
      <p:sp>
        <p:nvSpPr>
          <p:cNvPr id="5" name="Text 2"/>
          <p:cNvSpPr/>
          <p:nvPr/>
        </p:nvSpPr>
        <p:spPr bwMode="auto">
          <a:xfrm>
            <a:off x="661492" y="2893517"/>
            <a:ext cx="3485158"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Clear visibility into all actions and changes within a system promotes openness and deters misuse.</a:t>
            </a:r>
            <a:endParaRPr lang="en-US" sz="1300">
              <a:solidFill>
                <a:prstClr val="black"/>
              </a:solidFill>
              <a:latin typeface="Calibri"/>
            </a:endParaRPr>
          </a:p>
        </p:txBody>
      </p:sp>
      <p:pic>
        <p:nvPicPr>
          <p:cNvPr id="6" name="Image 1" descr="preencoded.png"/>
          <p:cNvPicPr>
            <a:picLocks noChangeAspect="1"/>
          </p:cNvPicPr>
          <p:nvPr/>
        </p:nvPicPr>
        <p:blipFill>
          <a:blip>
            <a:extLst>
              <a:ext uri="{96DAC541-7B7A-43D3-8B79-37D633B846F1}">
                <asvg:svgBlip xmlns:asvg="http://schemas.microsoft.com/office/drawing/2016/SVG/main" r:embed="rId4"/>
              </a:ext>
            </a:extLst>
          </a:blip>
          <a:stretch/>
        </p:blipFill>
        <p:spPr bwMode="auto">
          <a:xfrm>
            <a:off x="4353322" y="1915716"/>
            <a:ext cx="413444" cy="413444"/>
          </a:xfrm>
          <a:prstGeom prst="rect">
            <a:avLst/>
          </a:prstGeom>
        </p:spPr>
      </p:pic>
      <p:sp>
        <p:nvSpPr>
          <p:cNvPr id="7" name="Text 3"/>
          <p:cNvSpPr/>
          <p:nvPr/>
        </p:nvSpPr>
        <p:spPr bwMode="auto">
          <a:xfrm>
            <a:off x="4353322" y="253583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Support Accountability</a:t>
            </a:r>
            <a:endParaRPr lang="en-US" sz="1650">
              <a:solidFill>
                <a:prstClr val="black"/>
              </a:solidFill>
              <a:latin typeface="Calibri"/>
            </a:endParaRPr>
          </a:p>
        </p:txBody>
      </p:sp>
      <p:sp>
        <p:nvSpPr>
          <p:cNvPr id="8" name="Text 4"/>
          <p:cNvSpPr/>
          <p:nvPr/>
        </p:nvSpPr>
        <p:spPr bwMode="auto">
          <a:xfrm>
            <a:off x="4353322" y="2893517"/>
            <a:ext cx="3485257"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Individuals can be held responsible for specific actions by linking events to identities with precise timestamps.</a:t>
            </a:r>
            <a:endParaRPr lang="en-US" sz="1300">
              <a:solidFill>
                <a:prstClr val="black"/>
              </a:solidFill>
              <a:latin typeface="Calibri"/>
            </a:endParaRPr>
          </a:p>
        </p:txBody>
      </p:sp>
      <p:pic>
        <p:nvPicPr>
          <p:cNvPr id="9" name="Image 2" descr="preencoded.png"/>
          <p:cNvPicPr>
            <a:picLocks noChangeAspect="1"/>
          </p:cNvPicPr>
          <p:nvPr/>
        </p:nvPicPr>
        <p:blipFill>
          <a:blip>
            <a:extLst>
              <a:ext uri="{96DAC541-7B7A-43D3-8B79-37D633B846F1}">
                <asvg:svgBlip xmlns:asvg="http://schemas.microsoft.com/office/drawing/2016/SVG/main" r:embed="rId5"/>
              </a:ext>
            </a:extLst>
          </a:blip>
          <a:stretch/>
        </p:blipFill>
        <p:spPr bwMode="auto">
          <a:xfrm>
            <a:off x="8045252" y="1915716"/>
            <a:ext cx="413444" cy="413444"/>
          </a:xfrm>
          <a:prstGeom prst="rect">
            <a:avLst/>
          </a:prstGeom>
        </p:spPr>
      </p:pic>
      <p:sp>
        <p:nvSpPr>
          <p:cNvPr id="10" name="Text 5"/>
          <p:cNvSpPr/>
          <p:nvPr/>
        </p:nvSpPr>
        <p:spPr bwMode="auto">
          <a:xfrm>
            <a:off x="8045252" y="2535833"/>
            <a:ext cx="2540893"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Detect Suspicious Behaviour</a:t>
            </a:r>
            <a:endParaRPr lang="en-US" sz="1650">
              <a:solidFill>
                <a:prstClr val="black"/>
              </a:solidFill>
              <a:latin typeface="Calibri"/>
            </a:endParaRPr>
          </a:p>
        </p:txBody>
      </p:sp>
      <p:sp>
        <p:nvSpPr>
          <p:cNvPr id="11" name="Text 6"/>
          <p:cNvSpPr/>
          <p:nvPr/>
        </p:nvSpPr>
        <p:spPr bwMode="auto">
          <a:xfrm>
            <a:off x="8045252" y="2893517"/>
            <a:ext cx="3485257"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Unusual or unauthorised activities are identified quickly, enabling rapid response before breaches escalate.</a:t>
            </a:r>
            <a:endParaRPr lang="en-US" sz="1300">
              <a:solidFill>
                <a:prstClr val="black"/>
              </a:solidFill>
              <a:latin typeface="Calibri"/>
            </a:endParaRPr>
          </a:p>
        </p:txBody>
      </p:sp>
      <p:pic>
        <p:nvPicPr>
          <p:cNvPr id="12" name="Image 3" descr="preencoded.png"/>
          <p:cNvPicPr>
            <a:picLocks noChangeAspect="1"/>
          </p:cNvPicPr>
          <p:nvPr/>
        </p:nvPicPr>
        <p:blipFill>
          <a:blip>
            <a:extLst>
              <a:ext uri="{96DAC541-7B7A-43D3-8B79-37D633B846F1}">
                <asvg:svgBlip xmlns:asvg="http://schemas.microsoft.com/office/drawing/2016/SVG/main" r:embed="rId6"/>
              </a:ext>
            </a:extLst>
          </a:blip>
          <a:stretch/>
        </p:blipFill>
        <p:spPr bwMode="auto">
          <a:xfrm>
            <a:off x="661492" y="4018062"/>
            <a:ext cx="413444" cy="413444"/>
          </a:xfrm>
          <a:prstGeom prst="rect">
            <a:avLst/>
          </a:prstGeom>
        </p:spPr>
      </p:pic>
      <p:sp>
        <p:nvSpPr>
          <p:cNvPr id="13" name="Text 7"/>
          <p:cNvSpPr/>
          <p:nvPr/>
        </p:nvSpPr>
        <p:spPr bwMode="auto">
          <a:xfrm>
            <a:off x="661492" y="4638179"/>
            <a:ext cx="2329656"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Provide Forensic Evidence</a:t>
            </a:r>
            <a:endParaRPr lang="en-US" sz="1650">
              <a:solidFill>
                <a:prstClr val="black"/>
              </a:solidFill>
              <a:latin typeface="Calibri"/>
            </a:endParaRPr>
          </a:p>
        </p:txBody>
      </p:sp>
      <p:sp>
        <p:nvSpPr>
          <p:cNvPr id="14" name="Text 8"/>
          <p:cNvSpPr/>
          <p:nvPr/>
        </p:nvSpPr>
        <p:spPr bwMode="auto">
          <a:xfrm>
            <a:off x="661492" y="4995863"/>
            <a:ext cx="3485158"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Audit records serve as crucial evidence in investigations, helping reconstruct events and resolve incidents.</a:t>
            </a:r>
            <a:endParaRPr lang="en-US" sz="1300">
              <a:solidFill>
                <a:prstClr val="black"/>
              </a:solidFill>
              <a:latin typeface="Calibri"/>
            </a:endParaRPr>
          </a:p>
        </p:txBody>
      </p:sp>
      <p:pic>
        <p:nvPicPr>
          <p:cNvPr id="15" name="Image 4" descr="preencoded.png"/>
          <p:cNvPicPr>
            <a:picLocks noChangeAspect="1"/>
          </p:cNvPicPr>
          <p:nvPr/>
        </p:nvPicPr>
        <p:blipFill>
          <a:blip>
            <a:extLst>
              <a:ext uri="{96DAC541-7B7A-43D3-8B79-37D633B846F1}">
                <asvg:svgBlip xmlns:asvg="http://schemas.microsoft.com/office/drawing/2016/SVG/main" r:embed="rId7"/>
              </a:ext>
            </a:extLst>
          </a:blip>
          <a:stretch/>
        </p:blipFill>
        <p:spPr bwMode="auto">
          <a:xfrm>
            <a:off x="4353322" y="4018062"/>
            <a:ext cx="413444" cy="413444"/>
          </a:xfrm>
          <a:prstGeom prst="rect">
            <a:avLst/>
          </a:prstGeom>
        </p:spPr>
      </p:pic>
      <p:sp>
        <p:nvSpPr>
          <p:cNvPr id="16" name="Text 9"/>
          <p:cNvSpPr/>
          <p:nvPr/>
        </p:nvSpPr>
        <p:spPr bwMode="auto">
          <a:xfrm>
            <a:off x="4353322" y="4638179"/>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Regulatory Compliance</a:t>
            </a:r>
            <a:endParaRPr lang="en-US" sz="1650">
              <a:solidFill>
                <a:prstClr val="black"/>
              </a:solidFill>
              <a:latin typeface="Calibri"/>
            </a:endParaRPr>
          </a:p>
        </p:txBody>
      </p:sp>
      <p:sp>
        <p:nvSpPr>
          <p:cNvPr id="17" name="Text 10"/>
          <p:cNvSpPr/>
          <p:nvPr/>
        </p:nvSpPr>
        <p:spPr bwMode="auto">
          <a:xfrm>
            <a:off x="4353322" y="4995863"/>
            <a:ext cx="3485257"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Maintaining audit trails is essential for meeting legal obligations under GDPR, ISO 27001, NIS2, and other frameworks.</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044773"/>
            <a:ext cx="4186634"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Types of Logged Events</a:t>
            </a:r>
            <a:endParaRPr lang="en-US" sz="3250">
              <a:solidFill>
                <a:prstClr val="black"/>
              </a:solidFill>
              <a:latin typeface="Calibri"/>
            </a:endParaRPr>
          </a:p>
        </p:txBody>
      </p:sp>
      <p:sp>
        <p:nvSpPr>
          <p:cNvPr id="3" name="Text 1"/>
          <p:cNvSpPr/>
          <p:nvPr/>
        </p:nvSpPr>
        <p:spPr bwMode="auto">
          <a:xfrm>
            <a:off x="661492" y="1892201"/>
            <a:ext cx="10869018"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Comprehensive audit coverage requires logging across four primary event categories — each serving a distinct security and compliance purpose.</a:t>
            </a:r>
            <a:endParaRPr lang="en-US" sz="1300">
              <a:solidFill>
                <a:prstClr val="black"/>
              </a:solidFill>
              <a:latin typeface="Calibri"/>
            </a:endParaRPr>
          </a:p>
        </p:txBody>
      </p:sp>
      <p:sp>
        <p:nvSpPr>
          <p:cNvPr id="4" name="Shape 2"/>
          <p:cNvSpPr/>
          <p:nvPr/>
        </p:nvSpPr>
        <p:spPr bwMode="auto">
          <a:xfrm>
            <a:off x="661492" y="2607469"/>
            <a:ext cx="5351859" cy="1520230"/>
          </a:xfrm>
          <a:prstGeom prst="roundRect">
            <a:avLst>
              <a:gd name="adj" fmla="val 4569"/>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5" name="Text 3"/>
          <p:cNvSpPr/>
          <p:nvPr/>
        </p:nvSpPr>
        <p:spPr bwMode="auto">
          <a:xfrm>
            <a:off x="845840" y="2791818"/>
            <a:ext cx="2209205"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Authentication Attempts</a:t>
            </a:r>
            <a:endParaRPr lang="en-US" sz="1650">
              <a:solidFill>
                <a:prstClr val="black"/>
              </a:solidFill>
              <a:latin typeface="Calibri"/>
            </a:endParaRPr>
          </a:p>
        </p:txBody>
      </p:sp>
      <p:sp>
        <p:nvSpPr>
          <p:cNvPr id="6" name="Text 4"/>
          <p:cNvSpPr/>
          <p:nvPr/>
        </p:nvSpPr>
        <p:spPr bwMode="auto">
          <a:xfrm>
            <a:off x="845840" y="3149501"/>
            <a:ext cx="498316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All login attempts — successful and failed — to monitor access patterns and detect brute-force or credential-stuffing attacks at an early stage.</a:t>
            </a:r>
            <a:endParaRPr lang="en-US" sz="1300">
              <a:solidFill>
                <a:prstClr val="black"/>
              </a:solidFill>
              <a:latin typeface="Calibri"/>
            </a:endParaRPr>
          </a:p>
        </p:txBody>
      </p:sp>
      <p:sp>
        <p:nvSpPr>
          <p:cNvPr id="7" name="Shape 5"/>
          <p:cNvSpPr/>
          <p:nvPr/>
        </p:nvSpPr>
        <p:spPr bwMode="auto">
          <a:xfrm>
            <a:off x="6178650" y="2607469"/>
            <a:ext cx="5351859" cy="1520230"/>
          </a:xfrm>
          <a:prstGeom prst="roundRect">
            <a:avLst>
              <a:gd name="adj" fmla="val 4569"/>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8" name="Text 6"/>
          <p:cNvSpPr/>
          <p:nvPr/>
        </p:nvSpPr>
        <p:spPr bwMode="auto">
          <a:xfrm>
            <a:off x="6362998" y="2791818"/>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Data Access Events</a:t>
            </a:r>
            <a:endParaRPr lang="en-US" sz="1650">
              <a:solidFill>
                <a:prstClr val="black"/>
              </a:solidFill>
              <a:latin typeface="Calibri"/>
            </a:endParaRPr>
          </a:p>
        </p:txBody>
      </p:sp>
      <p:sp>
        <p:nvSpPr>
          <p:cNvPr id="9" name="Text 7"/>
          <p:cNvSpPr/>
          <p:nvPr/>
        </p:nvSpPr>
        <p:spPr bwMode="auto">
          <a:xfrm>
            <a:off x="6362998" y="3149501"/>
            <a:ext cx="498316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Full tracking of who accessed what information, when, and why — supporting privacy compliance under GDPR and similar regulations.</a:t>
            </a:r>
            <a:endParaRPr lang="en-US" sz="1300">
              <a:solidFill>
                <a:prstClr val="black"/>
              </a:solidFill>
              <a:latin typeface="Calibri"/>
            </a:endParaRPr>
          </a:p>
        </p:txBody>
      </p:sp>
      <p:sp>
        <p:nvSpPr>
          <p:cNvPr id="10" name="Shape 8"/>
          <p:cNvSpPr/>
          <p:nvPr/>
        </p:nvSpPr>
        <p:spPr bwMode="auto">
          <a:xfrm>
            <a:off x="661492" y="4292997"/>
            <a:ext cx="5351859" cy="1520230"/>
          </a:xfrm>
          <a:prstGeom prst="roundRect">
            <a:avLst>
              <a:gd name="adj" fmla="val 4569"/>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11" name="Text 9"/>
          <p:cNvSpPr/>
          <p:nvPr/>
        </p:nvSpPr>
        <p:spPr bwMode="auto">
          <a:xfrm>
            <a:off x="845840" y="4477345"/>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Configuration Changes</a:t>
            </a:r>
            <a:endParaRPr lang="en-US" sz="1650">
              <a:solidFill>
                <a:prstClr val="black"/>
              </a:solidFill>
              <a:latin typeface="Calibri"/>
            </a:endParaRPr>
          </a:p>
        </p:txBody>
      </p:sp>
      <p:sp>
        <p:nvSpPr>
          <p:cNvPr id="12" name="Text 10"/>
          <p:cNvSpPr/>
          <p:nvPr/>
        </p:nvSpPr>
        <p:spPr bwMode="auto">
          <a:xfrm>
            <a:off x="845840" y="4835029"/>
            <a:ext cx="498316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System configuration changes — firewall rules, user permissions, software settings — logged to maintain integrity and support post-incident troubleshooting.</a:t>
            </a:r>
            <a:endParaRPr lang="en-US" sz="1300">
              <a:solidFill>
                <a:prstClr val="black"/>
              </a:solidFill>
              <a:latin typeface="Calibri"/>
            </a:endParaRPr>
          </a:p>
        </p:txBody>
      </p:sp>
      <p:sp>
        <p:nvSpPr>
          <p:cNvPr id="13" name="Shape 11"/>
          <p:cNvSpPr/>
          <p:nvPr/>
        </p:nvSpPr>
        <p:spPr bwMode="auto">
          <a:xfrm>
            <a:off x="6178650" y="4292997"/>
            <a:ext cx="5351859" cy="1520230"/>
          </a:xfrm>
          <a:prstGeom prst="roundRect">
            <a:avLst>
              <a:gd name="adj" fmla="val 4569"/>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14" name="Text 12"/>
          <p:cNvSpPr/>
          <p:nvPr/>
        </p:nvSpPr>
        <p:spPr bwMode="auto">
          <a:xfrm>
            <a:off x="6362997" y="4477345"/>
            <a:ext cx="2812257"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System Errors &amp; Security Alerts</a:t>
            </a:r>
            <a:endParaRPr lang="en-US" sz="1650">
              <a:solidFill>
                <a:prstClr val="black"/>
              </a:solidFill>
              <a:latin typeface="Calibri"/>
            </a:endParaRPr>
          </a:p>
        </p:txBody>
      </p:sp>
      <p:sp>
        <p:nvSpPr>
          <p:cNvPr id="15" name="Text 13"/>
          <p:cNvSpPr/>
          <p:nvPr/>
        </p:nvSpPr>
        <p:spPr bwMode="auto">
          <a:xfrm>
            <a:off x="6362998" y="4835029"/>
            <a:ext cx="498316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Captures intrusion detections, malware threats, and script warnings to facilitate prompt, evidence-based incident response.</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Image 0" descr="preencoded.png"/>
          <p:cNvPicPr>
            <a:picLocks noChangeAspect="1"/>
          </p:cNvPicPr>
          <p:nvPr/>
        </p:nvPicPr>
        <p:blipFill>
          <a:blip r:embed="rId3"/>
          <a:stretch/>
        </p:blipFill>
        <p:spPr bwMode="auto">
          <a:xfrm>
            <a:off x="7620000" y="0"/>
            <a:ext cx="4572000" cy="6858000"/>
          </a:xfrm>
          <a:prstGeom prst="rect">
            <a:avLst/>
          </a:prstGeom>
        </p:spPr>
      </p:pic>
      <p:sp>
        <p:nvSpPr>
          <p:cNvPr id="3" name="Text 0"/>
          <p:cNvSpPr/>
          <p:nvPr/>
        </p:nvSpPr>
        <p:spPr bwMode="auto">
          <a:xfrm>
            <a:off x="661492" y="727671"/>
            <a:ext cx="6297018" cy="981869"/>
          </a:xfrm>
          <a:prstGeom prst="rect">
            <a:avLst/>
          </a:prstGeom>
          <a:noFill/>
          <a:ln/>
        </p:spPr>
        <p:txBody>
          <a:bodyPr wrap="square" lIns="0" tIns="0" rIns="0" bIns="0" rtlCol="0" anchor="t"/>
          <a:lstStyle/>
          <a:p>
            <a:pPr defTabSz="761970">
              <a:lnSpc>
                <a:spcPts val="3833"/>
              </a:lnSpc>
              <a:defRPr/>
            </a:pPr>
            <a:r>
              <a:rPr lang="en-US" sz="3100" b="1">
                <a:solidFill>
                  <a:srgbClr val="363D50"/>
                </a:solidFill>
                <a:latin typeface="Titillium Web Bold"/>
                <a:ea typeface="Titillium Web Bold"/>
                <a:cs typeface="Titillium Web Bold"/>
              </a:rPr>
              <a:t>Audit Trails in Governance &amp; Regulatory Compliance</a:t>
            </a:r>
            <a:endParaRPr lang="en-US" sz="3100">
              <a:solidFill>
                <a:prstClr val="black"/>
              </a:solidFill>
              <a:latin typeface="Calibri"/>
            </a:endParaRPr>
          </a:p>
        </p:txBody>
      </p:sp>
      <p:sp>
        <p:nvSpPr>
          <p:cNvPr id="4" name="Shape 1"/>
          <p:cNvSpPr/>
          <p:nvPr/>
        </p:nvSpPr>
        <p:spPr bwMode="auto">
          <a:xfrm>
            <a:off x="642442" y="1914327"/>
            <a:ext cx="38100" cy="863501"/>
          </a:xfrm>
          <a:prstGeom prst="rect">
            <a:avLst/>
          </a:prstGeom>
          <a:solidFill>
            <a:srgbClr val="00AC4E"/>
          </a:solidFill>
          <a:ln/>
        </p:spPr>
        <p:txBody>
          <a:bodyPr/>
          <a:lstStyle/>
          <a:p>
            <a:pPr defTabSz="761970">
              <a:defRPr/>
            </a:pPr>
            <a:endParaRPr lang="en-US" sz="1500">
              <a:solidFill>
                <a:prstClr val="black"/>
              </a:solidFill>
              <a:latin typeface="Calibri"/>
            </a:endParaRPr>
          </a:p>
        </p:txBody>
      </p:sp>
      <p:sp>
        <p:nvSpPr>
          <p:cNvPr id="5" name="Text 2"/>
          <p:cNvSpPr/>
          <p:nvPr/>
        </p:nvSpPr>
        <p:spPr bwMode="auto">
          <a:xfrm>
            <a:off x="856655" y="1933377"/>
            <a:ext cx="196403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Governance Evidence</a:t>
            </a:r>
            <a:endParaRPr lang="en-US" sz="1550">
              <a:solidFill>
                <a:prstClr val="black"/>
              </a:solidFill>
              <a:latin typeface="Calibri"/>
            </a:endParaRPr>
          </a:p>
        </p:txBody>
      </p:sp>
      <p:sp>
        <p:nvSpPr>
          <p:cNvPr id="6" name="Text 3"/>
          <p:cNvSpPr/>
          <p:nvPr/>
        </p:nvSpPr>
        <p:spPr bwMode="auto">
          <a:xfrm>
            <a:off x="856656" y="2268439"/>
            <a:ext cx="6101854" cy="490339"/>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Provide evidence of control effectiveness and support internal audits by creating an immutable record of who authorised what decisions and when.</a:t>
            </a:r>
            <a:endParaRPr lang="en-US" sz="1200">
              <a:solidFill>
                <a:prstClr val="black"/>
              </a:solidFill>
              <a:latin typeface="Calibri"/>
            </a:endParaRPr>
          </a:p>
        </p:txBody>
      </p:sp>
      <p:sp>
        <p:nvSpPr>
          <p:cNvPr id="7" name="Shape 4"/>
          <p:cNvSpPr/>
          <p:nvPr/>
        </p:nvSpPr>
        <p:spPr bwMode="auto">
          <a:xfrm>
            <a:off x="642442" y="3038178"/>
            <a:ext cx="38100" cy="863501"/>
          </a:xfrm>
          <a:prstGeom prst="rect">
            <a:avLst/>
          </a:prstGeom>
          <a:solidFill>
            <a:srgbClr val="00AC4E"/>
          </a:solidFill>
          <a:ln/>
        </p:spPr>
        <p:txBody>
          <a:bodyPr/>
          <a:lstStyle/>
          <a:p>
            <a:pPr defTabSz="761970">
              <a:defRPr/>
            </a:pPr>
            <a:endParaRPr lang="en-US" sz="1500">
              <a:solidFill>
                <a:prstClr val="black"/>
              </a:solidFill>
              <a:latin typeface="Calibri"/>
            </a:endParaRPr>
          </a:p>
        </p:txBody>
      </p:sp>
      <p:sp>
        <p:nvSpPr>
          <p:cNvPr id="8" name="Text 5"/>
          <p:cNvSpPr/>
          <p:nvPr/>
        </p:nvSpPr>
        <p:spPr bwMode="auto">
          <a:xfrm>
            <a:off x="856655" y="3057227"/>
            <a:ext cx="196403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Regulatory Reporting</a:t>
            </a:r>
            <a:endParaRPr lang="en-US" sz="1550">
              <a:solidFill>
                <a:prstClr val="black"/>
              </a:solidFill>
              <a:latin typeface="Calibri"/>
            </a:endParaRPr>
          </a:p>
        </p:txBody>
      </p:sp>
      <p:sp>
        <p:nvSpPr>
          <p:cNvPr id="9" name="Text 6"/>
          <p:cNvSpPr/>
          <p:nvPr/>
        </p:nvSpPr>
        <p:spPr bwMode="auto">
          <a:xfrm>
            <a:off x="856656" y="3392290"/>
            <a:ext cx="6101854" cy="490339"/>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Enable reporting under NIS2, DORA, and SOX by demonstrating organisational accountability through structured evidence logs.</a:t>
            </a:r>
            <a:endParaRPr lang="en-US" sz="1200">
              <a:solidFill>
                <a:prstClr val="black"/>
              </a:solidFill>
              <a:latin typeface="Calibri"/>
            </a:endParaRPr>
          </a:p>
        </p:txBody>
      </p:sp>
      <p:sp>
        <p:nvSpPr>
          <p:cNvPr id="10" name="Shape 7"/>
          <p:cNvSpPr/>
          <p:nvPr/>
        </p:nvSpPr>
        <p:spPr bwMode="auto">
          <a:xfrm>
            <a:off x="642442" y="4162029"/>
            <a:ext cx="38100" cy="863501"/>
          </a:xfrm>
          <a:prstGeom prst="rect">
            <a:avLst/>
          </a:prstGeom>
          <a:solidFill>
            <a:srgbClr val="00AC4E"/>
          </a:solidFill>
          <a:ln/>
        </p:spPr>
        <p:txBody>
          <a:bodyPr/>
          <a:lstStyle/>
          <a:p>
            <a:pPr defTabSz="761970">
              <a:defRPr/>
            </a:pPr>
            <a:endParaRPr lang="en-US" sz="1500">
              <a:solidFill>
                <a:prstClr val="black"/>
              </a:solidFill>
              <a:latin typeface="Calibri"/>
            </a:endParaRPr>
          </a:p>
        </p:txBody>
      </p:sp>
      <p:sp>
        <p:nvSpPr>
          <p:cNvPr id="11" name="Text 8"/>
          <p:cNvSpPr/>
          <p:nvPr/>
        </p:nvSpPr>
        <p:spPr bwMode="auto">
          <a:xfrm>
            <a:off x="856655" y="4181078"/>
            <a:ext cx="1964035"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Mandatory Auditability</a:t>
            </a:r>
            <a:endParaRPr lang="en-US" sz="1550">
              <a:solidFill>
                <a:prstClr val="black"/>
              </a:solidFill>
              <a:latin typeface="Calibri"/>
            </a:endParaRPr>
          </a:p>
        </p:txBody>
      </p:sp>
      <p:sp>
        <p:nvSpPr>
          <p:cNvPr id="12" name="Text 9"/>
          <p:cNvSpPr/>
          <p:nvPr/>
        </p:nvSpPr>
        <p:spPr bwMode="auto">
          <a:xfrm>
            <a:off x="856656" y="4516141"/>
            <a:ext cx="6101854" cy="490339"/>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Auditability is mandatory in regulated systems and ESG platforms. Regulators increasingly require full data lineage from source to published report.</a:t>
            </a:r>
            <a:endParaRPr lang="en-US" sz="1200">
              <a:solidFill>
                <a:prstClr val="black"/>
              </a:solidFill>
              <a:latin typeface="Calibri"/>
            </a:endParaRPr>
          </a:p>
        </p:txBody>
      </p:sp>
      <p:sp>
        <p:nvSpPr>
          <p:cNvPr id="13" name="Shape 10"/>
          <p:cNvSpPr/>
          <p:nvPr/>
        </p:nvSpPr>
        <p:spPr bwMode="auto">
          <a:xfrm>
            <a:off x="642442" y="5285880"/>
            <a:ext cx="38100" cy="863501"/>
          </a:xfrm>
          <a:prstGeom prst="rect">
            <a:avLst/>
          </a:prstGeom>
          <a:solidFill>
            <a:srgbClr val="00AC4E"/>
          </a:solidFill>
          <a:ln/>
        </p:spPr>
        <p:txBody>
          <a:bodyPr/>
          <a:lstStyle/>
          <a:p>
            <a:pPr defTabSz="761970">
              <a:defRPr/>
            </a:pPr>
            <a:endParaRPr lang="en-US" sz="1500">
              <a:solidFill>
                <a:prstClr val="black"/>
              </a:solidFill>
              <a:latin typeface="Calibri"/>
            </a:endParaRPr>
          </a:p>
        </p:txBody>
      </p:sp>
      <p:sp>
        <p:nvSpPr>
          <p:cNvPr id="14" name="Text 11"/>
          <p:cNvSpPr/>
          <p:nvPr/>
        </p:nvSpPr>
        <p:spPr bwMode="auto">
          <a:xfrm>
            <a:off x="856655" y="5304929"/>
            <a:ext cx="2253258"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Building Stakeholder Trust</a:t>
            </a:r>
            <a:endParaRPr lang="en-US" sz="1550">
              <a:solidFill>
                <a:prstClr val="black"/>
              </a:solidFill>
              <a:latin typeface="Calibri"/>
            </a:endParaRPr>
          </a:p>
        </p:txBody>
      </p:sp>
      <p:sp>
        <p:nvSpPr>
          <p:cNvPr id="15" name="Text 12"/>
          <p:cNvSpPr/>
          <p:nvPr/>
        </p:nvSpPr>
        <p:spPr bwMode="auto">
          <a:xfrm>
            <a:off x="856656" y="5639991"/>
            <a:ext cx="6101854" cy="490339"/>
          </a:xfrm>
          <a:prstGeom prst="rect">
            <a:avLst/>
          </a:prstGeom>
          <a:noFill/>
          <a:ln/>
        </p:spPr>
        <p:txBody>
          <a:bodyPr wrap="square" lIns="0" tIns="0" rIns="0" bIns="0" rtlCol="0" anchor="t"/>
          <a:lstStyle/>
          <a:p>
            <a:pPr defTabSz="761970">
              <a:lnSpc>
                <a:spcPts val="1917"/>
              </a:lnSpc>
              <a:defRPr/>
            </a:pPr>
            <a:r>
              <a:rPr lang="en-US" sz="1200">
                <a:solidFill>
                  <a:srgbClr val="363D50"/>
                </a:solidFill>
                <a:latin typeface="Poppins"/>
                <a:ea typeface="Poppins"/>
                <a:cs typeface="Poppins"/>
              </a:rPr>
              <a:t>Auditability ensures transparency and accountability in data management — a critical factor for ESG investors and rating agencies.</a:t>
            </a:r>
            <a:endParaRPr lang="en-US" sz="12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455440"/>
            <a:ext cx="7986118"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Audit Trails in ESG, IoT, Energy &amp; Smart Grids</a:t>
            </a:r>
            <a:endParaRPr lang="en-US" sz="3250">
              <a:solidFill>
                <a:prstClr val="black"/>
              </a:solidFill>
              <a:latin typeface="Calibri"/>
            </a:endParaRPr>
          </a:p>
        </p:txBody>
      </p:sp>
      <p:pic>
        <p:nvPicPr>
          <p:cNvPr id="3" name="Image 0" descr="preencoded.png"/>
          <p:cNvPicPr>
            <a:picLocks noChangeAspect="1"/>
          </p:cNvPicPr>
          <p:nvPr/>
        </p:nvPicPr>
        <p:blipFill>
          <a:blip r:embed="rId3"/>
          <a:stretch/>
        </p:blipFill>
        <p:spPr bwMode="auto">
          <a:xfrm>
            <a:off x="661492" y="2302868"/>
            <a:ext cx="1533426" cy="947638"/>
          </a:xfrm>
          <a:prstGeom prst="rect">
            <a:avLst/>
          </a:prstGeom>
        </p:spPr>
      </p:pic>
      <p:sp>
        <p:nvSpPr>
          <p:cNvPr id="4" name="Text 1"/>
          <p:cNvSpPr/>
          <p:nvPr/>
        </p:nvSpPr>
        <p:spPr bwMode="auto">
          <a:xfrm>
            <a:off x="661492" y="3457178"/>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ESG Platforms</a:t>
            </a:r>
            <a:endParaRPr lang="en-US" sz="1650">
              <a:solidFill>
                <a:prstClr val="black"/>
              </a:solidFill>
              <a:latin typeface="Calibri"/>
            </a:endParaRPr>
          </a:p>
        </p:txBody>
      </p:sp>
      <p:sp>
        <p:nvSpPr>
          <p:cNvPr id="5" name="Text 2"/>
          <p:cNvSpPr/>
          <p:nvPr/>
        </p:nvSpPr>
        <p:spPr bwMode="auto">
          <a:xfrm>
            <a:off x="661492" y="3814862"/>
            <a:ext cx="3485158" cy="1323082"/>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Track changes in emissions data, log report generation, and capture user approvals to ensure data integrity from collection through to published sustainability disclosures.</a:t>
            </a:r>
            <a:endParaRPr lang="en-US" sz="1300">
              <a:solidFill>
                <a:prstClr val="black"/>
              </a:solidFill>
              <a:latin typeface="Calibri"/>
            </a:endParaRPr>
          </a:p>
        </p:txBody>
      </p:sp>
      <p:pic>
        <p:nvPicPr>
          <p:cNvPr id="6" name="Image 1" descr="preencoded.png"/>
          <p:cNvPicPr>
            <a:picLocks noChangeAspect="1"/>
          </p:cNvPicPr>
          <p:nvPr/>
        </p:nvPicPr>
        <p:blipFill>
          <a:blip r:embed="rId4"/>
          <a:stretch/>
        </p:blipFill>
        <p:spPr bwMode="auto">
          <a:xfrm>
            <a:off x="4353322" y="2302868"/>
            <a:ext cx="1533426" cy="947638"/>
          </a:xfrm>
          <a:prstGeom prst="rect">
            <a:avLst/>
          </a:prstGeom>
        </p:spPr>
      </p:pic>
      <p:sp>
        <p:nvSpPr>
          <p:cNvPr id="7" name="Text 3"/>
          <p:cNvSpPr/>
          <p:nvPr/>
        </p:nvSpPr>
        <p:spPr bwMode="auto">
          <a:xfrm>
            <a:off x="4353322" y="3457178"/>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IoT Environments</a:t>
            </a:r>
            <a:endParaRPr lang="en-US" sz="1650">
              <a:solidFill>
                <a:prstClr val="black"/>
              </a:solidFill>
              <a:latin typeface="Calibri"/>
            </a:endParaRPr>
          </a:p>
        </p:txBody>
      </p:sp>
      <p:sp>
        <p:nvSpPr>
          <p:cNvPr id="8" name="Text 4"/>
          <p:cNvSpPr/>
          <p:nvPr/>
        </p:nvSpPr>
        <p:spPr bwMode="auto">
          <a:xfrm>
            <a:off x="4353322" y="3814862"/>
            <a:ext cx="3485257" cy="1323082"/>
          </a:xfrm>
          <a:prstGeom prst="rect">
            <a:avLst/>
          </a:prstGeom>
          <a:noFill/>
          <a:ln/>
        </p:spPr>
        <p:txBody>
          <a:bodyPr wrap="square" lIns="0" tIns="0" rIns="0" bIns="0" rtlCol="0" anchor="t"/>
          <a:lstStyle/>
          <a:p>
            <a:pPr defTabSz="761970">
              <a:lnSpc>
                <a:spcPts val="2083"/>
              </a:lnSpc>
              <a:defRPr/>
            </a:pPr>
            <a:r>
              <a:rPr lang="en-US" sz="1250">
                <a:solidFill>
                  <a:srgbClr val="363D50"/>
                </a:solidFill>
                <a:latin typeface="Poppins"/>
                <a:ea typeface="Poppins"/>
                <a:cs typeface="Poppins"/>
              </a:rPr>
              <a:t>Device-level logging detects compromised sensors, identifies abnormal data patterns, and monitors network activity across large-scale connected device deployments.</a:t>
            </a:r>
            <a:endParaRPr lang="en-US" sz="1250">
              <a:solidFill>
                <a:prstClr val="black"/>
              </a:solidFill>
              <a:latin typeface="Poppins"/>
              <a:cs typeface="Poppins"/>
            </a:endParaRPr>
          </a:p>
        </p:txBody>
      </p:sp>
      <p:pic>
        <p:nvPicPr>
          <p:cNvPr id="9" name="Image 2" descr="preencoded.png"/>
          <p:cNvPicPr>
            <a:picLocks noChangeAspect="1"/>
          </p:cNvPicPr>
          <p:nvPr/>
        </p:nvPicPr>
        <p:blipFill>
          <a:blip r:embed="rId5"/>
          <a:stretch/>
        </p:blipFill>
        <p:spPr bwMode="auto">
          <a:xfrm>
            <a:off x="8045252" y="2302868"/>
            <a:ext cx="1533426" cy="947638"/>
          </a:xfrm>
          <a:prstGeom prst="rect">
            <a:avLst/>
          </a:prstGeom>
        </p:spPr>
      </p:pic>
      <p:sp>
        <p:nvSpPr>
          <p:cNvPr id="10" name="Text 5"/>
          <p:cNvSpPr/>
          <p:nvPr/>
        </p:nvSpPr>
        <p:spPr bwMode="auto">
          <a:xfrm>
            <a:off x="8045252" y="3457178"/>
            <a:ext cx="2724646"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Energy Systems &amp; Smart Grids</a:t>
            </a:r>
            <a:endParaRPr lang="en-US" sz="1650">
              <a:solidFill>
                <a:prstClr val="black"/>
              </a:solidFill>
              <a:latin typeface="Calibri"/>
            </a:endParaRPr>
          </a:p>
        </p:txBody>
      </p:sp>
      <p:sp>
        <p:nvSpPr>
          <p:cNvPr id="11" name="Text 6"/>
          <p:cNvSpPr/>
          <p:nvPr/>
        </p:nvSpPr>
        <p:spPr bwMode="auto">
          <a:xfrm>
            <a:off x="8045252" y="3814862"/>
            <a:ext cx="3485257" cy="1587698"/>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Monitor operator actions, control commands, and system responses to support safety, resilience, and post-incident analysis. Track distributed control decisions and energy flow adjustments for full regulatory oversight.</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634107"/>
            <a:ext cx="6061174"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Five Core Functions of Audit Trails</a:t>
            </a:r>
            <a:endParaRPr lang="en-US" sz="3250">
              <a:solidFill>
                <a:prstClr val="black"/>
              </a:solidFill>
              <a:latin typeface="Calibri"/>
            </a:endParaRPr>
          </a:p>
        </p:txBody>
      </p:sp>
      <p:sp>
        <p:nvSpPr>
          <p:cNvPr id="3" name="Shape 1"/>
          <p:cNvSpPr/>
          <p:nvPr/>
        </p:nvSpPr>
        <p:spPr bwMode="auto">
          <a:xfrm>
            <a:off x="661492" y="1316942"/>
            <a:ext cx="3512741" cy="2420838"/>
          </a:xfrm>
          <a:prstGeom prst="roundRect">
            <a:avLst>
              <a:gd name="adj" fmla="val 2870"/>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4" name="Shape 2"/>
          <p:cNvSpPr/>
          <p:nvPr/>
        </p:nvSpPr>
        <p:spPr bwMode="auto">
          <a:xfrm>
            <a:off x="833141" y="1488591"/>
            <a:ext cx="496094" cy="496094"/>
          </a:xfrm>
          <a:prstGeom prst="roundRect">
            <a:avLst>
              <a:gd name="adj" fmla="val 15358451"/>
            </a:avLst>
          </a:prstGeom>
          <a:solidFill>
            <a:srgbClr val="00AC4E"/>
          </a:solidFill>
          <a:ln/>
        </p:spPr>
        <p:txBody>
          <a:bodyPr/>
          <a:lstStyle/>
          <a:p>
            <a:pPr defTabSz="761970">
              <a:defRPr/>
            </a:pPr>
            <a:endParaRPr lang="en-US" sz="1500">
              <a:solidFill>
                <a:prstClr val="black"/>
              </a:solidFill>
              <a:latin typeface="Calibri"/>
            </a:endParaRPr>
          </a:p>
        </p:txBody>
      </p:sp>
      <p:pic>
        <p:nvPicPr>
          <p:cNvPr id="5" name="Image 0" descr="preencoded.png"/>
          <p:cNvPicPr>
            <a:picLocks noChangeAspect="1"/>
          </p:cNvPicPr>
          <p:nvPr/>
        </p:nvPicPr>
        <p:blipFill>
          <a:blip>
            <a:extLst>
              <a:ext uri="{96DAC541-7B7A-43D3-8B79-37D633B846F1}">
                <asvg:svgBlip xmlns:asvg="http://schemas.microsoft.com/office/drawing/2016/SVG/main" r:embed="rId3"/>
              </a:ext>
            </a:extLst>
          </a:blip>
          <a:stretch/>
        </p:blipFill>
        <p:spPr bwMode="auto">
          <a:xfrm>
            <a:off x="969566" y="1624917"/>
            <a:ext cx="223242" cy="223242"/>
          </a:xfrm>
          <a:prstGeom prst="rect">
            <a:avLst/>
          </a:prstGeom>
        </p:spPr>
      </p:pic>
      <p:sp>
        <p:nvSpPr>
          <p:cNvPr id="6" name="Text 3"/>
          <p:cNvSpPr/>
          <p:nvPr/>
        </p:nvSpPr>
        <p:spPr bwMode="auto">
          <a:xfrm>
            <a:off x="833140" y="214998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Accountability</a:t>
            </a:r>
            <a:endParaRPr lang="en-US" sz="1650">
              <a:solidFill>
                <a:prstClr val="black"/>
              </a:solidFill>
              <a:latin typeface="Calibri"/>
            </a:endParaRPr>
          </a:p>
        </p:txBody>
      </p:sp>
      <p:sp>
        <p:nvSpPr>
          <p:cNvPr id="7" name="Text 4"/>
          <p:cNvSpPr/>
          <p:nvPr/>
        </p:nvSpPr>
        <p:spPr bwMode="auto">
          <a:xfrm>
            <a:off x="833141" y="2507667"/>
            <a:ext cx="3169444"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Link every user action to an identity to prevent denial and assign clear responsibility during audits.</a:t>
            </a:r>
            <a:endParaRPr lang="en-US" sz="1300">
              <a:solidFill>
                <a:prstClr val="black"/>
              </a:solidFill>
              <a:latin typeface="Calibri"/>
            </a:endParaRPr>
          </a:p>
        </p:txBody>
      </p:sp>
      <p:sp>
        <p:nvSpPr>
          <p:cNvPr id="8" name="Shape 5"/>
          <p:cNvSpPr/>
          <p:nvPr/>
        </p:nvSpPr>
        <p:spPr bwMode="auto">
          <a:xfrm>
            <a:off x="4339531" y="1316942"/>
            <a:ext cx="3512840" cy="2420838"/>
          </a:xfrm>
          <a:prstGeom prst="roundRect">
            <a:avLst>
              <a:gd name="adj" fmla="val 2870"/>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9" name="Shape 6"/>
          <p:cNvSpPr/>
          <p:nvPr/>
        </p:nvSpPr>
        <p:spPr bwMode="auto">
          <a:xfrm>
            <a:off x="4511180" y="1488591"/>
            <a:ext cx="496094" cy="496094"/>
          </a:xfrm>
          <a:prstGeom prst="roundRect">
            <a:avLst>
              <a:gd name="adj" fmla="val 15358451"/>
            </a:avLst>
          </a:prstGeom>
          <a:solidFill>
            <a:srgbClr val="00AC4E"/>
          </a:solidFill>
          <a:ln/>
        </p:spPr>
        <p:txBody>
          <a:bodyPr/>
          <a:lstStyle/>
          <a:p>
            <a:pPr defTabSz="761970">
              <a:defRPr/>
            </a:pPr>
            <a:endParaRPr lang="en-US" sz="1500">
              <a:solidFill>
                <a:prstClr val="black"/>
              </a:solidFill>
              <a:latin typeface="Calibri"/>
            </a:endParaRPr>
          </a:p>
        </p:txBody>
      </p:sp>
      <p:pic>
        <p:nvPicPr>
          <p:cNvPr id="10" name="Image 1" descr="preencoded.png"/>
          <p:cNvPicPr>
            <a:picLocks noChangeAspect="1"/>
          </p:cNvPicPr>
          <p:nvPr/>
        </p:nvPicPr>
        <p:blipFill>
          <a:blip>
            <a:extLst>
              <a:ext uri="{96DAC541-7B7A-43D3-8B79-37D633B846F1}">
                <asvg:svgBlip xmlns:asvg="http://schemas.microsoft.com/office/drawing/2016/SVG/main" r:embed="rId4"/>
              </a:ext>
            </a:extLst>
          </a:blip>
          <a:stretch/>
        </p:blipFill>
        <p:spPr bwMode="auto">
          <a:xfrm>
            <a:off x="4647605" y="1624917"/>
            <a:ext cx="223242" cy="223242"/>
          </a:xfrm>
          <a:prstGeom prst="rect">
            <a:avLst/>
          </a:prstGeom>
        </p:spPr>
      </p:pic>
      <p:sp>
        <p:nvSpPr>
          <p:cNvPr id="11" name="Text 7"/>
          <p:cNvSpPr/>
          <p:nvPr/>
        </p:nvSpPr>
        <p:spPr bwMode="auto">
          <a:xfrm>
            <a:off x="4511180" y="214998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Detection</a:t>
            </a:r>
            <a:endParaRPr lang="en-US" sz="1650">
              <a:solidFill>
                <a:prstClr val="black"/>
              </a:solidFill>
              <a:latin typeface="Calibri"/>
            </a:endParaRPr>
          </a:p>
        </p:txBody>
      </p:sp>
      <p:sp>
        <p:nvSpPr>
          <p:cNvPr id="12" name="Text 8"/>
          <p:cNvSpPr/>
          <p:nvPr/>
        </p:nvSpPr>
        <p:spPr bwMode="auto">
          <a:xfrm>
            <a:off x="4511179" y="2507667"/>
            <a:ext cx="3169543" cy="1058466"/>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Identify anomalies, unusual access patterns, and privilege misuse to provide early warnings of security incidents.</a:t>
            </a:r>
            <a:endParaRPr lang="en-US" sz="1300">
              <a:solidFill>
                <a:prstClr val="black"/>
              </a:solidFill>
              <a:latin typeface="Calibri"/>
            </a:endParaRPr>
          </a:p>
        </p:txBody>
      </p:sp>
      <p:sp>
        <p:nvSpPr>
          <p:cNvPr id="13" name="Shape 9"/>
          <p:cNvSpPr/>
          <p:nvPr/>
        </p:nvSpPr>
        <p:spPr bwMode="auto">
          <a:xfrm>
            <a:off x="8017669" y="1316942"/>
            <a:ext cx="3512741" cy="2420838"/>
          </a:xfrm>
          <a:prstGeom prst="roundRect">
            <a:avLst>
              <a:gd name="adj" fmla="val 2870"/>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4" name="Shape 10"/>
          <p:cNvSpPr/>
          <p:nvPr/>
        </p:nvSpPr>
        <p:spPr bwMode="auto">
          <a:xfrm>
            <a:off x="8189317" y="1488591"/>
            <a:ext cx="496094" cy="496094"/>
          </a:xfrm>
          <a:prstGeom prst="roundRect">
            <a:avLst>
              <a:gd name="adj" fmla="val 15358451"/>
            </a:avLst>
          </a:prstGeom>
          <a:solidFill>
            <a:srgbClr val="00AC4E"/>
          </a:solidFill>
          <a:ln/>
        </p:spPr>
        <p:txBody>
          <a:bodyPr/>
          <a:lstStyle/>
          <a:p>
            <a:pPr defTabSz="761970">
              <a:defRPr/>
            </a:pPr>
            <a:endParaRPr lang="en-US" sz="1500">
              <a:solidFill>
                <a:prstClr val="black"/>
              </a:solidFill>
              <a:latin typeface="Calibri"/>
            </a:endParaRPr>
          </a:p>
        </p:txBody>
      </p:sp>
      <p:pic>
        <p:nvPicPr>
          <p:cNvPr id="15" name="Image 2" descr="preencoded.png"/>
          <p:cNvPicPr>
            <a:picLocks noChangeAspect="1"/>
          </p:cNvPicPr>
          <p:nvPr/>
        </p:nvPicPr>
        <p:blipFill>
          <a:blip>
            <a:extLst>
              <a:ext uri="{96DAC541-7B7A-43D3-8B79-37D633B846F1}">
                <asvg:svgBlip xmlns:asvg="http://schemas.microsoft.com/office/drawing/2016/SVG/main" r:embed="rId5"/>
              </a:ext>
            </a:extLst>
          </a:blip>
          <a:stretch/>
        </p:blipFill>
        <p:spPr bwMode="auto">
          <a:xfrm>
            <a:off x="8325744" y="1624917"/>
            <a:ext cx="223242" cy="223242"/>
          </a:xfrm>
          <a:prstGeom prst="rect">
            <a:avLst/>
          </a:prstGeom>
        </p:spPr>
      </p:pic>
      <p:sp>
        <p:nvSpPr>
          <p:cNvPr id="16" name="Text 11"/>
          <p:cNvSpPr/>
          <p:nvPr/>
        </p:nvSpPr>
        <p:spPr bwMode="auto">
          <a:xfrm>
            <a:off x="8189317" y="214998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Investigation</a:t>
            </a:r>
            <a:endParaRPr lang="en-US" sz="1650">
              <a:solidFill>
                <a:prstClr val="black"/>
              </a:solidFill>
              <a:latin typeface="Calibri"/>
            </a:endParaRPr>
          </a:p>
        </p:txBody>
      </p:sp>
      <p:sp>
        <p:nvSpPr>
          <p:cNvPr id="17" name="Text 12"/>
          <p:cNvSpPr/>
          <p:nvPr/>
        </p:nvSpPr>
        <p:spPr bwMode="auto">
          <a:xfrm>
            <a:off x="8189317" y="2507667"/>
            <a:ext cx="3169444"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Reconstruct incident timelines with precision to analyse root causes and prepare regulatory notifications.</a:t>
            </a:r>
            <a:endParaRPr lang="en-US" sz="1300">
              <a:solidFill>
                <a:prstClr val="black"/>
              </a:solidFill>
              <a:latin typeface="Calibri"/>
            </a:endParaRPr>
          </a:p>
        </p:txBody>
      </p:sp>
      <p:sp>
        <p:nvSpPr>
          <p:cNvPr id="18" name="Shape 13"/>
          <p:cNvSpPr/>
          <p:nvPr/>
        </p:nvSpPr>
        <p:spPr bwMode="auto">
          <a:xfrm>
            <a:off x="661492" y="3903079"/>
            <a:ext cx="5351760" cy="2156222"/>
          </a:xfrm>
          <a:prstGeom prst="roundRect">
            <a:avLst>
              <a:gd name="adj" fmla="val 3222"/>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9" name="Shape 14"/>
          <p:cNvSpPr/>
          <p:nvPr/>
        </p:nvSpPr>
        <p:spPr bwMode="auto">
          <a:xfrm>
            <a:off x="833141" y="4074728"/>
            <a:ext cx="496094" cy="496094"/>
          </a:xfrm>
          <a:prstGeom prst="roundRect">
            <a:avLst>
              <a:gd name="adj" fmla="val 15358451"/>
            </a:avLst>
          </a:prstGeom>
          <a:solidFill>
            <a:srgbClr val="00AC4E"/>
          </a:solidFill>
          <a:ln/>
        </p:spPr>
        <p:txBody>
          <a:bodyPr/>
          <a:lstStyle/>
          <a:p>
            <a:pPr defTabSz="761970">
              <a:defRPr/>
            </a:pPr>
            <a:endParaRPr lang="en-US" sz="1500">
              <a:solidFill>
                <a:prstClr val="black"/>
              </a:solidFill>
              <a:latin typeface="Calibri"/>
            </a:endParaRPr>
          </a:p>
        </p:txBody>
      </p:sp>
      <p:pic>
        <p:nvPicPr>
          <p:cNvPr id="20" name="Image 3" descr="preencoded.png"/>
          <p:cNvPicPr>
            <a:picLocks noChangeAspect="1"/>
          </p:cNvPicPr>
          <p:nvPr/>
        </p:nvPicPr>
        <p:blipFill>
          <a:blip>
            <a:extLst>
              <a:ext uri="{96DAC541-7B7A-43D3-8B79-37D633B846F1}">
                <asvg:svgBlip xmlns:asvg="http://schemas.microsoft.com/office/drawing/2016/SVG/main" r:embed="rId6"/>
              </a:ext>
            </a:extLst>
          </a:blip>
          <a:stretch/>
        </p:blipFill>
        <p:spPr bwMode="auto">
          <a:xfrm>
            <a:off x="969566" y="4211054"/>
            <a:ext cx="223242" cy="223242"/>
          </a:xfrm>
          <a:prstGeom prst="rect">
            <a:avLst/>
          </a:prstGeom>
        </p:spPr>
      </p:pic>
      <p:sp>
        <p:nvSpPr>
          <p:cNvPr id="21" name="Text 15"/>
          <p:cNvSpPr/>
          <p:nvPr/>
        </p:nvSpPr>
        <p:spPr bwMode="auto">
          <a:xfrm>
            <a:off x="833140" y="4736120"/>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Compliance</a:t>
            </a:r>
            <a:endParaRPr lang="en-US" sz="1650">
              <a:solidFill>
                <a:prstClr val="black"/>
              </a:solidFill>
              <a:latin typeface="Calibri"/>
            </a:endParaRPr>
          </a:p>
        </p:txBody>
      </p:sp>
      <p:sp>
        <p:nvSpPr>
          <p:cNvPr id="22" name="Text 16"/>
          <p:cNvSpPr/>
          <p:nvPr/>
        </p:nvSpPr>
        <p:spPr bwMode="auto">
          <a:xfrm>
            <a:off x="833140" y="5093804"/>
            <a:ext cx="500846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Demonstrate adherence to regulatory frameworks and provide audit evidence for ISO 27001 and SOC 2 certifications.</a:t>
            </a:r>
            <a:endParaRPr lang="en-US" sz="1300">
              <a:solidFill>
                <a:prstClr val="black"/>
              </a:solidFill>
              <a:latin typeface="Calibri"/>
            </a:endParaRPr>
          </a:p>
        </p:txBody>
      </p:sp>
      <p:sp>
        <p:nvSpPr>
          <p:cNvPr id="23" name="Shape 17"/>
          <p:cNvSpPr/>
          <p:nvPr/>
        </p:nvSpPr>
        <p:spPr bwMode="auto">
          <a:xfrm>
            <a:off x="6178551" y="3903079"/>
            <a:ext cx="5351859" cy="2156222"/>
          </a:xfrm>
          <a:prstGeom prst="roundRect">
            <a:avLst>
              <a:gd name="adj" fmla="val 3222"/>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24" name="Shape 18"/>
          <p:cNvSpPr/>
          <p:nvPr/>
        </p:nvSpPr>
        <p:spPr bwMode="auto">
          <a:xfrm>
            <a:off x="6350199" y="4074728"/>
            <a:ext cx="496094" cy="496094"/>
          </a:xfrm>
          <a:prstGeom prst="roundRect">
            <a:avLst>
              <a:gd name="adj" fmla="val 15358451"/>
            </a:avLst>
          </a:prstGeom>
          <a:solidFill>
            <a:srgbClr val="00AC4E"/>
          </a:solidFill>
          <a:ln/>
        </p:spPr>
        <p:txBody>
          <a:bodyPr/>
          <a:lstStyle/>
          <a:p>
            <a:pPr defTabSz="761970">
              <a:defRPr/>
            </a:pPr>
            <a:endParaRPr lang="en-US" sz="1500">
              <a:solidFill>
                <a:prstClr val="black"/>
              </a:solidFill>
              <a:latin typeface="Calibri"/>
            </a:endParaRPr>
          </a:p>
        </p:txBody>
      </p:sp>
      <p:pic>
        <p:nvPicPr>
          <p:cNvPr id="25" name="Image 4" descr="preencoded.png"/>
          <p:cNvPicPr>
            <a:picLocks noChangeAspect="1"/>
          </p:cNvPicPr>
          <p:nvPr/>
        </p:nvPicPr>
        <p:blipFill>
          <a:blip>
            <a:extLst>
              <a:ext uri="{96DAC541-7B7A-43D3-8B79-37D633B846F1}">
                <asvg:svgBlip xmlns:asvg="http://schemas.microsoft.com/office/drawing/2016/SVG/main" r:embed="rId7"/>
              </a:ext>
            </a:extLst>
          </a:blip>
          <a:stretch/>
        </p:blipFill>
        <p:spPr bwMode="auto">
          <a:xfrm>
            <a:off x="6486624" y="4211054"/>
            <a:ext cx="223242" cy="223242"/>
          </a:xfrm>
          <a:prstGeom prst="rect">
            <a:avLst/>
          </a:prstGeom>
        </p:spPr>
      </p:pic>
      <p:sp>
        <p:nvSpPr>
          <p:cNvPr id="26" name="Text 19"/>
          <p:cNvSpPr/>
          <p:nvPr/>
        </p:nvSpPr>
        <p:spPr bwMode="auto">
          <a:xfrm>
            <a:off x="6350199" y="4736120"/>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Monitoring</a:t>
            </a:r>
            <a:endParaRPr lang="en-US" sz="1650">
              <a:solidFill>
                <a:prstClr val="black"/>
              </a:solidFill>
              <a:latin typeface="Calibri"/>
            </a:endParaRPr>
          </a:p>
        </p:txBody>
      </p:sp>
      <p:sp>
        <p:nvSpPr>
          <p:cNvPr id="27" name="Text 20"/>
          <p:cNvSpPr/>
          <p:nvPr/>
        </p:nvSpPr>
        <p:spPr bwMode="auto">
          <a:xfrm>
            <a:off x="6350199" y="5093803"/>
            <a:ext cx="5008562"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Track system usage in real time to identify performance issues, capacity bottlenecks, and optimisation opportunities.</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270099"/>
            <a:ext cx="10475119"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Securing Audit Trails: Integrity, Confidentiality &amp; Retention</a:t>
            </a:r>
            <a:endParaRPr lang="en-US" sz="3250">
              <a:solidFill>
                <a:prstClr val="black"/>
              </a:solidFill>
              <a:latin typeface="Calibri"/>
            </a:endParaRPr>
          </a:p>
        </p:txBody>
      </p:sp>
      <p:sp>
        <p:nvSpPr>
          <p:cNvPr id="3" name="Shape 1"/>
          <p:cNvSpPr/>
          <p:nvPr/>
        </p:nvSpPr>
        <p:spPr bwMode="auto">
          <a:xfrm>
            <a:off x="661492" y="2117527"/>
            <a:ext cx="5351859" cy="1520230"/>
          </a:xfrm>
          <a:prstGeom prst="roundRect">
            <a:avLst>
              <a:gd name="adj" fmla="val 6015"/>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4" name="Shape 2"/>
          <p:cNvSpPr/>
          <p:nvPr/>
        </p:nvSpPr>
        <p:spPr bwMode="auto">
          <a:xfrm>
            <a:off x="642442" y="2117527"/>
            <a:ext cx="76200" cy="1520230"/>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5" name="Text 3"/>
          <p:cNvSpPr/>
          <p:nvPr/>
        </p:nvSpPr>
        <p:spPr bwMode="auto">
          <a:xfrm>
            <a:off x="902990" y="2301875"/>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Integrity Protection</a:t>
            </a:r>
            <a:endParaRPr lang="en-US" sz="1650">
              <a:solidFill>
                <a:prstClr val="black"/>
              </a:solidFill>
              <a:latin typeface="Calibri"/>
            </a:endParaRPr>
          </a:p>
        </p:txBody>
      </p:sp>
      <p:sp>
        <p:nvSpPr>
          <p:cNvPr id="6" name="Text 4"/>
          <p:cNvSpPr/>
          <p:nvPr/>
        </p:nvSpPr>
        <p:spPr bwMode="auto">
          <a:xfrm>
            <a:off x="902990" y="2659559"/>
            <a:ext cx="492601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Ensure logs are </a:t>
            </a:r>
            <a:r>
              <a:rPr lang="en-US" sz="1300" b="1">
                <a:solidFill>
                  <a:srgbClr val="363D50"/>
                </a:solidFill>
                <a:latin typeface="Poppins"/>
                <a:ea typeface="Poppins"/>
                <a:cs typeface="Poppins"/>
              </a:rPr>
              <a:t>tamper-proof</a:t>
            </a:r>
            <a:r>
              <a:rPr lang="en-US" sz="1300">
                <a:solidFill>
                  <a:srgbClr val="363D50"/>
                </a:solidFill>
                <a:latin typeface="Poppins"/>
                <a:ea typeface="Poppins"/>
                <a:cs typeface="Poppins"/>
              </a:rPr>
              <a:t> using cryptographic hashing or digital signatures. Store in write-once or immutable storage to prevent retroactive modification.</a:t>
            </a:r>
            <a:endParaRPr lang="en-US" sz="1300">
              <a:solidFill>
                <a:prstClr val="black"/>
              </a:solidFill>
              <a:latin typeface="Calibri"/>
            </a:endParaRPr>
          </a:p>
        </p:txBody>
      </p:sp>
      <p:sp>
        <p:nvSpPr>
          <p:cNvPr id="7" name="Shape 5"/>
          <p:cNvSpPr/>
          <p:nvPr/>
        </p:nvSpPr>
        <p:spPr bwMode="auto">
          <a:xfrm>
            <a:off x="6178650" y="2117527"/>
            <a:ext cx="5351859" cy="1520230"/>
          </a:xfrm>
          <a:prstGeom prst="roundRect">
            <a:avLst>
              <a:gd name="adj" fmla="val 6015"/>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8" name="Shape 6"/>
          <p:cNvSpPr/>
          <p:nvPr/>
        </p:nvSpPr>
        <p:spPr bwMode="auto">
          <a:xfrm>
            <a:off x="6159599" y="2117527"/>
            <a:ext cx="76200" cy="1520230"/>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9" name="Text 7"/>
          <p:cNvSpPr/>
          <p:nvPr/>
        </p:nvSpPr>
        <p:spPr bwMode="auto">
          <a:xfrm>
            <a:off x="6420148" y="2301875"/>
            <a:ext cx="2241153"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Confidentiality Measures</a:t>
            </a:r>
            <a:endParaRPr lang="en-US" sz="1650">
              <a:solidFill>
                <a:prstClr val="black"/>
              </a:solidFill>
              <a:latin typeface="Calibri"/>
            </a:endParaRPr>
          </a:p>
        </p:txBody>
      </p:sp>
      <p:sp>
        <p:nvSpPr>
          <p:cNvPr id="10" name="Text 8"/>
          <p:cNvSpPr/>
          <p:nvPr/>
        </p:nvSpPr>
        <p:spPr bwMode="auto">
          <a:xfrm>
            <a:off x="6420148" y="2659559"/>
            <a:ext cx="492601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Apply </a:t>
            </a:r>
            <a:r>
              <a:rPr lang="en-US" sz="1300" b="1">
                <a:solidFill>
                  <a:srgbClr val="363D50"/>
                </a:solidFill>
                <a:latin typeface="Poppins"/>
                <a:ea typeface="Poppins"/>
                <a:cs typeface="Poppins"/>
              </a:rPr>
              <a:t>role-based access controls</a:t>
            </a:r>
            <a:r>
              <a:rPr lang="en-US" sz="1300">
                <a:solidFill>
                  <a:srgbClr val="363D50"/>
                </a:solidFill>
                <a:latin typeface="Poppins"/>
                <a:ea typeface="Poppins"/>
                <a:cs typeface="Poppins"/>
              </a:rPr>
              <a:t> and encrypt logs both in transit and at rest to prevent unauthorised disclosure of sensitive operational data.</a:t>
            </a:r>
            <a:endParaRPr lang="en-US" sz="1300">
              <a:solidFill>
                <a:prstClr val="black"/>
              </a:solidFill>
              <a:latin typeface="Calibri"/>
            </a:endParaRPr>
          </a:p>
        </p:txBody>
      </p:sp>
      <p:sp>
        <p:nvSpPr>
          <p:cNvPr id="11" name="Shape 9"/>
          <p:cNvSpPr/>
          <p:nvPr/>
        </p:nvSpPr>
        <p:spPr bwMode="auto">
          <a:xfrm>
            <a:off x="661492" y="3803055"/>
            <a:ext cx="5351859" cy="1784846"/>
          </a:xfrm>
          <a:prstGeom prst="roundRect">
            <a:avLst>
              <a:gd name="adj" fmla="val 5123"/>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12" name="Shape 10"/>
          <p:cNvSpPr/>
          <p:nvPr/>
        </p:nvSpPr>
        <p:spPr bwMode="auto">
          <a:xfrm>
            <a:off x="642442" y="3803055"/>
            <a:ext cx="76200" cy="1784846"/>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13" name="Text 11"/>
          <p:cNvSpPr/>
          <p:nvPr/>
        </p:nvSpPr>
        <p:spPr bwMode="auto">
          <a:xfrm>
            <a:off x="902990" y="3987403"/>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Availability Assurance</a:t>
            </a:r>
            <a:endParaRPr lang="en-US" sz="1650">
              <a:solidFill>
                <a:prstClr val="black"/>
              </a:solidFill>
              <a:latin typeface="Calibri"/>
            </a:endParaRPr>
          </a:p>
        </p:txBody>
      </p:sp>
      <p:sp>
        <p:nvSpPr>
          <p:cNvPr id="14" name="Text 12"/>
          <p:cNvSpPr/>
          <p:nvPr/>
        </p:nvSpPr>
        <p:spPr bwMode="auto">
          <a:xfrm>
            <a:off x="902990" y="4345087"/>
            <a:ext cx="492601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Maintain log accessibility during incidents through </a:t>
            </a:r>
            <a:r>
              <a:rPr lang="en-US" sz="1300" b="1">
                <a:solidFill>
                  <a:srgbClr val="363D50"/>
                </a:solidFill>
                <a:latin typeface="Poppins"/>
                <a:ea typeface="Poppins"/>
                <a:cs typeface="Poppins"/>
              </a:rPr>
              <a:t>reliable backups, geographic redundancy,</a:t>
            </a:r>
            <a:r>
              <a:rPr lang="en-US" sz="1300">
                <a:solidFill>
                  <a:srgbClr val="363D50"/>
                </a:solidFill>
                <a:latin typeface="Poppins"/>
                <a:ea typeface="Poppins"/>
                <a:cs typeface="Poppins"/>
              </a:rPr>
              <a:t> and high-availability storage architectures.</a:t>
            </a:r>
            <a:endParaRPr lang="en-US" sz="1300">
              <a:solidFill>
                <a:prstClr val="black"/>
              </a:solidFill>
              <a:latin typeface="Calibri"/>
            </a:endParaRPr>
          </a:p>
        </p:txBody>
      </p:sp>
      <p:sp>
        <p:nvSpPr>
          <p:cNvPr id="15" name="Shape 13"/>
          <p:cNvSpPr/>
          <p:nvPr/>
        </p:nvSpPr>
        <p:spPr bwMode="auto">
          <a:xfrm>
            <a:off x="6178650" y="3803055"/>
            <a:ext cx="5351859" cy="1784846"/>
          </a:xfrm>
          <a:prstGeom prst="roundRect">
            <a:avLst>
              <a:gd name="adj" fmla="val 5123"/>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16" name="Shape 14"/>
          <p:cNvSpPr/>
          <p:nvPr/>
        </p:nvSpPr>
        <p:spPr bwMode="auto">
          <a:xfrm>
            <a:off x="6159599" y="3803055"/>
            <a:ext cx="76200" cy="1784846"/>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17" name="Text 15"/>
          <p:cNvSpPr/>
          <p:nvPr/>
        </p:nvSpPr>
        <p:spPr bwMode="auto">
          <a:xfrm>
            <a:off x="6420148" y="3987403"/>
            <a:ext cx="3047206"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Time Synchronisation &amp; Retention</a:t>
            </a:r>
            <a:endParaRPr lang="en-US" sz="1650">
              <a:solidFill>
                <a:prstClr val="black"/>
              </a:solidFill>
              <a:latin typeface="Calibri"/>
            </a:endParaRPr>
          </a:p>
        </p:txBody>
      </p:sp>
      <p:sp>
        <p:nvSpPr>
          <p:cNvPr id="18" name="Text 16"/>
          <p:cNvSpPr/>
          <p:nvPr/>
        </p:nvSpPr>
        <p:spPr bwMode="auto">
          <a:xfrm>
            <a:off x="6420148" y="4345087"/>
            <a:ext cx="4926013" cy="1058466"/>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Use </a:t>
            </a:r>
            <a:r>
              <a:rPr lang="en-US" sz="1300" b="1">
                <a:solidFill>
                  <a:srgbClr val="363D50"/>
                </a:solidFill>
                <a:latin typeface="Poppins"/>
                <a:ea typeface="Poppins"/>
                <a:cs typeface="Poppins"/>
              </a:rPr>
              <a:t>NTP</a:t>
            </a:r>
            <a:r>
              <a:rPr lang="en-US" sz="1300">
                <a:solidFill>
                  <a:srgbClr val="363D50"/>
                </a:solidFill>
                <a:latin typeface="Poppins"/>
                <a:ea typeface="Poppins"/>
                <a:cs typeface="Poppins"/>
              </a:rPr>
              <a:t> across all systems to align clocks and enable accurate event correlation. Define retention periods aligned with legal requirements — typically </a:t>
            </a:r>
            <a:r>
              <a:rPr lang="en-US" sz="1300" b="1">
                <a:solidFill>
                  <a:srgbClr val="363D50"/>
                </a:solidFill>
                <a:latin typeface="Poppins"/>
                <a:ea typeface="Poppins"/>
                <a:cs typeface="Poppins"/>
              </a:rPr>
              <a:t>one to seven years</a:t>
            </a:r>
            <a:r>
              <a:rPr lang="en-US" sz="1300">
                <a:solidFill>
                  <a:srgbClr val="363D50"/>
                </a:solidFill>
                <a:latin typeface="Poppins"/>
                <a:ea typeface="Poppins"/>
                <a:cs typeface="Poppins"/>
              </a:rPr>
              <a:t> — with secure deletion procedures.</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684213"/>
            <a:ext cx="6198593" cy="490934"/>
          </a:xfrm>
          <a:prstGeom prst="rect">
            <a:avLst/>
          </a:prstGeom>
          <a:noFill/>
          <a:ln/>
        </p:spPr>
        <p:txBody>
          <a:bodyPr wrap="none" lIns="0" tIns="0" rIns="0" bIns="0" rtlCol="0" anchor="t"/>
          <a:lstStyle/>
          <a:p>
            <a:pPr defTabSz="761970">
              <a:lnSpc>
                <a:spcPts val="3833"/>
              </a:lnSpc>
              <a:defRPr/>
            </a:pPr>
            <a:r>
              <a:rPr lang="en-US" sz="3100" b="1">
                <a:solidFill>
                  <a:srgbClr val="363D50"/>
                </a:solidFill>
                <a:latin typeface="Titillium Web Bold"/>
                <a:ea typeface="Titillium Web Bold"/>
                <a:cs typeface="Titillium Web Bold"/>
              </a:rPr>
              <a:t>Key Risks in Audit Trail Management</a:t>
            </a:r>
            <a:endParaRPr lang="en-US" sz="3100">
              <a:solidFill>
                <a:prstClr val="black"/>
              </a:solidFill>
              <a:latin typeface="Calibri"/>
            </a:endParaRPr>
          </a:p>
        </p:txBody>
      </p:sp>
      <p:sp>
        <p:nvSpPr>
          <p:cNvPr id="3" name="Shape 1"/>
          <p:cNvSpPr/>
          <p:nvPr/>
        </p:nvSpPr>
        <p:spPr bwMode="auto">
          <a:xfrm>
            <a:off x="548283" y="1316689"/>
            <a:ext cx="5469235" cy="4774704"/>
          </a:xfrm>
          <a:prstGeom prst="roundRect">
            <a:avLst>
              <a:gd name="adj" fmla="val 2369"/>
            </a:avLst>
          </a:prstGeom>
          <a:solidFill>
            <a:srgbClr val="003399"/>
          </a:solidFill>
          <a:ln/>
        </p:spPr>
        <p:txBody>
          <a:bodyPr/>
          <a:lstStyle/>
          <a:p>
            <a:pPr defTabSz="761970">
              <a:defRPr/>
            </a:pPr>
            <a:endParaRPr lang="en-US" sz="1500">
              <a:solidFill>
                <a:prstClr val="black"/>
              </a:solidFill>
              <a:latin typeface="Calibri"/>
            </a:endParaRPr>
          </a:p>
        </p:txBody>
      </p:sp>
      <p:sp>
        <p:nvSpPr>
          <p:cNvPr id="4" name="Text 2"/>
          <p:cNvSpPr/>
          <p:nvPr/>
        </p:nvSpPr>
        <p:spPr bwMode="auto">
          <a:xfrm>
            <a:off x="705346" y="1465913"/>
            <a:ext cx="1964035" cy="245567"/>
          </a:xfrm>
          <a:prstGeom prst="rect">
            <a:avLst/>
          </a:prstGeom>
          <a:noFill/>
          <a:ln/>
        </p:spPr>
        <p:txBody>
          <a:bodyPr wrap="none" lIns="0" tIns="0" rIns="0" bIns="0" rtlCol="0" anchor="t"/>
          <a:lstStyle/>
          <a:p>
            <a:pPr defTabSz="761970">
              <a:lnSpc>
                <a:spcPts val="1917"/>
              </a:lnSpc>
              <a:defRPr/>
            </a:pPr>
            <a:r>
              <a:rPr lang="en-US" sz="1550" b="1">
                <a:solidFill>
                  <a:srgbClr val="FFFFFF"/>
                </a:solidFill>
                <a:latin typeface="Titillium Web Bold"/>
                <a:ea typeface="Titillium Web Bold"/>
                <a:cs typeface="Titillium Web Bold"/>
              </a:rPr>
              <a:t>Four Critical Risk Areas</a:t>
            </a:r>
            <a:endParaRPr lang="en-US" sz="1550">
              <a:solidFill>
                <a:prstClr val="black"/>
              </a:solidFill>
              <a:latin typeface="Calibri"/>
            </a:endParaRPr>
          </a:p>
        </p:txBody>
      </p:sp>
      <p:sp>
        <p:nvSpPr>
          <p:cNvPr id="5" name="Shape 3"/>
          <p:cNvSpPr/>
          <p:nvPr/>
        </p:nvSpPr>
        <p:spPr bwMode="auto">
          <a:xfrm>
            <a:off x="705346" y="1879359"/>
            <a:ext cx="2502893" cy="1947466"/>
          </a:xfrm>
          <a:prstGeom prst="roundRect">
            <a:avLst>
              <a:gd name="adj" fmla="val 3389"/>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6" name="Text 4"/>
          <p:cNvSpPr/>
          <p:nvPr/>
        </p:nvSpPr>
        <p:spPr bwMode="auto">
          <a:xfrm>
            <a:off x="868759" y="2042771"/>
            <a:ext cx="1964035" cy="245567"/>
          </a:xfrm>
          <a:prstGeom prst="rect">
            <a:avLst/>
          </a:prstGeom>
          <a:noFill/>
          <a:ln/>
        </p:spPr>
        <p:txBody>
          <a:bodyPr wrap="none" lIns="0" tIns="0" rIns="0" bIns="0" rtlCol="0" anchor="t"/>
          <a:lstStyle/>
          <a:p>
            <a:pPr defTabSz="761970">
              <a:lnSpc>
                <a:spcPts val="1917"/>
              </a:lnSpc>
              <a:defRPr/>
            </a:pPr>
            <a:r>
              <a:rPr lang="en-US" sz="1550" b="1">
                <a:solidFill>
                  <a:srgbClr val="000000"/>
                </a:solidFill>
                <a:latin typeface="Titillium Web Bold"/>
                <a:ea typeface="Titillium Web Bold"/>
                <a:cs typeface="Titillium Web Bold"/>
              </a:rPr>
              <a:t>Log Tampering</a:t>
            </a:r>
            <a:endParaRPr lang="en-US" sz="1550">
              <a:solidFill>
                <a:prstClr val="black"/>
              </a:solidFill>
              <a:latin typeface="Calibri"/>
            </a:endParaRPr>
          </a:p>
        </p:txBody>
      </p:sp>
      <p:sp>
        <p:nvSpPr>
          <p:cNvPr id="7" name="Text 5"/>
          <p:cNvSpPr/>
          <p:nvPr/>
        </p:nvSpPr>
        <p:spPr bwMode="auto">
          <a:xfrm>
            <a:off x="868760" y="2437563"/>
            <a:ext cx="2176066" cy="1225848"/>
          </a:xfrm>
          <a:prstGeom prst="rect">
            <a:avLst/>
          </a:prstGeom>
          <a:noFill/>
          <a:ln/>
        </p:spPr>
        <p:txBody>
          <a:bodyPr wrap="square" lIns="0" tIns="0" rIns="0" bIns="0" rtlCol="0" anchor="t"/>
          <a:lstStyle/>
          <a:p>
            <a:pPr defTabSz="761970">
              <a:lnSpc>
                <a:spcPts val="1917"/>
              </a:lnSpc>
              <a:defRPr/>
            </a:pPr>
            <a:r>
              <a:rPr lang="en-US" sz="1200">
                <a:solidFill>
                  <a:srgbClr val="000000"/>
                </a:solidFill>
                <a:latin typeface="Poppins"/>
                <a:ea typeface="Poppins"/>
                <a:cs typeface="Poppins"/>
              </a:rPr>
              <a:t>Attackers can modify or delete log entries to conceal malicious activity. Immutable storage is the primary countermeasure.</a:t>
            </a:r>
            <a:endParaRPr lang="en-US" sz="1200">
              <a:solidFill>
                <a:prstClr val="black"/>
              </a:solidFill>
              <a:latin typeface="Calibri"/>
            </a:endParaRPr>
          </a:p>
        </p:txBody>
      </p:sp>
      <p:sp>
        <p:nvSpPr>
          <p:cNvPr id="8" name="Shape 6"/>
          <p:cNvSpPr/>
          <p:nvPr/>
        </p:nvSpPr>
        <p:spPr bwMode="auto">
          <a:xfrm>
            <a:off x="3357463" y="1879359"/>
            <a:ext cx="2502992" cy="1947466"/>
          </a:xfrm>
          <a:prstGeom prst="roundRect">
            <a:avLst>
              <a:gd name="adj" fmla="val 3389"/>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9" name="Text 7"/>
          <p:cNvSpPr/>
          <p:nvPr/>
        </p:nvSpPr>
        <p:spPr bwMode="auto">
          <a:xfrm>
            <a:off x="3520877" y="2042771"/>
            <a:ext cx="1964035" cy="245567"/>
          </a:xfrm>
          <a:prstGeom prst="rect">
            <a:avLst/>
          </a:prstGeom>
          <a:noFill/>
          <a:ln/>
        </p:spPr>
        <p:txBody>
          <a:bodyPr wrap="none" lIns="0" tIns="0" rIns="0" bIns="0" rtlCol="0" anchor="t"/>
          <a:lstStyle/>
          <a:p>
            <a:pPr defTabSz="761970">
              <a:lnSpc>
                <a:spcPts val="1917"/>
              </a:lnSpc>
              <a:defRPr/>
            </a:pPr>
            <a:r>
              <a:rPr lang="en-US" sz="1550" b="1">
                <a:solidFill>
                  <a:srgbClr val="000000"/>
                </a:solidFill>
                <a:latin typeface="Titillium Web Bold"/>
                <a:ea typeface="Titillium Web Bold"/>
                <a:cs typeface="Titillium Web Bold"/>
              </a:rPr>
              <a:t>Log Overload</a:t>
            </a:r>
            <a:endParaRPr lang="en-US" sz="1550">
              <a:solidFill>
                <a:prstClr val="black"/>
              </a:solidFill>
              <a:latin typeface="Calibri"/>
            </a:endParaRPr>
          </a:p>
        </p:txBody>
      </p:sp>
      <p:sp>
        <p:nvSpPr>
          <p:cNvPr id="10" name="Text 8"/>
          <p:cNvSpPr/>
          <p:nvPr/>
        </p:nvSpPr>
        <p:spPr bwMode="auto">
          <a:xfrm>
            <a:off x="3520877" y="2437563"/>
            <a:ext cx="2176165" cy="980678"/>
          </a:xfrm>
          <a:prstGeom prst="rect">
            <a:avLst/>
          </a:prstGeom>
          <a:noFill/>
          <a:ln/>
        </p:spPr>
        <p:txBody>
          <a:bodyPr wrap="square" lIns="0" tIns="0" rIns="0" bIns="0" rtlCol="0" anchor="t"/>
          <a:lstStyle/>
          <a:p>
            <a:pPr defTabSz="761970">
              <a:lnSpc>
                <a:spcPts val="1917"/>
              </a:lnSpc>
              <a:defRPr/>
            </a:pPr>
            <a:r>
              <a:rPr lang="en-US" sz="1200">
                <a:solidFill>
                  <a:srgbClr val="000000"/>
                </a:solidFill>
                <a:latin typeface="Poppins"/>
                <a:ea typeface="Poppins"/>
                <a:cs typeface="Poppins"/>
              </a:rPr>
              <a:t>Excessive event generation buries critical events in noise. Effective filtering and prioritisation are essential.</a:t>
            </a:r>
            <a:endParaRPr lang="en-US" sz="1200">
              <a:solidFill>
                <a:prstClr val="black"/>
              </a:solidFill>
              <a:latin typeface="Calibri"/>
            </a:endParaRPr>
          </a:p>
        </p:txBody>
      </p:sp>
      <p:sp>
        <p:nvSpPr>
          <p:cNvPr id="11" name="Shape 9"/>
          <p:cNvSpPr/>
          <p:nvPr/>
        </p:nvSpPr>
        <p:spPr bwMode="auto">
          <a:xfrm>
            <a:off x="705346" y="3976049"/>
            <a:ext cx="2502893" cy="1947466"/>
          </a:xfrm>
          <a:prstGeom prst="roundRect">
            <a:avLst>
              <a:gd name="adj" fmla="val 3389"/>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2" name="Text 10"/>
          <p:cNvSpPr/>
          <p:nvPr/>
        </p:nvSpPr>
        <p:spPr bwMode="auto">
          <a:xfrm>
            <a:off x="868759" y="4139461"/>
            <a:ext cx="1964035" cy="245567"/>
          </a:xfrm>
          <a:prstGeom prst="rect">
            <a:avLst/>
          </a:prstGeom>
          <a:noFill/>
          <a:ln/>
        </p:spPr>
        <p:txBody>
          <a:bodyPr wrap="none" lIns="0" tIns="0" rIns="0" bIns="0" rtlCol="0" anchor="t"/>
          <a:lstStyle/>
          <a:p>
            <a:pPr defTabSz="761970">
              <a:lnSpc>
                <a:spcPts val="1917"/>
              </a:lnSpc>
              <a:defRPr/>
            </a:pPr>
            <a:r>
              <a:rPr lang="en-US" sz="1550" b="1">
                <a:solidFill>
                  <a:srgbClr val="000000"/>
                </a:solidFill>
                <a:latin typeface="Titillium Web Bold"/>
                <a:ea typeface="Titillium Web Bold"/>
                <a:cs typeface="Titillium Web Bold"/>
              </a:rPr>
              <a:t>Lack of Monitoring</a:t>
            </a:r>
            <a:endParaRPr lang="en-US" sz="1550">
              <a:solidFill>
                <a:prstClr val="black"/>
              </a:solidFill>
              <a:latin typeface="Calibri"/>
            </a:endParaRPr>
          </a:p>
        </p:txBody>
      </p:sp>
      <p:sp>
        <p:nvSpPr>
          <p:cNvPr id="13" name="Text 11"/>
          <p:cNvSpPr/>
          <p:nvPr/>
        </p:nvSpPr>
        <p:spPr bwMode="auto">
          <a:xfrm>
            <a:off x="868760" y="4534253"/>
            <a:ext cx="2176066" cy="1225848"/>
          </a:xfrm>
          <a:prstGeom prst="rect">
            <a:avLst/>
          </a:prstGeom>
          <a:noFill/>
          <a:ln/>
        </p:spPr>
        <p:txBody>
          <a:bodyPr wrap="square" lIns="0" tIns="0" rIns="0" bIns="0" rtlCol="0" anchor="t"/>
          <a:lstStyle/>
          <a:p>
            <a:pPr defTabSz="761970">
              <a:lnSpc>
                <a:spcPts val="1917"/>
              </a:lnSpc>
              <a:defRPr/>
            </a:pPr>
            <a:r>
              <a:rPr lang="en-US" sz="1200">
                <a:solidFill>
                  <a:srgbClr val="000000"/>
                </a:solidFill>
                <a:latin typeface="Poppins"/>
                <a:ea typeface="Poppins"/>
                <a:cs typeface="Poppins"/>
              </a:rPr>
              <a:t>Collecting logs without actively reviewing them creates a false sense of security — threats go undetected.</a:t>
            </a:r>
            <a:endParaRPr lang="en-US" sz="1200">
              <a:solidFill>
                <a:prstClr val="black"/>
              </a:solidFill>
              <a:latin typeface="Calibri"/>
            </a:endParaRPr>
          </a:p>
        </p:txBody>
      </p:sp>
      <p:sp>
        <p:nvSpPr>
          <p:cNvPr id="14" name="Shape 12"/>
          <p:cNvSpPr/>
          <p:nvPr/>
        </p:nvSpPr>
        <p:spPr bwMode="auto">
          <a:xfrm>
            <a:off x="3357463" y="3976049"/>
            <a:ext cx="2502992" cy="1947466"/>
          </a:xfrm>
          <a:prstGeom prst="roundRect">
            <a:avLst>
              <a:gd name="adj" fmla="val 3389"/>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5" name="Text 13"/>
          <p:cNvSpPr/>
          <p:nvPr/>
        </p:nvSpPr>
        <p:spPr bwMode="auto">
          <a:xfrm>
            <a:off x="3520877" y="4139461"/>
            <a:ext cx="1964035" cy="245567"/>
          </a:xfrm>
          <a:prstGeom prst="rect">
            <a:avLst/>
          </a:prstGeom>
          <a:noFill/>
          <a:ln/>
        </p:spPr>
        <p:txBody>
          <a:bodyPr wrap="none" lIns="0" tIns="0" rIns="0" bIns="0" rtlCol="0" anchor="t"/>
          <a:lstStyle/>
          <a:p>
            <a:pPr defTabSz="761970">
              <a:lnSpc>
                <a:spcPts val="1917"/>
              </a:lnSpc>
              <a:defRPr/>
            </a:pPr>
            <a:r>
              <a:rPr lang="en-US" sz="1550" b="1">
                <a:solidFill>
                  <a:srgbClr val="000000"/>
                </a:solidFill>
                <a:latin typeface="Titillium Web Bold"/>
                <a:ea typeface="Titillium Web Bold"/>
                <a:cs typeface="Titillium Web Bold"/>
              </a:rPr>
              <a:t>Poor Access Control</a:t>
            </a:r>
            <a:endParaRPr lang="en-US" sz="1550">
              <a:solidFill>
                <a:prstClr val="black"/>
              </a:solidFill>
              <a:latin typeface="Calibri"/>
            </a:endParaRPr>
          </a:p>
        </p:txBody>
      </p:sp>
      <p:sp>
        <p:nvSpPr>
          <p:cNvPr id="16" name="Text 14"/>
          <p:cNvSpPr/>
          <p:nvPr/>
        </p:nvSpPr>
        <p:spPr bwMode="auto">
          <a:xfrm>
            <a:off x="3520877" y="4534253"/>
            <a:ext cx="2176165" cy="1225848"/>
          </a:xfrm>
          <a:prstGeom prst="rect">
            <a:avLst/>
          </a:prstGeom>
          <a:noFill/>
          <a:ln/>
        </p:spPr>
        <p:txBody>
          <a:bodyPr wrap="square" lIns="0" tIns="0" rIns="0" bIns="0" rtlCol="0" anchor="t"/>
          <a:lstStyle/>
          <a:p>
            <a:pPr defTabSz="761970">
              <a:lnSpc>
                <a:spcPts val="1917"/>
              </a:lnSpc>
              <a:defRPr/>
            </a:pPr>
            <a:r>
              <a:rPr lang="en-US" sz="1200">
                <a:solidFill>
                  <a:srgbClr val="000000"/>
                </a:solidFill>
                <a:latin typeface="Poppins"/>
                <a:ea typeface="Poppins"/>
                <a:cs typeface="Poppins"/>
              </a:rPr>
              <a:t>Unrestricted log access exposes sensitive data, enables insider tampering, and creates GDPR compliance violations.</a:t>
            </a:r>
            <a:endParaRPr lang="en-US" sz="1200">
              <a:solidFill>
                <a:prstClr val="black"/>
              </a:solidFill>
              <a:latin typeface="Calibri"/>
            </a:endParaRPr>
          </a:p>
        </p:txBody>
      </p:sp>
      <p:sp>
        <p:nvSpPr>
          <p:cNvPr id="17" name="Text 15"/>
          <p:cNvSpPr/>
          <p:nvPr/>
        </p:nvSpPr>
        <p:spPr bwMode="auto">
          <a:xfrm>
            <a:off x="6294041" y="1465913"/>
            <a:ext cx="2425998" cy="245567"/>
          </a:xfrm>
          <a:prstGeom prst="rect">
            <a:avLst/>
          </a:prstGeom>
          <a:noFill/>
          <a:ln/>
        </p:spPr>
        <p:txBody>
          <a:bodyPr wrap="none" lIns="0" tIns="0" rIns="0" bIns="0" rtlCol="0" anchor="t"/>
          <a:lstStyle/>
          <a:p>
            <a:pPr defTabSz="761970">
              <a:lnSpc>
                <a:spcPts val="1917"/>
              </a:lnSpc>
              <a:defRPr/>
            </a:pPr>
            <a:r>
              <a:rPr lang="en-US" sz="1550" b="1">
                <a:solidFill>
                  <a:srgbClr val="363D50"/>
                </a:solidFill>
                <a:latin typeface="Titillium Web Bold"/>
                <a:ea typeface="Titillium Web Bold"/>
                <a:cs typeface="Titillium Web Bold"/>
              </a:rPr>
              <a:t>Real-World Attack Scenarios</a:t>
            </a:r>
            <a:endParaRPr lang="en-US" sz="1550">
              <a:solidFill>
                <a:prstClr val="black"/>
              </a:solidFill>
              <a:latin typeface="Calibri"/>
            </a:endParaRPr>
          </a:p>
        </p:txBody>
      </p:sp>
      <p:sp>
        <p:nvSpPr>
          <p:cNvPr id="18" name="Text 16"/>
          <p:cNvSpPr/>
          <p:nvPr/>
        </p:nvSpPr>
        <p:spPr bwMode="auto">
          <a:xfrm>
            <a:off x="6294041" y="1860705"/>
            <a:ext cx="5242818" cy="980678"/>
          </a:xfrm>
          <a:prstGeom prst="rect">
            <a:avLst/>
          </a:prstGeom>
          <a:noFill/>
          <a:ln/>
        </p:spPr>
        <p:txBody>
          <a:bodyPr wrap="square" lIns="0" tIns="0" rIns="0" bIns="0" rtlCol="0" anchor="t"/>
          <a:lstStyle/>
          <a:p>
            <a:pPr defTabSz="761970">
              <a:lnSpc>
                <a:spcPts val="1917"/>
              </a:lnSpc>
              <a:defRPr/>
            </a:pPr>
            <a:r>
              <a:rPr lang="en-US" sz="1200" b="1">
                <a:solidFill>
                  <a:srgbClr val="363D50"/>
                </a:solidFill>
                <a:latin typeface="Poppins"/>
                <a:ea typeface="Poppins"/>
                <a:cs typeface="Poppins"/>
              </a:rPr>
              <a:t>Insider Threat:</a:t>
            </a:r>
            <a:r>
              <a:rPr lang="en-US" sz="1200">
                <a:solidFill>
                  <a:srgbClr val="363D50"/>
                </a:solidFill>
                <a:latin typeface="Poppins"/>
                <a:ea typeface="Poppins"/>
                <a:cs typeface="Poppins"/>
              </a:rPr>
              <a:t> When an employee modifies sensitive records without authorisation, logs capture user identity, modification timestamps, and affected data objects — creating an irrefutable audit trail for HR, legal, and regulatory proceedings.</a:t>
            </a:r>
            <a:endParaRPr lang="en-US" sz="1200">
              <a:solidFill>
                <a:prstClr val="black"/>
              </a:solidFill>
              <a:latin typeface="Calibri"/>
            </a:endParaRPr>
          </a:p>
        </p:txBody>
      </p:sp>
      <p:sp>
        <p:nvSpPr>
          <p:cNvPr id="19" name="Text 17"/>
          <p:cNvSpPr/>
          <p:nvPr/>
        </p:nvSpPr>
        <p:spPr bwMode="auto">
          <a:xfrm>
            <a:off x="6294041" y="2975725"/>
            <a:ext cx="5242818" cy="980678"/>
          </a:xfrm>
          <a:prstGeom prst="rect">
            <a:avLst/>
          </a:prstGeom>
          <a:noFill/>
          <a:ln/>
        </p:spPr>
        <p:txBody>
          <a:bodyPr wrap="square" lIns="0" tIns="0" rIns="0" bIns="0" rtlCol="0" anchor="t"/>
          <a:lstStyle/>
          <a:p>
            <a:pPr defTabSz="761970">
              <a:lnSpc>
                <a:spcPts val="1917"/>
              </a:lnSpc>
              <a:defRPr/>
            </a:pPr>
            <a:r>
              <a:rPr lang="en-US" sz="1200" b="1">
                <a:solidFill>
                  <a:srgbClr val="363D50"/>
                </a:solidFill>
                <a:latin typeface="Poppins"/>
                <a:ea typeface="Poppins"/>
                <a:cs typeface="Poppins"/>
              </a:rPr>
              <a:t>Brute Force Attack:</a:t>
            </a:r>
            <a:r>
              <a:rPr lang="en-US" sz="1200">
                <a:solidFill>
                  <a:srgbClr val="363D50"/>
                </a:solidFill>
                <a:latin typeface="Poppins"/>
                <a:ea typeface="Poppins"/>
                <a:cs typeface="Poppins"/>
              </a:rPr>
              <a:t> Repeated failed login attempts create recognisable volumetric patterns. Automated SIEM rules trigger alerts and activate account lockout before credentials are compromised.</a:t>
            </a:r>
            <a:endParaRPr lang="en-US" sz="1200">
              <a:solidFill>
                <a:prstClr val="black"/>
              </a:solidFill>
              <a:latin typeface="Calibri"/>
            </a:endParaRPr>
          </a:p>
        </p:txBody>
      </p:sp>
      <p:sp>
        <p:nvSpPr>
          <p:cNvPr id="20" name="Text 18"/>
          <p:cNvSpPr/>
          <p:nvPr/>
        </p:nvSpPr>
        <p:spPr bwMode="auto">
          <a:xfrm>
            <a:off x="6294041" y="4090746"/>
            <a:ext cx="5242818" cy="735508"/>
          </a:xfrm>
          <a:prstGeom prst="rect">
            <a:avLst/>
          </a:prstGeom>
          <a:noFill/>
          <a:ln/>
        </p:spPr>
        <p:txBody>
          <a:bodyPr wrap="square" lIns="0" tIns="0" rIns="0" bIns="0" rtlCol="0" anchor="t"/>
          <a:lstStyle/>
          <a:p>
            <a:pPr defTabSz="761970">
              <a:lnSpc>
                <a:spcPts val="1917"/>
              </a:lnSpc>
              <a:defRPr/>
            </a:pPr>
            <a:r>
              <a:rPr lang="en-US" sz="1200" b="1">
                <a:solidFill>
                  <a:srgbClr val="363D50"/>
                </a:solidFill>
                <a:latin typeface="Poppins"/>
                <a:ea typeface="Poppins"/>
                <a:cs typeface="Poppins"/>
              </a:rPr>
              <a:t>IoT Device Compromise:</a:t>
            </a:r>
            <a:r>
              <a:rPr lang="en-US" sz="1200">
                <a:solidFill>
                  <a:srgbClr val="363D50"/>
                </a:solidFill>
                <a:latin typeface="Poppins"/>
                <a:ea typeface="Poppins"/>
                <a:cs typeface="Poppins"/>
              </a:rPr>
              <a:t> Abnormal sensor readings trigger anomaly detection algorithms. Logs identify the compromised device, isolate it from the network, and preserve forensic evidence.</a:t>
            </a:r>
            <a:endParaRPr lang="en-US" sz="12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620911"/>
            <a:ext cx="9456341"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Mitigation: Centralised Logging, SIEM &amp; Log Integrity</a:t>
            </a:r>
            <a:endParaRPr lang="en-US" sz="3250">
              <a:solidFill>
                <a:prstClr val="black"/>
              </a:solidFill>
              <a:latin typeface="Calibri"/>
            </a:endParaRPr>
          </a:p>
        </p:txBody>
      </p:sp>
      <p:pic>
        <p:nvPicPr>
          <p:cNvPr id="3" name="Image 0" descr="preencoded.png"/>
          <p:cNvPicPr>
            <a:picLocks noChangeAspect="1"/>
          </p:cNvPicPr>
          <p:nvPr/>
        </p:nvPicPr>
        <p:blipFill>
          <a:blip r:embed="rId3"/>
          <a:stretch/>
        </p:blipFill>
        <p:spPr bwMode="auto">
          <a:xfrm>
            <a:off x="2904133" y="1468339"/>
            <a:ext cx="6383734" cy="3788768"/>
          </a:xfrm>
          <a:prstGeom prst="rect">
            <a:avLst/>
          </a:prstGeom>
        </p:spPr>
      </p:pic>
      <p:pic>
        <p:nvPicPr>
          <p:cNvPr id="4" name="Image 1" descr="preencoded.png"/>
          <p:cNvPicPr>
            <a:picLocks noChangeAspect="1"/>
          </p:cNvPicPr>
          <p:nvPr/>
        </p:nvPicPr>
        <p:blipFill>
          <a:blip>
            <a:extLst>
              <a:ext uri="{96DAC541-7B7A-43D3-8B79-37D633B846F1}">
                <asvg:svgBlip xmlns:asvg="http://schemas.microsoft.com/office/drawing/2016/SVG/main" r:embed="rId4"/>
              </a:ext>
            </a:extLst>
          </a:blip>
          <a:stretch/>
        </p:blipFill>
        <p:spPr bwMode="auto">
          <a:xfrm>
            <a:off x="7831482" y="2394376"/>
            <a:ext cx="543441" cy="543443"/>
          </a:xfrm>
          <a:prstGeom prst="rect">
            <a:avLst/>
          </a:prstGeom>
        </p:spPr>
      </p:pic>
      <p:sp>
        <p:nvSpPr>
          <p:cNvPr id="5" name="Text 1"/>
          <p:cNvSpPr/>
          <p:nvPr/>
        </p:nvSpPr>
        <p:spPr bwMode="auto">
          <a:xfrm>
            <a:off x="7347309" y="4378279"/>
            <a:ext cx="1586851" cy="305687"/>
          </a:xfrm>
          <a:prstGeom prst="rect">
            <a:avLst/>
          </a:prstGeom>
          <a:noFill/>
          <a:ln/>
        </p:spPr>
        <p:txBody>
          <a:bodyPr wrap="none" lIns="0" tIns="0" rIns="0" bIns="0" rtlCol="0" anchor="t"/>
          <a:lstStyle/>
          <a:p>
            <a:pPr algn="ctr" defTabSz="761970">
              <a:lnSpc>
                <a:spcPts val="2375"/>
              </a:lnSpc>
              <a:defRPr/>
            </a:pPr>
            <a:r>
              <a:rPr lang="en-US" sz="1900" b="1">
                <a:solidFill>
                  <a:srgbClr val="363D50"/>
                </a:solidFill>
                <a:latin typeface="Titillium Web Bold"/>
                <a:ea typeface="Titillium Web Bold"/>
                <a:cs typeface="Titillium Web Bold"/>
              </a:rPr>
              <a:t>Log Integrity</a:t>
            </a:r>
            <a:endParaRPr lang="en-US" sz="1900">
              <a:solidFill>
                <a:prstClr val="black"/>
              </a:solidFill>
              <a:latin typeface="Calibri"/>
            </a:endParaRPr>
          </a:p>
        </p:txBody>
      </p:sp>
      <p:pic>
        <p:nvPicPr>
          <p:cNvPr id="6" name="Image 2" descr="preencoded.png"/>
          <p:cNvPicPr>
            <a:picLocks noChangeAspect="1"/>
          </p:cNvPicPr>
          <p:nvPr/>
        </p:nvPicPr>
        <p:blipFill>
          <a:blip>
            <a:extLst>
              <a:ext uri="{96DAC541-7B7A-43D3-8B79-37D633B846F1}">
                <asvg:svgBlip xmlns:asvg="http://schemas.microsoft.com/office/drawing/2016/SVG/main" r:embed="rId5"/>
              </a:ext>
            </a:extLst>
          </a:blip>
          <a:stretch/>
        </p:blipFill>
        <p:spPr bwMode="auto">
          <a:xfrm>
            <a:off x="5841973" y="2395394"/>
            <a:ext cx="543442" cy="543443"/>
          </a:xfrm>
          <a:prstGeom prst="rect">
            <a:avLst/>
          </a:prstGeom>
        </p:spPr>
      </p:pic>
      <p:sp>
        <p:nvSpPr>
          <p:cNvPr id="7" name="Text 2"/>
          <p:cNvSpPr/>
          <p:nvPr/>
        </p:nvSpPr>
        <p:spPr bwMode="auto">
          <a:xfrm>
            <a:off x="5347441" y="4378279"/>
            <a:ext cx="1586851" cy="305687"/>
          </a:xfrm>
          <a:prstGeom prst="rect">
            <a:avLst/>
          </a:prstGeom>
          <a:noFill/>
          <a:ln/>
        </p:spPr>
        <p:txBody>
          <a:bodyPr wrap="none" lIns="0" tIns="0" rIns="0" bIns="0" rtlCol="0" anchor="t"/>
          <a:lstStyle/>
          <a:p>
            <a:pPr algn="ctr" defTabSz="761970">
              <a:lnSpc>
                <a:spcPts val="2375"/>
              </a:lnSpc>
              <a:defRPr/>
            </a:pPr>
            <a:r>
              <a:rPr lang="en-US" sz="1900" b="1">
                <a:solidFill>
                  <a:srgbClr val="363D50"/>
                </a:solidFill>
                <a:latin typeface="Titillium Web Bold"/>
                <a:ea typeface="Titillium Web Bold"/>
                <a:cs typeface="Titillium Web Bold"/>
              </a:rPr>
              <a:t>SIEM Systems</a:t>
            </a:r>
            <a:endParaRPr lang="en-US" sz="1900">
              <a:solidFill>
                <a:prstClr val="black"/>
              </a:solidFill>
              <a:latin typeface="Calibri"/>
            </a:endParaRPr>
          </a:p>
        </p:txBody>
      </p:sp>
      <p:pic>
        <p:nvPicPr>
          <p:cNvPr id="8" name="Image 3" descr="preencoded.png"/>
          <p:cNvPicPr>
            <a:picLocks noChangeAspect="1"/>
          </p:cNvPicPr>
          <p:nvPr/>
        </p:nvPicPr>
        <p:blipFill>
          <a:blip>
            <a:extLst>
              <a:ext uri="{96DAC541-7B7A-43D3-8B79-37D633B846F1}">
                <asvg:svgBlip xmlns:asvg="http://schemas.microsoft.com/office/drawing/2016/SVG/main" r:embed="rId6"/>
              </a:ext>
            </a:extLst>
          </a:blip>
          <a:stretch/>
        </p:blipFill>
        <p:spPr bwMode="auto">
          <a:xfrm>
            <a:off x="3842107" y="2395394"/>
            <a:ext cx="543442" cy="543443"/>
          </a:xfrm>
          <a:prstGeom prst="rect">
            <a:avLst/>
          </a:prstGeom>
        </p:spPr>
      </p:pic>
      <p:sp>
        <p:nvSpPr>
          <p:cNvPr id="9" name="Text 3"/>
          <p:cNvSpPr/>
          <p:nvPr/>
        </p:nvSpPr>
        <p:spPr bwMode="auto">
          <a:xfrm>
            <a:off x="3314968" y="4225437"/>
            <a:ext cx="1586851" cy="611373"/>
          </a:xfrm>
          <a:prstGeom prst="rect">
            <a:avLst/>
          </a:prstGeom>
          <a:noFill/>
          <a:ln/>
        </p:spPr>
        <p:txBody>
          <a:bodyPr wrap="square" lIns="0" tIns="0" rIns="0" bIns="0" rtlCol="0" anchor="t"/>
          <a:lstStyle/>
          <a:p>
            <a:pPr algn="ctr" defTabSz="761970">
              <a:lnSpc>
                <a:spcPts val="2375"/>
              </a:lnSpc>
              <a:defRPr/>
            </a:pPr>
            <a:r>
              <a:rPr lang="en-US" sz="1900" b="1">
                <a:solidFill>
                  <a:srgbClr val="363D50"/>
                </a:solidFill>
                <a:latin typeface="Titillium Web Bold"/>
                <a:ea typeface="Titillium Web Bold"/>
                <a:cs typeface="Titillium Web Bold"/>
              </a:rPr>
              <a:t>Centralised Logging</a:t>
            </a:r>
            <a:endParaRPr lang="en-US" sz="1900">
              <a:solidFill>
                <a:prstClr val="black"/>
              </a:solidFill>
              <a:latin typeface="Calibri"/>
            </a:endParaRPr>
          </a:p>
        </p:txBody>
      </p:sp>
      <p:sp>
        <p:nvSpPr>
          <p:cNvPr id="10" name="Text 4"/>
          <p:cNvSpPr/>
          <p:nvPr/>
        </p:nvSpPr>
        <p:spPr bwMode="auto">
          <a:xfrm>
            <a:off x="661492" y="5104813"/>
            <a:ext cx="10869018"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Effective mitigation combines architectural, technical, and cryptographic controls — transforming fragmented log data into a unified, trustworthy, and actionable security capability. SIEM platforms apply machine-learning detection to reduce analyst workload and accelerate incident response.</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324669"/>
            <a:ext cx="7005043"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Audit Trails, GDPR &amp; Data Minimisation</a:t>
            </a:r>
            <a:endParaRPr lang="en-US" sz="3250">
              <a:solidFill>
                <a:prstClr val="black"/>
              </a:solidFill>
              <a:latin typeface="Calibri"/>
            </a:endParaRPr>
          </a:p>
        </p:txBody>
      </p:sp>
      <p:sp>
        <p:nvSpPr>
          <p:cNvPr id="3" name="Text 1"/>
          <p:cNvSpPr/>
          <p:nvPr/>
        </p:nvSpPr>
        <p:spPr bwMode="auto">
          <a:xfrm>
            <a:off x="661492" y="2254746"/>
            <a:ext cx="2663230"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GDPR Accountability Principle</a:t>
            </a:r>
            <a:endParaRPr lang="en-US" sz="1650">
              <a:solidFill>
                <a:prstClr val="black"/>
              </a:solidFill>
              <a:latin typeface="Calibri"/>
            </a:endParaRPr>
          </a:p>
        </p:txBody>
      </p:sp>
      <p:sp>
        <p:nvSpPr>
          <p:cNvPr id="4" name="Text 2"/>
          <p:cNvSpPr/>
          <p:nvPr/>
        </p:nvSpPr>
        <p:spPr bwMode="auto">
          <a:xfrm>
            <a:off x="661492" y="2678510"/>
            <a:ext cx="5232797" cy="1058466"/>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Article 5(2) requires organisations to demonstrate compliance with all data protection principles. Audit logs provide the </a:t>
            </a:r>
            <a:r>
              <a:rPr lang="en-US" sz="1300" b="1">
                <a:solidFill>
                  <a:srgbClr val="363D50"/>
                </a:solidFill>
                <a:latin typeface="Poppins"/>
                <a:ea typeface="Poppins"/>
                <a:cs typeface="Poppins"/>
              </a:rPr>
              <a:t>documented evidence trail</a:t>
            </a:r>
            <a:r>
              <a:rPr lang="en-US" sz="1300">
                <a:solidFill>
                  <a:srgbClr val="363D50"/>
                </a:solidFill>
                <a:latin typeface="Poppins"/>
                <a:ea typeface="Poppins"/>
                <a:cs typeface="Poppins"/>
              </a:rPr>
              <a:t> that tracks access to personal data and confirms lawful processing at every stage.</a:t>
            </a:r>
            <a:endParaRPr lang="en-US" sz="1300">
              <a:solidFill>
                <a:prstClr val="black"/>
              </a:solidFill>
              <a:latin typeface="Calibri"/>
            </a:endParaRPr>
          </a:p>
        </p:txBody>
      </p:sp>
      <p:sp>
        <p:nvSpPr>
          <p:cNvPr id="5" name="Text 3"/>
          <p:cNvSpPr/>
          <p:nvPr/>
        </p:nvSpPr>
        <p:spPr bwMode="auto">
          <a:xfrm>
            <a:off x="661492" y="3902273"/>
            <a:ext cx="2459236"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Breach Evidence &amp; Tracking</a:t>
            </a:r>
            <a:endParaRPr lang="en-US" sz="1650">
              <a:solidFill>
                <a:prstClr val="black"/>
              </a:solidFill>
              <a:latin typeface="Calibri"/>
            </a:endParaRPr>
          </a:p>
        </p:txBody>
      </p:sp>
      <p:sp>
        <p:nvSpPr>
          <p:cNvPr id="6" name="Text 4"/>
          <p:cNvSpPr/>
          <p:nvPr/>
        </p:nvSpPr>
        <p:spPr bwMode="auto">
          <a:xfrm>
            <a:off x="661492" y="4326037"/>
            <a:ext cx="5232797" cy="1058466"/>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In the event of a personal data breach, logs provide the forensic evidence needed to determine scope, notify authorities within the </a:t>
            </a:r>
            <a:r>
              <a:rPr lang="en-US" sz="1300" b="1">
                <a:solidFill>
                  <a:srgbClr val="363D50"/>
                </a:solidFill>
                <a:latin typeface="Poppins"/>
                <a:ea typeface="Poppins"/>
                <a:cs typeface="Poppins"/>
              </a:rPr>
              <a:t>72-hour window</a:t>
            </a:r>
            <a:r>
              <a:rPr lang="en-US" sz="1300">
                <a:solidFill>
                  <a:srgbClr val="363D50"/>
                </a:solidFill>
                <a:latin typeface="Poppins"/>
                <a:ea typeface="Poppins"/>
                <a:cs typeface="Poppins"/>
              </a:rPr>
              <a:t>, and demonstrate that appropriate safeguards were in place.</a:t>
            </a:r>
            <a:endParaRPr lang="en-US" sz="1300">
              <a:solidFill>
                <a:prstClr val="black"/>
              </a:solidFill>
              <a:latin typeface="Calibri"/>
            </a:endParaRPr>
          </a:p>
        </p:txBody>
      </p:sp>
      <p:sp>
        <p:nvSpPr>
          <p:cNvPr id="7" name="Shape 5"/>
          <p:cNvSpPr/>
          <p:nvPr/>
        </p:nvSpPr>
        <p:spPr bwMode="auto">
          <a:xfrm>
            <a:off x="6184999" y="2089448"/>
            <a:ext cx="5470922" cy="3443883"/>
          </a:xfrm>
          <a:prstGeom prst="roundRect">
            <a:avLst>
              <a:gd name="adj" fmla="val 3458"/>
            </a:avLst>
          </a:prstGeom>
          <a:solidFill>
            <a:srgbClr val="00B050"/>
          </a:solidFill>
          <a:ln/>
        </p:spPr>
        <p:txBody>
          <a:bodyPr/>
          <a:lstStyle/>
          <a:p>
            <a:pPr defTabSz="761970">
              <a:defRPr/>
            </a:pPr>
            <a:endParaRPr lang="en-US" sz="1500">
              <a:solidFill>
                <a:schemeClr val="bg1"/>
              </a:solidFill>
              <a:latin typeface="Calibri"/>
            </a:endParaRPr>
          </a:p>
        </p:txBody>
      </p:sp>
      <p:sp>
        <p:nvSpPr>
          <p:cNvPr id="8" name="Text 6"/>
          <p:cNvSpPr/>
          <p:nvPr/>
        </p:nvSpPr>
        <p:spPr bwMode="auto">
          <a:xfrm>
            <a:off x="6350298" y="2254746"/>
            <a:ext cx="2609453" cy="258465"/>
          </a:xfrm>
          <a:prstGeom prst="rect">
            <a:avLst/>
          </a:prstGeom>
          <a:noFill/>
          <a:ln/>
        </p:spPr>
        <p:txBody>
          <a:bodyPr wrap="none" lIns="0" tIns="0" rIns="0" bIns="0" rtlCol="0" anchor="t"/>
          <a:lstStyle/>
          <a:p>
            <a:pPr defTabSz="761970">
              <a:lnSpc>
                <a:spcPts val="2000"/>
              </a:lnSpc>
              <a:defRPr/>
            </a:pPr>
            <a:r>
              <a:rPr lang="en-US" sz="1650" b="1">
                <a:solidFill>
                  <a:schemeClr val="bg1"/>
                </a:solidFill>
                <a:latin typeface="Titillium Web Bold"/>
                <a:ea typeface="Titillium Web Bold"/>
                <a:cs typeface="Titillium Web Bold"/>
              </a:rPr>
              <a:t>Data Minimisation in Logging</a:t>
            </a:r>
            <a:endParaRPr lang="en-US" sz="1650">
              <a:solidFill>
                <a:schemeClr val="bg1"/>
              </a:solidFill>
              <a:latin typeface="Calibri"/>
            </a:endParaRPr>
          </a:p>
        </p:txBody>
      </p:sp>
      <p:sp>
        <p:nvSpPr>
          <p:cNvPr id="9" name="Text 7"/>
          <p:cNvSpPr/>
          <p:nvPr/>
        </p:nvSpPr>
        <p:spPr bwMode="auto">
          <a:xfrm>
            <a:off x="6350298" y="2678510"/>
            <a:ext cx="5140325" cy="1058466"/>
          </a:xfrm>
          <a:prstGeom prst="rect">
            <a:avLst/>
          </a:prstGeom>
          <a:noFill/>
          <a:ln/>
        </p:spPr>
        <p:txBody>
          <a:bodyPr wrap="square" lIns="0" tIns="0" rIns="0" bIns="0" rtlCol="0" anchor="t"/>
          <a:lstStyle/>
          <a:p>
            <a:pPr defTabSz="761970">
              <a:lnSpc>
                <a:spcPts val="2083"/>
              </a:lnSpc>
              <a:defRPr/>
            </a:pPr>
            <a:r>
              <a:rPr lang="en-US" sz="1300">
                <a:solidFill>
                  <a:schemeClr val="bg1"/>
                </a:solidFill>
                <a:latin typeface="Poppins"/>
                <a:ea typeface="Poppins"/>
                <a:cs typeface="Poppins"/>
              </a:rPr>
              <a:t>Logs themselves must respect the </a:t>
            </a:r>
            <a:r>
              <a:rPr lang="en-US" sz="1300" b="1">
                <a:solidFill>
                  <a:schemeClr val="bg1"/>
                </a:solidFill>
                <a:latin typeface="Poppins"/>
                <a:ea typeface="Poppins"/>
                <a:cs typeface="Poppins"/>
              </a:rPr>
              <a:t>data minimisation principle</a:t>
            </a:r>
            <a:r>
              <a:rPr lang="en-US" sz="1300">
                <a:solidFill>
                  <a:schemeClr val="bg1"/>
                </a:solidFill>
                <a:latin typeface="Poppins"/>
                <a:ea typeface="Poppins"/>
                <a:cs typeface="Poppins"/>
              </a:rPr>
              <a:t> — collecting only the information strictly necessary for security and compliance purposes, avoiding unnecessary retention of personal identifiers.</a:t>
            </a:r>
            <a:endParaRPr lang="en-US" sz="1300">
              <a:solidFill>
                <a:schemeClr val="bg1"/>
              </a:solidFill>
              <a:latin typeface="Calibri"/>
            </a:endParaRPr>
          </a:p>
        </p:txBody>
      </p:sp>
      <p:sp>
        <p:nvSpPr>
          <p:cNvPr id="10" name="Text 8"/>
          <p:cNvSpPr/>
          <p:nvPr/>
        </p:nvSpPr>
        <p:spPr bwMode="auto">
          <a:xfrm>
            <a:off x="6350298" y="3902273"/>
            <a:ext cx="2195513" cy="258465"/>
          </a:xfrm>
          <a:prstGeom prst="rect">
            <a:avLst/>
          </a:prstGeom>
          <a:noFill/>
          <a:ln/>
        </p:spPr>
        <p:txBody>
          <a:bodyPr wrap="none" lIns="0" tIns="0" rIns="0" bIns="0" rtlCol="0" anchor="t"/>
          <a:lstStyle/>
          <a:p>
            <a:pPr defTabSz="761970">
              <a:lnSpc>
                <a:spcPts val="2000"/>
              </a:lnSpc>
              <a:defRPr/>
            </a:pPr>
            <a:r>
              <a:rPr lang="en-US" sz="1650" b="1">
                <a:solidFill>
                  <a:schemeClr val="bg1"/>
                </a:solidFill>
                <a:latin typeface="Titillium Web Bold"/>
                <a:ea typeface="Titillium Web Bold"/>
                <a:cs typeface="Titillium Web Bold"/>
              </a:rPr>
              <a:t>Compliance Frameworks</a:t>
            </a:r>
            <a:endParaRPr lang="en-US" sz="1650">
              <a:solidFill>
                <a:schemeClr val="bg1"/>
              </a:solidFill>
              <a:latin typeface="Calibri"/>
            </a:endParaRPr>
          </a:p>
        </p:txBody>
      </p:sp>
      <p:sp>
        <p:nvSpPr>
          <p:cNvPr id="11" name="Text 9"/>
          <p:cNvSpPr/>
          <p:nvPr/>
        </p:nvSpPr>
        <p:spPr bwMode="auto">
          <a:xfrm>
            <a:off x="6350298" y="4326037"/>
            <a:ext cx="5140325" cy="1058466"/>
          </a:xfrm>
          <a:prstGeom prst="rect">
            <a:avLst/>
          </a:prstGeom>
          <a:noFill/>
          <a:ln/>
        </p:spPr>
        <p:txBody>
          <a:bodyPr wrap="square" lIns="0" tIns="0" rIns="0" bIns="0" rtlCol="0" anchor="t"/>
          <a:lstStyle/>
          <a:p>
            <a:pPr defTabSz="761970">
              <a:lnSpc>
                <a:spcPts val="2083"/>
              </a:lnSpc>
              <a:defRPr/>
            </a:pPr>
            <a:r>
              <a:rPr lang="en-US" sz="1300">
                <a:solidFill>
                  <a:schemeClr val="bg1"/>
                </a:solidFill>
                <a:latin typeface="Poppins"/>
                <a:ea typeface="Poppins"/>
                <a:cs typeface="Poppins"/>
              </a:rPr>
              <a:t>Audit trails are simultaneously a compliance obligation and a compliance tool under GDPR, NIS2, ISO 27001, DORA, and SOX. They must be designed carefully to protect personal data whilst demonstrating lawful processing.</a:t>
            </a:r>
            <a:endParaRPr lang="en-US" sz="1300">
              <a:solidFill>
                <a:schemeClr val="bg1"/>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5" name="Shape 20"/>
          <p:cNvSpPr/>
          <p:nvPr/>
        </p:nvSpPr>
        <p:spPr bwMode="auto">
          <a:xfrm>
            <a:off x="6178650" y="4541044"/>
            <a:ext cx="4494473" cy="1220093"/>
          </a:xfrm>
          <a:prstGeom prst="roundRect">
            <a:avLst>
              <a:gd name="adj" fmla="val 7495"/>
            </a:avLst>
          </a:prstGeom>
          <a:solidFill>
            <a:srgbClr val="FFFFFF"/>
          </a:solidFill>
          <a:ln/>
        </p:spPr>
        <p:txBody>
          <a:bodyPr/>
          <a:lstStyle/>
          <a:p>
            <a:pPr>
              <a:defRPr/>
            </a:pPr>
            <a:endParaRPr lang="en-US"/>
          </a:p>
        </p:txBody>
      </p:sp>
      <p:sp>
        <p:nvSpPr>
          <p:cNvPr id="5" name="Text 0"/>
          <p:cNvSpPr/>
          <p:nvPr/>
        </p:nvSpPr>
        <p:spPr bwMode="auto">
          <a:xfrm>
            <a:off x="661492" y="1096863"/>
            <a:ext cx="4134843" cy="516732"/>
          </a:xfrm>
          <a:prstGeom prst="rect">
            <a:avLst/>
          </a:prstGeom>
          <a:noFill/>
          <a:ln/>
        </p:spPr>
        <p:txBody>
          <a:bodyPr wrap="none" lIns="0" tIns="0" rIns="0" bIns="0" rtlCol="0" anchor="t"/>
          <a:lstStyle/>
          <a:p>
            <a:pPr>
              <a:lnSpc>
                <a:spcPts val="4042"/>
              </a:lnSpc>
              <a:defRPr/>
            </a:pPr>
            <a:r>
              <a:rPr lang="en-US" sz="3250" b="1">
                <a:solidFill>
                  <a:srgbClr val="000000"/>
                </a:solidFill>
                <a:latin typeface="Titillium Web Bold"/>
                <a:ea typeface="Titillium Web Bold"/>
                <a:cs typeface="Titillium Web Bold"/>
              </a:rPr>
              <a:t>Learning Objectives</a:t>
            </a:r>
            <a:endParaRPr lang="en-US" sz="3250"/>
          </a:p>
        </p:txBody>
      </p:sp>
      <p:sp>
        <p:nvSpPr>
          <p:cNvPr id="6" name="Text 1"/>
          <p:cNvSpPr/>
          <p:nvPr/>
        </p:nvSpPr>
        <p:spPr bwMode="auto">
          <a:xfrm>
            <a:off x="661492" y="1944291"/>
            <a:ext cx="1086901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By the end of this module, you will be able to apply access controls, encryption, GDPR alignment, and audit trails/monitoring in a sustainability system, producing practical outputs along the way.</a:t>
            </a:r>
            <a:endParaRPr lang="en-US" sz="1300"/>
          </a:p>
        </p:txBody>
      </p:sp>
      <p:sp>
        <p:nvSpPr>
          <p:cNvPr id="7" name="Shape 2"/>
          <p:cNvSpPr/>
          <p:nvPr/>
        </p:nvSpPr>
        <p:spPr bwMode="auto">
          <a:xfrm>
            <a:off x="661492" y="2907606"/>
            <a:ext cx="4480560" cy="1220093"/>
          </a:xfrm>
          <a:prstGeom prst="roundRect">
            <a:avLst>
              <a:gd name="adj" fmla="val 7495"/>
            </a:avLst>
          </a:prstGeom>
          <a:solidFill>
            <a:srgbClr val="FFFFFF"/>
          </a:solidFill>
          <a:ln/>
        </p:spPr>
        <p:txBody>
          <a:bodyPr/>
          <a:lstStyle/>
          <a:p>
            <a:pPr>
              <a:defRPr/>
            </a:pPr>
            <a:endParaRPr lang="en-US"/>
          </a:p>
        </p:txBody>
      </p:sp>
      <p:sp>
        <p:nvSpPr>
          <p:cNvPr id="8" name="Shape 3"/>
          <p:cNvSpPr/>
          <p:nvPr/>
        </p:nvSpPr>
        <p:spPr bwMode="auto">
          <a:xfrm>
            <a:off x="661492" y="2888556"/>
            <a:ext cx="4480560" cy="76200"/>
          </a:xfrm>
          <a:prstGeom prst="roundRect">
            <a:avLst>
              <a:gd name="adj" fmla="val 91163"/>
            </a:avLst>
          </a:prstGeom>
          <a:solidFill>
            <a:srgbClr val="00AC4E"/>
          </a:solidFill>
          <a:ln/>
        </p:spPr>
        <p:txBody>
          <a:bodyPr/>
          <a:lstStyle/>
          <a:p>
            <a:pPr>
              <a:defRPr/>
            </a:pPr>
            <a:endParaRPr lang="en-US"/>
          </a:p>
        </p:txBody>
      </p:sp>
      <p:sp>
        <p:nvSpPr>
          <p:cNvPr id="9" name="Shape 4"/>
          <p:cNvSpPr/>
          <p:nvPr/>
        </p:nvSpPr>
        <p:spPr bwMode="auto">
          <a:xfrm>
            <a:off x="2497707" y="2659559"/>
            <a:ext cx="496094" cy="496094"/>
          </a:xfrm>
          <a:prstGeom prst="roundRect">
            <a:avLst>
              <a:gd name="adj" fmla="val 153600"/>
            </a:avLst>
          </a:prstGeom>
          <a:solidFill>
            <a:srgbClr val="00AC4E"/>
          </a:solidFill>
          <a:ln/>
        </p:spPr>
        <p:txBody>
          <a:bodyPr/>
          <a:lstStyle/>
          <a:p>
            <a:pPr>
              <a:defRPr/>
            </a:pPr>
            <a:endParaRPr lang="en-US"/>
          </a:p>
        </p:txBody>
      </p:sp>
      <p:sp>
        <p:nvSpPr>
          <p:cNvPr id="10" name="Text 5"/>
          <p:cNvSpPr/>
          <p:nvPr/>
        </p:nvSpPr>
        <p:spPr bwMode="auto">
          <a:xfrm>
            <a:off x="2677271" y="2745161"/>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1</a:t>
            </a:r>
            <a:endParaRPr lang="en-US" sz="1550"/>
          </a:p>
        </p:txBody>
      </p:sp>
      <p:sp>
        <p:nvSpPr>
          <p:cNvPr id="11" name="Text 6"/>
          <p:cNvSpPr/>
          <p:nvPr/>
        </p:nvSpPr>
        <p:spPr bwMode="auto">
          <a:xfrm>
            <a:off x="845840" y="3321050"/>
            <a:ext cx="2173188"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rPr>
              <a:t>Access Controls &amp; Least Privilege</a:t>
            </a:r>
            <a:endParaRPr lang="en-US" sz="1650"/>
          </a:p>
        </p:txBody>
      </p:sp>
      <p:sp>
        <p:nvSpPr>
          <p:cNvPr id="12" name="Text 7"/>
          <p:cNvSpPr/>
          <p:nvPr/>
        </p:nvSpPr>
        <p:spPr bwMode="auto">
          <a:xfrm>
            <a:off x="845840" y="3678733"/>
            <a:ext cx="4165600"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IAM: enforce least privilege, separation of duties.</a:t>
            </a:r>
            <a:endParaRPr lang="en-US" sz="1300"/>
          </a:p>
        </p:txBody>
      </p:sp>
      <p:sp>
        <p:nvSpPr>
          <p:cNvPr id="13" name="Shape 8"/>
          <p:cNvSpPr/>
          <p:nvPr/>
        </p:nvSpPr>
        <p:spPr bwMode="auto">
          <a:xfrm>
            <a:off x="6178651" y="2907606"/>
            <a:ext cx="4425316" cy="1220093"/>
          </a:xfrm>
          <a:prstGeom prst="roundRect">
            <a:avLst>
              <a:gd name="adj" fmla="val 7495"/>
            </a:avLst>
          </a:prstGeom>
          <a:solidFill>
            <a:srgbClr val="FFFFFF"/>
          </a:solidFill>
          <a:ln/>
        </p:spPr>
        <p:txBody>
          <a:bodyPr/>
          <a:lstStyle/>
          <a:p>
            <a:pPr>
              <a:defRPr/>
            </a:pPr>
            <a:endParaRPr lang="en-US"/>
          </a:p>
        </p:txBody>
      </p:sp>
      <p:sp>
        <p:nvSpPr>
          <p:cNvPr id="14" name="Shape 9"/>
          <p:cNvSpPr/>
          <p:nvPr/>
        </p:nvSpPr>
        <p:spPr bwMode="auto">
          <a:xfrm>
            <a:off x="6178650" y="2888556"/>
            <a:ext cx="4480560" cy="76200"/>
          </a:xfrm>
          <a:prstGeom prst="roundRect">
            <a:avLst>
              <a:gd name="adj" fmla="val 91163"/>
            </a:avLst>
          </a:prstGeom>
          <a:solidFill>
            <a:srgbClr val="00AC4E"/>
          </a:solidFill>
          <a:ln/>
        </p:spPr>
        <p:txBody>
          <a:bodyPr/>
          <a:lstStyle/>
          <a:p>
            <a:pPr>
              <a:defRPr/>
            </a:pPr>
            <a:endParaRPr lang="en-US"/>
          </a:p>
        </p:txBody>
      </p:sp>
      <p:sp>
        <p:nvSpPr>
          <p:cNvPr id="15" name="Shape 10"/>
          <p:cNvSpPr/>
          <p:nvPr/>
        </p:nvSpPr>
        <p:spPr bwMode="auto">
          <a:xfrm>
            <a:off x="8060968" y="2659559"/>
            <a:ext cx="496094" cy="496094"/>
          </a:xfrm>
          <a:prstGeom prst="roundRect">
            <a:avLst>
              <a:gd name="adj" fmla="val 153600"/>
            </a:avLst>
          </a:prstGeom>
          <a:solidFill>
            <a:srgbClr val="00AC4E"/>
          </a:solidFill>
          <a:ln/>
        </p:spPr>
        <p:txBody>
          <a:bodyPr/>
          <a:lstStyle/>
          <a:p>
            <a:pPr>
              <a:defRPr/>
            </a:pPr>
            <a:endParaRPr lang="en-US"/>
          </a:p>
        </p:txBody>
      </p:sp>
      <p:sp>
        <p:nvSpPr>
          <p:cNvPr id="16" name="Text 11"/>
          <p:cNvSpPr/>
          <p:nvPr/>
        </p:nvSpPr>
        <p:spPr bwMode="auto">
          <a:xfrm>
            <a:off x="8248216" y="2752846"/>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2</a:t>
            </a:r>
            <a:endParaRPr lang="en-US" sz="1550"/>
          </a:p>
        </p:txBody>
      </p:sp>
      <p:sp>
        <p:nvSpPr>
          <p:cNvPr id="17" name="Text 12"/>
          <p:cNvSpPr/>
          <p:nvPr/>
        </p:nvSpPr>
        <p:spPr bwMode="auto">
          <a:xfrm>
            <a:off x="6362998" y="3321050"/>
            <a:ext cx="2862659"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rPr>
              <a:t>Encryption In Practice</a:t>
            </a:r>
            <a:endParaRPr lang="en-US" sz="1650"/>
          </a:p>
        </p:txBody>
      </p:sp>
      <p:sp>
        <p:nvSpPr>
          <p:cNvPr id="18" name="Text 13"/>
          <p:cNvSpPr/>
          <p:nvPr/>
        </p:nvSpPr>
        <p:spPr bwMode="auto">
          <a:xfrm>
            <a:off x="6362998" y="3678733"/>
            <a:ext cx="4114800"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Encrypt data at rest and in transit.</a:t>
            </a:r>
            <a:endParaRPr lang="en-US" sz="1300"/>
          </a:p>
        </p:txBody>
      </p:sp>
      <p:sp>
        <p:nvSpPr>
          <p:cNvPr id="19" name="Shape 14"/>
          <p:cNvSpPr/>
          <p:nvPr/>
        </p:nvSpPr>
        <p:spPr bwMode="auto">
          <a:xfrm>
            <a:off x="661492" y="4541044"/>
            <a:ext cx="4571335" cy="1220093"/>
          </a:xfrm>
          <a:prstGeom prst="roundRect">
            <a:avLst>
              <a:gd name="adj" fmla="val 7495"/>
            </a:avLst>
          </a:prstGeom>
          <a:solidFill>
            <a:srgbClr val="FFFFFF"/>
          </a:solidFill>
          <a:ln/>
        </p:spPr>
        <p:txBody>
          <a:bodyPr/>
          <a:lstStyle/>
          <a:p>
            <a:pPr>
              <a:defRPr/>
            </a:pPr>
            <a:endParaRPr lang="en-US"/>
          </a:p>
        </p:txBody>
      </p:sp>
      <p:sp>
        <p:nvSpPr>
          <p:cNvPr id="20" name="Shape 15"/>
          <p:cNvSpPr/>
          <p:nvPr/>
        </p:nvSpPr>
        <p:spPr bwMode="auto">
          <a:xfrm>
            <a:off x="661492" y="4521994"/>
            <a:ext cx="4480560" cy="76200"/>
          </a:xfrm>
          <a:prstGeom prst="roundRect">
            <a:avLst>
              <a:gd name="adj" fmla="val 91163"/>
            </a:avLst>
          </a:prstGeom>
          <a:solidFill>
            <a:srgbClr val="00AC4E"/>
          </a:solidFill>
          <a:ln/>
        </p:spPr>
        <p:txBody>
          <a:bodyPr/>
          <a:lstStyle/>
          <a:p>
            <a:pPr>
              <a:defRPr/>
            </a:pPr>
            <a:endParaRPr lang="en-US"/>
          </a:p>
        </p:txBody>
      </p:sp>
      <p:sp>
        <p:nvSpPr>
          <p:cNvPr id="21" name="Shape 16"/>
          <p:cNvSpPr/>
          <p:nvPr/>
        </p:nvSpPr>
        <p:spPr bwMode="auto">
          <a:xfrm>
            <a:off x="2520759" y="4292997"/>
            <a:ext cx="496094" cy="496094"/>
          </a:xfrm>
          <a:prstGeom prst="roundRect">
            <a:avLst>
              <a:gd name="adj" fmla="val 153600"/>
            </a:avLst>
          </a:prstGeom>
          <a:solidFill>
            <a:srgbClr val="00AC4E"/>
          </a:solidFill>
          <a:ln/>
        </p:spPr>
        <p:txBody>
          <a:bodyPr/>
          <a:lstStyle/>
          <a:p>
            <a:pPr>
              <a:defRPr/>
            </a:pPr>
            <a:endParaRPr lang="en-US"/>
          </a:p>
        </p:txBody>
      </p:sp>
      <p:sp>
        <p:nvSpPr>
          <p:cNvPr id="22" name="Text 17"/>
          <p:cNvSpPr/>
          <p:nvPr/>
        </p:nvSpPr>
        <p:spPr bwMode="auto">
          <a:xfrm>
            <a:off x="2700323" y="4393968"/>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3</a:t>
            </a:r>
            <a:endParaRPr lang="en-US" sz="1550"/>
          </a:p>
        </p:txBody>
      </p:sp>
      <p:sp>
        <p:nvSpPr>
          <p:cNvPr id="23" name="Text 18"/>
          <p:cNvSpPr/>
          <p:nvPr/>
        </p:nvSpPr>
        <p:spPr bwMode="auto">
          <a:xfrm>
            <a:off x="845840" y="4954488"/>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GDPR Alignment &amp; Accountability</a:t>
            </a:r>
            <a:endParaRPr lang="en-US" sz="1650"/>
          </a:p>
        </p:txBody>
      </p:sp>
      <p:sp>
        <p:nvSpPr>
          <p:cNvPr id="24" name="Text 19"/>
          <p:cNvSpPr/>
          <p:nvPr/>
        </p:nvSpPr>
        <p:spPr bwMode="auto">
          <a:xfrm>
            <a:off x="845840" y="5312172"/>
            <a:ext cx="4165600"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cs typeface="Poppins"/>
              </a:rPr>
              <a:t>GDPR-ready privacy-by-design controls and accountability.</a:t>
            </a:r>
            <a:endParaRPr lang="en-US" sz="1300"/>
          </a:p>
        </p:txBody>
      </p:sp>
      <p:sp>
        <p:nvSpPr>
          <p:cNvPr id="26" name="Shape 21"/>
          <p:cNvSpPr/>
          <p:nvPr/>
        </p:nvSpPr>
        <p:spPr bwMode="auto">
          <a:xfrm>
            <a:off x="6178650" y="4521994"/>
            <a:ext cx="4480560" cy="76200"/>
          </a:xfrm>
          <a:prstGeom prst="roundRect">
            <a:avLst>
              <a:gd name="adj" fmla="val 91163"/>
            </a:avLst>
          </a:prstGeom>
          <a:solidFill>
            <a:srgbClr val="00AC4E"/>
          </a:solidFill>
          <a:ln/>
        </p:spPr>
        <p:txBody>
          <a:bodyPr/>
          <a:lstStyle/>
          <a:p>
            <a:pPr>
              <a:defRPr/>
            </a:pPr>
            <a:endParaRPr lang="en-US"/>
          </a:p>
        </p:txBody>
      </p:sp>
      <p:sp>
        <p:nvSpPr>
          <p:cNvPr id="27" name="Shape 22"/>
          <p:cNvSpPr/>
          <p:nvPr/>
        </p:nvSpPr>
        <p:spPr bwMode="auto">
          <a:xfrm>
            <a:off x="8060968" y="4292997"/>
            <a:ext cx="496094" cy="496094"/>
          </a:xfrm>
          <a:prstGeom prst="roundRect">
            <a:avLst>
              <a:gd name="adj" fmla="val 153600"/>
            </a:avLst>
          </a:prstGeom>
          <a:solidFill>
            <a:srgbClr val="00AC4E"/>
          </a:solidFill>
          <a:ln/>
        </p:spPr>
        <p:txBody>
          <a:bodyPr/>
          <a:lstStyle/>
          <a:p>
            <a:pPr>
              <a:defRPr/>
            </a:pPr>
            <a:endParaRPr lang="en-US"/>
          </a:p>
        </p:txBody>
      </p:sp>
      <p:sp>
        <p:nvSpPr>
          <p:cNvPr id="28" name="Text 23"/>
          <p:cNvSpPr/>
          <p:nvPr/>
        </p:nvSpPr>
        <p:spPr bwMode="auto">
          <a:xfrm>
            <a:off x="8240532" y="4393968"/>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4</a:t>
            </a:r>
            <a:endParaRPr lang="en-US" sz="1550"/>
          </a:p>
        </p:txBody>
      </p:sp>
      <p:sp>
        <p:nvSpPr>
          <p:cNvPr id="29" name="Text 24"/>
          <p:cNvSpPr/>
          <p:nvPr/>
        </p:nvSpPr>
        <p:spPr bwMode="auto">
          <a:xfrm>
            <a:off x="6362998" y="4954488"/>
            <a:ext cx="2301776"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rPr>
              <a:t>Audit Trails &amp; Threat Monitoring</a:t>
            </a:r>
            <a:endParaRPr lang="en-US" sz="1650"/>
          </a:p>
        </p:txBody>
      </p:sp>
      <p:sp>
        <p:nvSpPr>
          <p:cNvPr id="30" name="Text 25"/>
          <p:cNvSpPr/>
          <p:nvPr/>
        </p:nvSpPr>
        <p:spPr bwMode="auto">
          <a:xfrm>
            <a:off x="6362998" y="5312172"/>
            <a:ext cx="4114800"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Audit trails with centralised SIEM monitoring.</a:t>
            </a:r>
            <a:endParaRPr lang="en-US" sz="1300"/>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828575"/>
            <a:ext cx="7592517"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Best Practices &amp; Implementation Checklist</a:t>
            </a:r>
            <a:endParaRPr lang="en-US" sz="3250">
              <a:solidFill>
                <a:prstClr val="black"/>
              </a:solidFill>
              <a:latin typeface="Calibri"/>
            </a:endParaRPr>
          </a:p>
        </p:txBody>
      </p:sp>
      <p:sp>
        <p:nvSpPr>
          <p:cNvPr id="3" name="Text 1"/>
          <p:cNvSpPr/>
          <p:nvPr/>
        </p:nvSpPr>
        <p:spPr bwMode="auto">
          <a:xfrm>
            <a:off x="661492" y="1758653"/>
            <a:ext cx="2236887"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Organisational Measures</a:t>
            </a:r>
            <a:endParaRPr lang="en-US" sz="1650">
              <a:solidFill>
                <a:prstClr val="black"/>
              </a:solidFill>
              <a:latin typeface="Calibri"/>
            </a:endParaRPr>
          </a:p>
        </p:txBody>
      </p:sp>
      <p:sp>
        <p:nvSpPr>
          <p:cNvPr id="4" name="Text 2"/>
          <p:cNvSpPr/>
          <p:nvPr/>
        </p:nvSpPr>
        <p:spPr bwMode="auto">
          <a:xfrm>
            <a:off x="661492" y="2182416"/>
            <a:ext cx="5232797" cy="2290465"/>
          </a:xfrm>
          <a:prstGeom prst="rect">
            <a:avLst/>
          </a:prstGeom>
          <a:noFill/>
          <a:ln/>
        </p:spPr>
        <p:txBody>
          <a:bodyPr wrap="square" lIns="0" tIns="0" rIns="0" bIns="0" rtlCol="0" anchor="t"/>
          <a:lstStyle/>
          <a:p>
            <a:pPr marL="285739" indent="-285739" defTabSz="761970">
              <a:lnSpc>
                <a:spcPts val="2083"/>
              </a:lnSpc>
              <a:buSzPct val="100000"/>
              <a:buFontTx/>
              <a:buChar char="•"/>
              <a:defRPr/>
            </a:pPr>
            <a:r>
              <a:rPr lang="en-US" sz="1300">
                <a:solidFill>
                  <a:srgbClr val="363D50"/>
                </a:solidFill>
                <a:latin typeface="Poppins"/>
                <a:ea typeface="Poppins"/>
                <a:cs typeface="Poppins"/>
              </a:rPr>
              <a:t>Establish clear, documented </a:t>
            </a:r>
            <a:r>
              <a:rPr lang="en-US" sz="1300" b="1">
                <a:solidFill>
                  <a:srgbClr val="363D50"/>
                </a:solidFill>
                <a:latin typeface="Poppins"/>
                <a:ea typeface="Poppins"/>
                <a:cs typeface="Poppins"/>
              </a:rPr>
              <a:t>logging policies</a:t>
            </a:r>
            <a:r>
              <a:rPr lang="en-US" sz="1300">
                <a:solidFill>
                  <a:srgbClr val="363D50"/>
                </a:solidFill>
                <a:latin typeface="Poppins"/>
                <a:ea typeface="Poppins"/>
                <a:cs typeface="Poppins"/>
              </a:rPr>
              <a:t> defining scope, ownership, and review frequency</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363D50"/>
                </a:solidFill>
                <a:latin typeface="Poppins"/>
                <a:ea typeface="Poppins"/>
                <a:cs typeface="Poppins"/>
              </a:rPr>
              <a:t>Assign explicit </a:t>
            </a:r>
            <a:r>
              <a:rPr lang="en-US" sz="1300" b="1">
                <a:solidFill>
                  <a:srgbClr val="363D50"/>
                </a:solidFill>
                <a:latin typeface="Poppins"/>
                <a:ea typeface="Poppins"/>
                <a:cs typeface="Poppins"/>
              </a:rPr>
              <a:t>responsibilities</a:t>
            </a:r>
            <a:r>
              <a:rPr lang="en-US" sz="1300">
                <a:solidFill>
                  <a:srgbClr val="363D50"/>
                </a:solidFill>
                <a:latin typeface="Poppins"/>
                <a:ea typeface="Poppins"/>
                <a:cs typeface="Poppins"/>
              </a:rPr>
              <a:t> for log management, monitoring, and incident escalation</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363D50"/>
                </a:solidFill>
                <a:latin typeface="Poppins"/>
                <a:ea typeface="Poppins"/>
                <a:cs typeface="Poppins"/>
              </a:rPr>
              <a:t>Conduct </a:t>
            </a:r>
            <a:r>
              <a:rPr lang="en-US" sz="1300" b="1">
                <a:solidFill>
                  <a:srgbClr val="363D50"/>
                </a:solidFill>
                <a:latin typeface="Poppins"/>
                <a:ea typeface="Poppins"/>
                <a:cs typeface="Poppins"/>
              </a:rPr>
              <a:t>regular internal audits</a:t>
            </a:r>
            <a:r>
              <a:rPr lang="en-US" sz="1300">
                <a:solidFill>
                  <a:srgbClr val="363D50"/>
                </a:solidFill>
                <a:latin typeface="Poppins"/>
                <a:ea typeface="Poppins"/>
                <a:cs typeface="Poppins"/>
              </a:rPr>
              <a:t> of log completeness, integrity, and retention compliance</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363D50"/>
                </a:solidFill>
                <a:latin typeface="Poppins"/>
                <a:ea typeface="Poppins"/>
                <a:cs typeface="Poppins"/>
              </a:rPr>
              <a:t>Deliver ongoing </a:t>
            </a:r>
            <a:r>
              <a:rPr lang="en-US" sz="1300" b="1">
                <a:solidFill>
                  <a:srgbClr val="363D50"/>
                </a:solidFill>
                <a:latin typeface="Poppins"/>
                <a:ea typeface="Poppins"/>
                <a:cs typeface="Poppins"/>
              </a:rPr>
              <a:t>staff training</a:t>
            </a:r>
            <a:r>
              <a:rPr lang="en-US" sz="1300">
                <a:solidFill>
                  <a:srgbClr val="363D50"/>
                </a:solidFill>
                <a:latin typeface="Poppins"/>
                <a:ea typeface="Poppins"/>
                <a:cs typeface="Poppins"/>
              </a:rPr>
              <a:t> on log management obligations and insider threat awareness</a:t>
            </a:r>
            <a:endParaRPr lang="en-US" sz="1300">
              <a:solidFill>
                <a:prstClr val="black"/>
              </a:solidFill>
              <a:latin typeface="Calibri"/>
            </a:endParaRPr>
          </a:p>
        </p:txBody>
      </p:sp>
      <p:sp>
        <p:nvSpPr>
          <p:cNvPr id="5" name="Text 3"/>
          <p:cNvSpPr/>
          <p:nvPr/>
        </p:nvSpPr>
        <p:spPr bwMode="auto">
          <a:xfrm>
            <a:off x="6304062" y="1758653"/>
            <a:ext cx="2141835"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Technical Best Practices</a:t>
            </a:r>
            <a:endParaRPr lang="en-US" sz="1650">
              <a:solidFill>
                <a:prstClr val="black"/>
              </a:solidFill>
              <a:latin typeface="Calibri"/>
            </a:endParaRPr>
          </a:p>
        </p:txBody>
      </p:sp>
      <p:sp>
        <p:nvSpPr>
          <p:cNvPr id="6" name="Text 4"/>
          <p:cNvSpPr/>
          <p:nvPr/>
        </p:nvSpPr>
        <p:spPr bwMode="auto">
          <a:xfrm>
            <a:off x="6304062" y="2182416"/>
            <a:ext cx="5232797" cy="2290465"/>
          </a:xfrm>
          <a:prstGeom prst="rect">
            <a:avLst/>
          </a:prstGeom>
          <a:noFill/>
          <a:ln/>
        </p:spPr>
        <p:txBody>
          <a:bodyPr wrap="square" lIns="0" tIns="0" rIns="0" bIns="0" rtlCol="0" anchor="t"/>
          <a:lstStyle/>
          <a:p>
            <a:pPr marL="285739" indent="-285739" defTabSz="761970">
              <a:lnSpc>
                <a:spcPts val="2083"/>
              </a:lnSpc>
              <a:buSzPct val="100000"/>
              <a:buFontTx/>
              <a:buChar char="•"/>
              <a:defRPr/>
            </a:pPr>
            <a:r>
              <a:rPr lang="en-US" sz="1300">
                <a:solidFill>
                  <a:srgbClr val="363D50"/>
                </a:solidFill>
                <a:latin typeface="Poppins"/>
                <a:ea typeface="Poppins"/>
                <a:cs typeface="Poppins"/>
              </a:rPr>
              <a:t>Enable </a:t>
            </a:r>
            <a:r>
              <a:rPr lang="en-US" sz="1300" b="1">
                <a:solidFill>
                  <a:srgbClr val="363D50"/>
                </a:solidFill>
                <a:latin typeface="Poppins"/>
                <a:ea typeface="Poppins"/>
                <a:cs typeface="Poppins"/>
              </a:rPr>
              <a:t>detailed, structured logging</a:t>
            </a:r>
            <a:r>
              <a:rPr lang="en-US" sz="1300">
                <a:solidFill>
                  <a:srgbClr val="363D50"/>
                </a:solidFill>
                <a:latin typeface="Poppins"/>
                <a:ea typeface="Poppins"/>
                <a:cs typeface="Poppins"/>
              </a:rPr>
              <a:t> across all systems, applications, and network devices</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363D50"/>
                </a:solidFill>
                <a:latin typeface="Poppins"/>
                <a:ea typeface="Poppins"/>
                <a:cs typeface="Poppins"/>
              </a:rPr>
              <a:t>Store logs in </a:t>
            </a:r>
            <a:r>
              <a:rPr lang="en-US" sz="1300" b="1">
                <a:solidFill>
                  <a:srgbClr val="363D50"/>
                </a:solidFill>
                <a:latin typeface="Poppins"/>
                <a:ea typeface="Poppins"/>
                <a:cs typeface="Poppins"/>
              </a:rPr>
              <a:t>tamper-evident, encrypted</a:t>
            </a:r>
            <a:r>
              <a:rPr lang="en-US" sz="1300">
                <a:solidFill>
                  <a:srgbClr val="363D50"/>
                </a:solidFill>
                <a:latin typeface="Poppins"/>
                <a:ea typeface="Poppins"/>
                <a:cs typeface="Poppins"/>
              </a:rPr>
              <a:t> repositories with strict access controls</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363D50"/>
                </a:solidFill>
                <a:latin typeface="Poppins"/>
                <a:ea typeface="Poppins"/>
                <a:cs typeface="Poppins"/>
              </a:rPr>
              <a:t>Automate </a:t>
            </a:r>
            <a:r>
              <a:rPr lang="en-US" sz="1300" b="1">
                <a:solidFill>
                  <a:srgbClr val="363D50"/>
                </a:solidFill>
                <a:latin typeface="Poppins"/>
                <a:ea typeface="Poppins"/>
                <a:cs typeface="Poppins"/>
              </a:rPr>
              <a:t>log analysis</a:t>
            </a:r>
            <a:r>
              <a:rPr lang="en-US" sz="1300">
                <a:solidFill>
                  <a:srgbClr val="363D50"/>
                </a:solidFill>
                <a:latin typeface="Poppins"/>
                <a:ea typeface="Poppins"/>
                <a:cs typeface="Poppins"/>
              </a:rPr>
              <a:t> using SIEM rules and anomaly detection</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363D50"/>
                </a:solidFill>
                <a:latin typeface="Poppins"/>
                <a:ea typeface="Poppins"/>
                <a:cs typeface="Poppins"/>
              </a:rPr>
              <a:t>Integrate logs with </a:t>
            </a:r>
            <a:r>
              <a:rPr lang="en-US" sz="1300" b="1">
                <a:solidFill>
                  <a:srgbClr val="363D50"/>
                </a:solidFill>
                <a:latin typeface="Poppins"/>
                <a:ea typeface="Poppins"/>
                <a:cs typeface="Poppins"/>
              </a:rPr>
              <a:t>incident response workflows</a:t>
            </a:r>
            <a:r>
              <a:rPr lang="en-US" sz="1300">
                <a:solidFill>
                  <a:srgbClr val="363D50"/>
                </a:solidFill>
                <a:latin typeface="Poppins"/>
                <a:ea typeface="Poppins"/>
                <a:cs typeface="Poppins"/>
              </a:rPr>
              <a:t> to accelerate containment and recovery</a:t>
            </a:r>
            <a:endParaRPr lang="en-US" sz="1300">
              <a:solidFill>
                <a:prstClr val="black"/>
              </a:solidFill>
              <a:latin typeface="Calibri"/>
            </a:endParaRPr>
          </a:p>
        </p:txBody>
      </p:sp>
      <p:sp>
        <p:nvSpPr>
          <p:cNvPr id="7" name="Text 5"/>
          <p:cNvSpPr/>
          <p:nvPr/>
        </p:nvSpPr>
        <p:spPr bwMode="auto">
          <a:xfrm>
            <a:off x="6304062" y="4638179"/>
            <a:ext cx="2429470"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Common Mistakes to Avoid</a:t>
            </a:r>
            <a:endParaRPr lang="en-US" sz="1650">
              <a:solidFill>
                <a:prstClr val="black"/>
              </a:solidFill>
              <a:latin typeface="Calibri"/>
            </a:endParaRPr>
          </a:p>
        </p:txBody>
      </p:sp>
      <p:sp>
        <p:nvSpPr>
          <p:cNvPr id="8" name="Text 6"/>
          <p:cNvSpPr/>
          <p:nvPr/>
        </p:nvSpPr>
        <p:spPr bwMode="auto">
          <a:xfrm>
            <a:off x="6304062" y="5061943"/>
            <a:ext cx="5232797" cy="909538"/>
          </a:xfrm>
          <a:prstGeom prst="rect">
            <a:avLst/>
          </a:prstGeom>
          <a:noFill/>
          <a:ln/>
        </p:spPr>
        <p:txBody>
          <a:bodyPr wrap="square" lIns="0" tIns="0" rIns="0" bIns="0" rtlCol="0" anchor="t"/>
          <a:lstStyle/>
          <a:p>
            <a:pPr marL="285739" indent="-285739" defTabSz="761970">
              <a:lnSpc>
                <a:spcPts val="2083"/>
              </a:lnSpc>
              <a:buSzPct val="100000"/>
              <a:buFontTx/>
              <a:buChar char="•"/>
              <a:defRPr/>
            </a:pPr>
            <a:r>
              <a:rPr lang="en-US" sz="1300">
                <a:solidFill>
                  <a:srgbClr val="363D50"/>
                </a:solidFill>
                <a:latin typeface="Poppins"/>
                <a:ea typeface="Poppins"/>
                <a:cs typeface="Poppins"/>
              </a:rPr>
              <a:t>Logging without ongoing analysis or alerting</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363D50"/>
                </a:solidFill>
                <a:latin typeface="Poppins"/>
                <a:ea typeface="Poppins"/>
                <a:cs typeface="Poppins"/>
              </a:rPr>
              <a:t>Poor time synchronisation across systems</a:t>
            </a:r>
            <a:endParaRPr lang="en-US" sz="1300">
              <a:solidFill>
                <a:prstClr val="black"/>
              </a:solidFill>
              <a:latin typeface="Calibri"/>
            </a:endParaRPr>
          </a:p>
          <a:p>
            <a:pPr marL="285739" indent="-285739" defTabSz="761970">
              <a:lnSpc>
                <a:spcPts val="2083"/>
              </a:lnSpc>
              <a:buSzPct val="100000"/>
              <a:buFontTx/>
              <a:buChar char="•"/>
              <a:defRPr/>
            </a:pPr>
            <a:r>
              <a:rPr lang="en-US" sz="1300">
                <a:solidFill>
                  <a:srgbClr val="363D50"/>
                </a:solidFill>
                <a:latin typeface="Poppins"/>
                <a:ea typeface="Poppins"/>
                <a:cs typeface="Poppins"/>
              </a:rPr>
              <a:t>Incomplete event capture and weak access controls</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Image 0" descr="preencoded.png"/>
          <p:cNvPicPr>
            <a:picLocks noChangeAspect="1"/>
          </p:cNvPicPr>
          <p:nvPr/>
        </p:nvPicPr>
        <p:blipFill>
          <a:blip r:embed="rId3"/>
          <a:stretch/>
        </p:blipFill>
        <p:spPr bwMode="auto">
          <a:xfrm>
            <a:off x="0" y="0"/>
            <a:ext cx="4572000" cy="6858000"/>
          </a:xfrm>
          <a:prstGeom prst="rect">
            <a:avLst/>
          </a:prstGeom>
        </p:spPr>
      </p:pic>
      <p:sp>
        <p:nvSpPr>
          <p:cNvPr id="3" name="Text 0"/>
          <p:cNvSpPr/>
          <p:nvPr/>
        </p:nvSpPr>
        <p:spPr bwMode="auto">
          <a:xfrm>
            <a:off x="5233492" y="632123"/>
            <a:ext cx="4117479" cy="413444"/>
          </a:xfrm>
          <a:prstGeom prst="rect">
            <a:avLst/>
          </a:prstGeom>
          <a:noFill/>
          <a:ln/>
        </p:spPr>
        <p:txBody>
          <a:bodyPr wrap="none" lIns="0" tIns="0" rIns="0" bIns="0" rtlCol="0" anchor="t"/>
          <a:lstStyle/>
          <a:p>
            <a:pPr defTabSz="761970">
              <a:lnSpc>
                <a:spcPts val="3250"/>
              </a:lnSpc>
              <a:defRPr/>
            </a:pPr>
            <a:r>
              <a:rPr lang="en-US" sz="2600" b="1">
                <a:solidFill>
                  <a:srgbClr val="363D50"/>
                </a:solidFill>
                <a:latin typeface="Titillium Web Bold"/>
                <a:ea typeface="Titillium Web Bold"/>
                <a:cs typeface="Titillium Web Bold"/>
              </a:rPr>
              <a:t>Audit Trails: Final Takeaways</a:t>
            </a:r>
            <a:endParaRPr lang="en-US" sz="2600">
              <a:solidFill>
                <a:prstClr val="black"/>
              </a:solidFill>
              <a:latin typeface="Calibri"/>
            </a:endParaRPr>
          </a:p>
        </p:txBody>
      </p:sp>
      <p:sp>
        <p:nvSpPr>
          <p:cNvPr id="4" name="Shape 1"/>
          <p:cNvSpPr/>
          <p:nvPr/>
        </p:nvSpPr>
        <p:spPr bwMode="auto">
          <a:xfrm>
            <a:off x="5233492" y="1204318"/>
            <a:ext cx="6297018" cy="928390"/>
          </a:xfrm>
          <a:prstGeom prst="roundRect">
            <a:avLst>
              <a:gd name="adj" fmla="val 5986"/>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5" name="Text 2"/>
          <p:cNvSpPr/>
          <p:nvPr/>
        </p:nvSpPr>
        <p:spPr bwMode="auto">
          <a:xfrm>
            <a:off x="5372100" y="1342926"/>
            <a:ext cx="1653878" cy="206672"/>
          </a:xfrm>
          <a:prstGeom prst="rect">
            <a:avLst/>
          </a:prstGeom>
          <a:noFill/>
          <a:ln/>
        </p:spPr>
        <p:txBody>
          <a:bodyPr wrap="none" lIns="0" tIns="0" rIns="0" bIns="0" rtlCol="0" anchor="t"/>
          <a:lstStyle/>
          <a:p>
            <a:pPr defTabSz="761970">
              <a:lnSpc>
                <a:spcPts val="1625"/>
              </a:lnSpc>
              <a:defRPr/>
            </a:pPr>
            <a:r>
              <a:rPr lang="en-US" sz="1300" b="1">
                <a:solidFill>
                  <a:srgbClr val="363D50"/>
                </a:solidFill>
                <a:latin typeface="Titillium Web Bold"/>
                <a:ea typeface="Titillium Web Bold"/>
                <a:cs typeface="Titillium Web Bold"/>
              </a:rPr>
              <a:t>Structured Records</a:t>
            </a:r>
            <a:endParaRPr lang="en-US" sz="1300">
              <a:solidFill>
                <a:prstClr val="black"/>
              </a:solidFill>
              <a:latin typeface="Calibri"/>
            </a:endParaRPr>
          </a:p>
        </p:txBody>
      </p:sp>
      <p:sp>
        <p:nvSpPr>
          <p:cNvPr id="6" name="Text 3"/>
          <p:cNvSpPr/>
          <p:nvPr/>
        </p:nvSpPr>
        <p:spPr bwMode="auto">
          <a:xfrm>
            <a:off x="5372100" y="1613098"/>
            <a:ext cx="6019800" cy="381000"/>
          </a:xfrm>
          <a:prstGeom prst="rect">
            <a:avLst/>
          </a:prstGeom>
          <a:noFill/>
          <a:ln/>
        </p:spPr>
        <p:txBody>
          <a:bodyPr wrap="square" lIns="0" tIns="0" rIns="0" bIns="0" rtlCol="0" anchor="t"/>
          <a:lstStyle/>
          <a:p>
            <a:pPr defTabSz="761970">
              <a:lnSpc>
                <a:spcPts val="1500"/>
              </a:lnSpc>
              <a:defRPr/>
            </a:pPr>
            <a:r>
              <a:rPr lang="en-US" sz="1050">
                <a:solidFill>
                  <a:srgbClr val="363D50"/>
                </a:solidFill>
                <a:latin typeface="Poppins"/>
                <a:ea typeface="Poppins"/>
                <a:cs typeface="Poppins"/>
              </a:rPr>
              <a:t>Audit trails provide chronological records enabling accountability, traceability, and security compliance across all organisational systems.</a:t>
            </a:r>
            <a:endParaRPr lang="en-US" sz="1050">
              <a:solidFill>
                <a:prstClr val="black"/>
              </a:solidFill>
              <a:latin typeface="Calibri"/>
            </a:endParaRPr>
          </a:p>
        </p:txBody>
      </p:sp>
      <p:sp>
        <p:nvSpPr>
          <p:cNvPr id="7" name="Shape 4"/>
          <p:cNvSpPr/>
          <p:nvPr/>
        </p:nvSpPr>
        <p:spPr bwMode="auto">
          <a:xfrm>
            <a:off x="5233492" y="2238474"/>
            <a:ext cx="6297018" cy="928390"/>
          </a:xfrm>
          <a:prstGeom prst="roundRect">
            <a:avLst>
              <a:gd name="adj" fmla="val 5986"/>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8" name="Text 5"/>
          <p:cNvSpPr/>
          <p:nvPr/>
        </p:nvSpPr>
        <p:spPr bwMode="auto">
          <a:xfrm>
            <a:off x="5372100" y="2377083"/>
            <a:ext cx="1653878" cy="206672"/>
          </a:xfrm>
          <a:prstGeom prst="rect">
            <a:avLst/>
          </a:prstGeom>
          <a:noFill/>
          <a:ln/>
        </p:spPr>
        <p:txBody>
          <a:bodyPr wrap="none" lIns="0" tIns="0" rIns="0" bIns="0" rtlCol="0" anchor="t"/>
          <a:lstStyle/>
          <a:p>
            <a:pPr defTabSz="761970">
              <a:lnSpc>
                <a:spcPts val="1625"/>
              </a:lnSpc>
              <a:defRPr/>
            </a:pPr>
            <a:r>
              <a:rPr lang="en-US" sz="1300" b="1">
                <a:solidFill>
                  <a:srgbClr val="363D50"/>
                </a:solidFill>
                <a:latin typeface="Titillium Web Bold"/>
                <a:ea typeface="Titillium Web Bold"/>
                <a:cs typeface="Titillium Web Bold"/>
              </a:rPr>
              <a:t>Five Security Pillars</a:t>
            </a:r>
            <a:endParaRPr lang="en-US" sz="1300">
              <a:solidFill>
                <a:prstClr val="black"/>
              </a:solidFill>
              <a:latin typeface="Calibri"/>
            </a:endParaRPr>
          </a:p>
        </p:txBody>
      </p:sp>
      <p:sp>
        <p:nvSpPr>
          <p:cNvPr id="9" name="Text 6"/>
          <p:cNvSpPr/>
          <p:nvPr/>
        </p:nvSpPr>
        <p:spPr bwMode="auto">
          <a:xfrm>
            <a:off x="5372100" y="2647256"/>
            <a:ext cx="6019800" cy="381000"/>
          </a:xfrm>
          <a:prstGeom prst="rect">
            <a:avLst/>
          </a:prstGeom>
          <a:noFill/>
          <a:ln/>
        </p:spPr>
        <p:txBody>
          <a:bodyPr wrap="square" lIns="0" tIns="0" rIns="0" bIns="0" rtlCol="0" anchor="t"/>
          <a:lstStyle/>
          <a:p>
            <a:pPr defTabSz="761970">
              <a:lnSpc>
                <a:spcPts val="1500"/>
              </a:lnSpc>
              <a:defRPr/>
            </a:pPr>
            <a:r>
              <a:rPr lang="en-US" sz="1050">
                <a:solidFill>
                  <a:srgbClr val="363D50"/>
                </a:solidFill>
                <a:latin typeface="Poppins"/>
                <a:ea typeface="Poppins"/>
                <a:cs typeface="Poppins"/>
              </a:rPr>
              <a:t>Integrity, confidentiality, availability, time synchronisation, and appropriate retention are non-negotiable for legally admissible audit trails.</a:t>
            </a:r>
            <a:endParaRPr lang="en-US" sz="1050">
              <a:solidFill>
                <a:prstClr val="black"/>
              </a:solidFill>
              <a:latin typeface="Calibri"/>
            </a:endParaRPr>
          </a:p>
        </p:txBody>
      </p:sp>
      <p:sp>
        <p:nvSpPr>
          <p:cNvPr id="10" name="Shape 7"/>
          <p:cNvSpPr/>
          <p:nvPr/>
        </p:nvSpPr>
        <p:spPr bwMode="auto">
          <a:xfrm>
            <a:off x="5233492" y="3272631"/>
            <a:ext cx="6297018" cy="928390"/>
          </a:xfrm>
          <a:prstGeom prst="roundRect">
            <a:avLst>
              <a:gd name="adj" fmla="val 5986"/>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1" name="Text 8"/>
          <p:cNvSpPr/>
          <p:nvPr/>
        </p:nvSpPr>
        <p:spPr bwMode="auto">
          <a:xfrm>
            <a:off x="5372100" y="3411240"/>
            <a:ext cx="1653878" cy="206672"/>
          </a:xfrm>
          <a:prstGeom prst="rect">
            <a:avLst/>
          </a:prstGeom>
          <a:noFill/>
          <a:ln/>
        </p:spPr>
        <p:txBody>
          <a:bodyPr wrap="none" lIns="0" tIns="0" rIns="0" bIns="0" rtlCol="0" anchor="t"/>
          <a:lstStyle/>
          <a:p>
            <a:pPr defTabSz="761970">
              <a:lnSpc>
                <a:spcPts val="1625"/>
              </a:lnSpc>
              <a:defRPr/>
            </a:pPr>
            <a:r>
              <a:rPr lang="en-US" sz="1300" b="1">
                <a:solidFill>
                  <a:srgbClr val="363D50"/>
                </a:solidFill>
                <a:latin typeface="Titillium Web Bold"/>
                <a:ea typeface="Titillium Web Bold"/>
                <a:cs typeface="Titillium Web Bold"/>
              </a:rPr>
              <a:t>Broad Applications</a:t>
            </a:r>
            <a:endParaRPr lang="en-US" sz="1300">
              <a:solidFill>
                <a:prstClr val="black"/>
              </a:solidFill>
              <a:latin typeface="Calibri"/>
            </a:endParaRPr>
          </a:p>
        </p:txBody>
      </p:sp>
      <p:sp>
        <p:nvSpPr>
          <p:cNvPr id="12" name="Text 9"/>
          <p:cNvSpPr/>
          <p:nvPr/>
        </p:nvSpPr>
        <p:spPr bwMode="auto">
          <a:xfrm>
            <a:off x="5372100" y="3681413"/>
            <a:ext cx="6019800" cy="381000"/>
          </a:xfrm>
          <a:prstGeom prst="rect">
            <a:avLst/>
          </a:prstGeom>
          <a:noFill/>
          <a:ln/>
        </p:spPr>
        <p:txBody>
          <a:bodyPr wrap="square" lIns="0" tIns="0" rIns="0" bIns="0" rtlCol="0" anchor="t"/>
          <a:lstStyle/>
          <a:p>
            <a:pPr defTabSz="761970">
              <a:lnSpc>
                <a:spcPts val="1500"/>
              </a:lnSpc>
              <a:defRPr/>
            </a:pPr>
            <a:r>
              <a:rPr lang="en-US" sz="1050">
                <a:solidFill>
                  <a:srgbClr val="363D50"/>
                </a:solidFill>
                <a:latin typeface="Poppins"/>
                <a:ea typeface="Poppins"/>
                <a:cs typeface="Poppins"/>
              </a:rPr>
              <a:t>Deployed in ESG platforms, IoT environments, energy management systems, and smart grids — wherever traceability and accountability are operationally critical.</a:t>
            </a:r>
            <a:endParaRPr lang="en-US" sz="1050">
              <a:solidFill>
                <a:prstClr val="black"/>
              </a:solidFill>
              <a:latin typeface="Calibri"/>
            </a:endParaRPr>
          </a:p>
        </p:txBody>
      </p:sp>
      <p:sp>
        <p:nvSpPr>
          <p:cNvPr id="13" name="Shape 10"/>
          <p:cNvSpPr/>
          <p:nvPr/>
        </p:nvSpPr>
        <p:spPr bwMode="auto">
          <a:xfrm>
            <a:off x="5233492" y="4306788"/>
            <a:ext cx="6297018" cy="928390"/>
          </a:xfrm>
          <a:prstGeom prst="roundRect">
            <a:avLst>
              <a:gd name="adj" fmla="val 5986"/>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14" name="Text 11"/>
          <p:cNvSpPr/>
          <p:nvPr/>
        </p:nvSpPr>
        <p:spPr bwMode="auto">
          <a:xfrm>
            <a:off x="5372100" y="4445397"/>
            <a:ext cx="1881683" cy="206672"/>
          </a:xfrm>
          <a:prstGeom prst="rect">
            <a:avLst/>
          </a:prstGeom>
          <a:noFill/>
          <a:ln/>
        </p:spPr>
        <p:txBody>
          <a:bodyPr wrap="none" lIns="0" tIns="0" rIns="0" bIns="0" rtlCol="0" anchor="t"/>
          <a:lstStyle/>
          <a:p>
            <a:pPr defTabSz="761970">
              <a:lnSpc>
                <a:spcPts val="1625"/>
              </a:lnSpc>
              <a:defRPr/>
            </a:pPr>
            <a:r>
              <a:rPr lang="en-US" sz="1300" b="1">
                <a:solidFill>
                  <a:srgbClr val="363D50"/>
                </a:solidFill>
                <a:latin typeface="Titillium Web Bold"/>
                <a:ea typeface="Titillium Web Bold"/>
                <a:cs typeface="Titillium Web Bold"/>
              </a:rPr>
              <a:t>Governance Infrastructure</a:t>
            </a:r>
            <a:endParaRPr lang="en-US" sz="1300">
              <a:solidFill>
                <a:prstClr val="black"/>
              </a:solidFill>
              <a:latin typeface="Calibri"/>
            </a:endParaRPr>
          </a:p>
        </p:txBody>
      </p:sp>
      <p:sp>
        <p:nvSpPr>
          <p:cNvPr id="15" name="Text 12"/>
          <p:cNvSpPr/>
          <p:nvPr/>
        </p:nvSpPr>
        <p:spPr bwMode="auto">
          <a:xfrm>
            <a:off x="5372100" y="4715569"/>
            <a:ext cx="6019800" cy="381000"/>
          </a:xfrm>
          <a:prstGeom prst="rect">
            <a:avLst/>
          </a:prstGeom>
          <a:noFill/>
          <a:ln/>
        </p:spPr>
        <p:txBody>
          <a:bodyPr wrap="square" lIns="0" tIns="0" rIns="0" bIns="0" rtlCol="0" anchor="t"/>
          <a:lstStyle/>
          <a:p>
            <a:pPr defTabSz="761970">
              <a:lnSpc>
                <a:spcPts val="1500"/>
              </a:lnSpc>
              <a:defRPr/>
            </a:pPr>
            <a:r>
              <a:rPr lang="en-US" sz="1050">
                <a:solidFill>
                  <a:srgbClr val="363D50"/>
                </a:solidFill>
                <a:latin typeface="Poppins"/>
                <a:ea typeface="Poppins"/>
                <a:cs typeface="Poppins"/>
              </a:rPr>
              <a:t>Audit trails are essential for building trust, maintaining security, achieving compliance, and supporting the transition to sustainable digital organisations.</a:t>
            </a:r>
            <a:endParaRPr lang="en-US" sz="1050">
              <a:solidFill>
                <a:prstClr val="black"/>
              </a:solidFill>
              <a:latin typeface="Calibri"/>
            </a:endParaRPr>
          </a:p>
        </p:txBody>
      </p:sp>
      <p:sp>
        <p:nvSpPr>
          <p:cNvPr id="16" name="Shape 13"/>
          <p:cNvSpPr/>
          <p:nvPr/>
        </p:nvSpPr>
        <p:spPr bwMode="auto">
          <a:xfrm>
            <a:off x="5233492" y="5354241"/>
            <a:ext cx="6297018" cy="871637"/>
          </a:xfrm>
          <a:prstGeom prst="roundRect">
            <a:avLst>
              <a:gd name="adj" fmla="val 6376"/>
            </a:avLst>
          </a:prstGeom>
          <a:solidFill>
            <a:srgbClr val="D9D9D9"/>
          </a:solidFill>
          <a:ln/>
        </p:spPr>
        <p:txBody>
          <a:bodyPr/>
          <a:lstStyle/>
          <a:p>
            <a:pPr defTabSz="761970">
              <a:defRPr/>
            </a:pPr>
            <a:endParaRPr lang="en-US" sz="1500">
              <a:solidFill>
                <a:prstClr val="black"/>
              </a:solidFill>
              <a:latin typeface="Calibri"/>
            </a:endParaRPr>
          </a:p>
        </p:txBody>
      </p:sp>
      <p:pic>
        <p:nvPicPr>
          <p:cNvPr id="17" name="Image 1" descr="preencoded.png"/>
          <p:cNvPicPr>
            <a:picLocks noChangeAspect="1"/>
          </p:cNvPicPr>
          <p:nvPr/>
        </p:nvPicPr>
        <p:blipFill>
          <a:blip r:embed="rId4"/>
          <a:stretch/>
        </p:blipFill>
        <p:spPr bwMode="auto">
          <a:xfrm>
            <a:off x="5365750" y="5543451"/>
            <a:ext cx="165298" cy="132258"/>
          </a:xfrm>
          <a:prstGeom prst="rect">
            <a:avLst/>
          </a:prstGeom>
        </p:spPr>
      </p:pic>
      <p:sp>
        <p:nvSpPr>
          <p:cNvPr id="18" name="Text 14"/>
          <p:cNvSpPr/>
          <p:nvPr/>
        </p:nvSpPr>
        <p:spPr bwMode="auto">
          <a:xfrm>
            <a:off x="5663307" y="5493048"/>
            <a:ext cx="5734943" cy="571500"/>
          </a:xfrm>
          <a:prstGeom prst="rect">
            <a:avLst/>
          </a:prstGeom>
          <a:noFill/>
          <a:ln/>
        </p:spPr>
        <p:txBody>
          <a:bodyPr wrap="square" lIns="0" tIns="0" rIns="0" bIns="0" rtlCol="0" anchor="t"/>
          <a:lstStyle/>
          <a:p>
            <a:pPr defTabSz="761970">
              <a:lnSpc>
                <a:spcPts val="1500"/>
              </a:lnSpc>
              <a:defRPr/>
            </a:pPr>
            <a:r>
              <a:rPr lang="en-US" sz="1050" b="1">
                <a:solidFill>
                  <a:srgbClr val="000000"/>
                </a:solidFill>
                <a:latin typeface="Poppins"/>
                <a:ea typeface="Poppins"/>
                <a:cs typeface="Poppins"/>
              </a:rPr>
              <a:t>Knowledge Check:</a:t>
            </a:r>
            <a:r>
              <a:rPr lang="en-US" sz="1050">
                <a:solidFill>
                  <a:srgbClr val="000000"/>
                </a:solidFill>
                <a:latin typeface="Poppins"/>
                <a:ea typeface="Poppins"/>
                <a:cs typeface="Poppins"/>
              </a:rPr>
              <a:t> Can your organisation demonstrate who accessed what data, when, and why — and prove that those logs have not been altered? If not, your audit trail strategy needs attention.</a:t>
            </a:r>
            <a:endParaRPr lang="en-US" sz="105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558205" y="383679"/>
            <a:ext cx="4693145" cy="436067"/>
          </a:xfrm>
          <a:prstGeom prst="rect">
            <a:avLst/>
          </a:prstGeom>
          <a:noFill/>
          <a:ln/>
        </p:spPr>
        <p:txBody>
          <a:bodyPr wrap="none" lIns="0" tIns="0" rIns="0" bIns="0" rtlCol="0" anchor="t"/>
          <a:lstStyle/>
          <a:p>
            <a:pPr defTabSz="761970">
              <a:lnSpc>
                <a:spcPts val="3417"/>
              </a:lnSpc>
              <a:defRPr/>
            </a:pPr>
            <a:r>
              <a:rPr lang="en-US" sz="2700" b="1">
                <a:solidFill>
                  <a:srgbClr val="363D50"/>
                </a:solidFill>
                <a:latin typeface="Titillium Web Bold"/>
                <a:ea typeface="Titillium Web Bold"/>
                <a:cs typeface="Titillium Web Bold"/>
              </a:rPr>
              <a:t>Module 3: Integrated Summary</a:t>
            </a:r>
            <a:endParaRPr lang="en-US" sz="2700">
              <a:solidFill>
                <a:prstClr val="black"/>
              </a:solidFill>
              <a:latin typeface="Calibri"/>
            </a:endParaRPr>
          </a:p>
        </p:txBody>
      </p:sp>
      <p:sp>
        <p:nvSpPr>
          <p:cNvPr id="3" name="Text 1"/>
          <p:cNvSpPr/>
          <p:nvPr/>
        </p:nvSpPr>
        <p:spPr bwMode="auto">
          <a:xfrm>
            <a:off x="558205" y="1055192"/>
            <a:ext cx="11075591" cy="411758"/>
          </a:xfrm>
          <a:prstGeom prst="rect">
            <a:avLst/>
          </a:prstGeom>
          <a:noFill/>
          <a:ln/>
        </p:spPr>
        <p:txBody>
          <a:bodyPr wrap="square" lIns="0" tIns="0" rIns="0" bIns="0" rtlCol="0" anchor="t"/>
          <a:lstStyle/>
          <a:p>
            <a:pPr defTabSz="761970">
              <a:lnSpc>
                <a:spcPts val="1583"/>
              </a:lnSpc>
              <a:defRPr/>
            </a:pPr>
            <a:r>
              <a:rPr lang="en-US" sz="1100">
                <a:solidFill>
                  <a:srgbClr val="363D50"/>
                </a:solidFill>
                <a:latin typeface="Poppins"/>
                <a:ea typeface="Poppins"/>
                <a:cs typeface="Poppins"/>
              </a:rPr>
              <a:t>This module has built a complete, layered picture of data protection and compliance — from controlling access, to encrypting data, to aligning with GDPR, to maintaining verifiable audit trails.</a:t>
            </a:r>
            <a:endParaRPr lang="en-US" sz="1100">
              <a:solidFill>
                <a:prstClr val="black"/>
              </a:solidFill>
              <a:latin typeface="Calibri"/>
            </a:endParaRPr>
          </a:p>
        </p:txBody>
      </p:sp>
      <p:pic>
        <p:nvPicPr>
          <p:cNvPr id="4" name="Image 0" descr="preencoded.png"/>
          <p:cNvPicPr>
            <a:picLocks noChangeAspect="1"/>
          </p:cNvPicPr>
          <p:nvPr/>
        </p:nvPicPr>
        <p:blipFill>
          <a:blip r:embed="rId3"/>
          <a:stretch/>
        </p:blipFill>
        <p:spPr bwMode="auto">
          <a:xfrm>
            <a:off x="558205" y="1599407"/>
            <a:ext cx="8737600" cy="4876800"/>
          </a:xfrm>
          <a:prstGeom prst="rect">
            <a:avLst/>
          </a:prstGeom>
        </p:spPr>
      </p:pic>
      <p:pic>
        <p:nvPicPr>
          <p:cNvPr id="5" name="Image 1" descr="preencoded.png"/>
          <p:cNvPicPr>
            <a:picLocks noChangeAspect="1"/>
          </p:cNvPicPr>
          <p:nvPr/>
        </p:nvPicPr>
        <p:blipFill>
          <a:blip r:embed="rId4"/>
          <a:stretch/>
        </p:blipFill>
        <p:spPr bwMode="auto">
          <a:xfrm>
            <a:off x="558205" y="1599407"/>
            <a:ext cx="8737600" cy="48768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925215"/>
            <a:ext cx="5322293"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Learning Objectives: Achieved</a:t>
            </a:r>
            <a:endParaRPr lang="en-US" sz="3250">
              <a:solidFill>
                <a:prstClr val="black"/>
              </a:solidFill>
              <a:latin typeface="Calibri"/>
            </a:endParaRPr>
          </a:p>
        </p:txBody>
      </p:sp>
      <p:sp>
        <p:nvSpPr>
          <p:cNvPr id="3" name="Shape 1"/>
          <p:cNvSpPr/>
          <p:nvPr/>
        </p:nvSpPr>
        <p:spPr bwMode="auto">
          <a:xfrm>
            <a:off x="661492" y="2020690"/>
            <a:ext cx="5351859" cy="1749326"/>
          </a:xfrm>
          <a:prstGeom prst="roundRect">
            <a:avLst>
              <a:gd name="adj" fmla="val 5227"/>
            </a:avLst>
          </a:prstGeom>
          <a:solidFill>
            <a:srgbClr val="FFFFFF"/>
          </a:solidFill>
          <a:ln/>
        </p:spPr>
        <p:txBody>
          <a:bodyPr/>
          <a:lstStyle/>
          <a:p>
            <a:pPr defTabSz="761970">
              <a:defRPr/>
            </a:pPr>
            <a:endParaRPr lang="en-US" sz="1500">
              <a:solidFill>
                <a:prstClr val="black"/>
              </a:solidFill>
              <a:latin typeface="Calibri"/>
            </a:endParaRPr>
          </a:p>
        </p:txBody>
      </p:sp>
      <p:sp>
        <p:nvSpPr>
          <p:cNvPr id="4" name="Shape 2"/>
          <p:cNvSpPr/>
          <p:nvPr/>
        </p:nvSpPr>
        <p:spPr bwMode="auto">
          <a:xfrm>
            <a:off x="661492" y="2001639"/>
            <a:ext cx="5351859" cy="76200"/>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5" name="Shape 3"/>
          <p:cNvSpPr/>
          <p:nvPr/>
        </p:nvSpPr>
        <p:spPr bwMode="auto">
          <a:xfrm>
            <a:off x="3089375" y="1772643"/>
            <a:ext cx="496094" cy="496094"/>
          </a:xfrm>
          <a:prstGeom prst="roundRect">
            <a:avLst>
              <a:gd name="adj" fmla="val 153600"/>
            </a:avLst>
          </a:prstGeom>
          <a:solidFill>
            <a:srgbClr val="00AC4E"/>
          </a:solidFill>
          <a:ln/>
        </p:spPr>
        <p:txBody>
          <a:bodyPr/>
          <a:lstStyle/>
          <a:p>
            <a:pPr defTabSz="761970">
              <a:defRPr/>
            </a:pPr>
            <a:endParaRPr lang="en-US" sz="1500">
              <a:solidFill>
                <a:prstClr val="black"/>
              </a:solidFill>
              <a:latin typeface="Calibri"/>
            </a:endParaRPr>
          </a:p>
        </p:txBody>
      </p:sp>
      <p:sp>
        <p:nvSpPr>
          <p:cNvPr id="6" name="Text 4"/>
          <p:cNvSpPr/>
          <p:nvPr/>
        </p:nvSpPr>
        <p:spPr bwMode="auto">
          <a:xfrm>
            <a:off x="3238203" y="1896666"/>
            <a:ext cx="198438" cy="248047"/>
          </a:xfrm>
          <a:prstGeom prst="rect">
            <a:avLst/>
          </a:prstGeom>
          <a:noFill/>
          <a:ln/>
        </p:spPr>
        <p:txBody>
          <a:bodyPr wrap="none" lIns="0" tIns="0" rIns="0" bIns="0" rtlCol="0" anchor="t"/>
          <a:lstStyle/>
          <a:p>
            <a:pPr defTabSz="761970">
              <a:lnSpc>
                <a:spcPts val="2500"/>
              </a:lnSpc>
              <a:defRPr/>
            </a:pPr>
            <a:r>
              <a:rPr lang="en-US" sz="1550" b="1">
                <a:solidFill>
                  <a:srgbClr val="FFFFFF"/>
                </a:solidFill>
                <a:latin typeface="Titillium Web Bold"/>
                <a:ea typeface="Titillium Web Bold"/>
                <a:cs typeface="Titillium Web Bold"/>
              </a:rPr>
              <a:t>1</a:t>
            </a:r>
            <a:endParaRPr lang="en-US" sz="1550">
              <a:solidFill>
                <a:prstClr val="black"/>
              </a:solidFill>
              <a:latin typeface="Calibri"/>
            </a:endParaRPr>
          </a:p>
        </p:txBody>
      </p:sp>
      <p:sp>
        <p:nvSpPr>
          <p:cNvPr id="7" name="Text 5"/>
          <p:cNvSpPr/>
          <p:nvPr/>
        </p:nvSpPr>
        <p:spPr bwMode="auto">
          <a:xfrm>
            <a:off x="845840" y="2434132"/>
            <a:ext cx="295007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Access Controls &amp; Least Privilege</a:t>
            </a:r>
            <a:endParaRPr lang="en-US" sz="1650">
              <a:solidFill>
                <a:prstClr val="black"/>
              </a:solidFill>
              <a:latin typeface="Calibri"/>
            </a:endParaRPr>
          </a:p>
        </p:txBody>
      </p:sp>
      <p:sp>
        <p:nvSpPr>
          <p:cNvPr id="8" name="Text 6"/>
          <p:cNvSpPr/>
          <p:nvPr/>
        </p:nvSpPr>
        <p:spPr bwMode="auto">
          <a:xfrm>
            <a:off x="845840" y="2791818"/>
            <a:ext cx="4983163"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Enforce least privilege and separation of duties using IAM, RBAC, and ABAC in sustainability and enterprise systems.</a:t>
            </a:r>
            <a:endParaRPr lang="en-US" sz="1300">
              <a:solidFill>
                <a:prstClr val="black"/>
              </a:solidFill>
              <a:latin typeface="Calibri"/>
            </a:endParaRPr>
          </a:p>
        </p:txBody>
      </p:sp>
      <p:sp>
        <p:nvSpPr>
          <p:cNvPr id="9" name="Shape 7"/>
          <p:cNvSpPr/>
          <p:nvPr/>
        </p:nvSpPr>
        <p:spPr bwMode="auto">
          <a:xfrm>
            <a:off x="6178650" y="2020690"/>
            <a:ext cx="5351859" cy="1749326"/>
          </a:xfrm>
          <a:prstGeom prst="roundRect">
            <a:avLst>
              <a:gd name="adj" fmla="val 5227"/>
            </a:avLst>
          </a:prstGeom>
          <a:solidFill>
            <a:srgbClr val="FFFFFF"/>
          </a:solidFill>
          <a:ln/>
        </p:spPr>
        <p:txBody>
          <a:bodyPr/>
          <a:lstStyle/>
          <a:p>
            <a:pPr defTabSz="761970">
              <a:defRPr/>
            </a:pPr>
            <a:endParaRPr lang="en-US" sz="1500">
              <a:solidFill>
                <a:prstClr val="black"/>
              </a:solidFill>
              <a:latin typeface="Calibri"/>
            </a:endParaRPr>
          </a:p>
        </p:txBody>
      </p:sp>
      <p:sp>
        <p:nvSpPr>
          <p:cNvPr id="10" name="Shape 8"/>
          <p:cNvSpPr/>
          <p:nvPr/>
        </p:nvSpPr>
        <p:spPr bwMode="auto">
          <a:xfrm>
            <a:off x="6178650" y="2001639"/>
            <a:ext cx="5351859" cy="76200"/>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11" name="Shape 9"/>
          <p:cNvSpPr/>
          <p:nvPr/>
        </p:nvSpPr>
        <p:spPr bwMode="auto">
          <a:xfrm>
            <a:off x="8606532" y="1772643"/>
            <a:ext cx="496094" cy="496094"/>
          </a:xfrm>
          <a:prstGeom prst="roundRect">
            <a:avLst>
              <a:gd name="adj" fmla="val 153600"/>
            </a:avLst>
          </a:prstGeom>
          <a:solidFill>
            <a:srgbClr val="00AC4E"/>
          </a:solidFill>
          <a:ln/>
        </p:spPr>
        <p:txBody>
          <a:bodyPr/>
          <a:lstStyle/>
          <a:p>
            <a:pPr defTabSz="761970">
              <a:defRPr/>
            </a:pPr>
            <a:endParaRPr lang="en-US" sz="1500">
              <a:solidFill>
                <a:prstClr val="black"/>
              </a:solidFill>
              <a:latin typeface="Calibri"/>
            </a:endParaRPr>
          </a:p>
        </p:txBody>
      </p:sp>
      <p:sp>
        <p:nvSpPr>
          <p:cNvPr id="12" name="Text 10"/>
          <p:cNvSpPr/>
          <p:nvPr/>
        </p:nvSpPr>
        <p:spPr bwMode="auto">
          <a:xfrm>
            <a:off x="8755360" y="1896666"/>
            <a:ext cx="198438" cy="248047"/>
          </a:xfrm>
          <a:prstGeom prst="rect">
            <a:avLst/>
          </a:prstGeom>
          <a:noFill/>
          <a:ln/>
        </p:spPr>
        <p:txBody>
          <a:bodyPr wrap="none" lIns="0" tIns="0" rIns="0" bIns="0" rtlCol="0" anchor="t"/>
          <a:lstStyle/>
          <a:p>
            <a:pPr defTabSz="761970">
              <a:lnSpc>
                <a:spcPts val="2500"/>
              </a:lnSpc>
              <a:defRPr/>
            </a:pPr>
            <a:r>
              <a:rPr lang="en-US" sz="1550" b="1">
                <a:solidFill>
                  <a:srgbClr val="FFFFFF"/>
                </a:solidFill>
                <a:latin typeface="Titillium Web Bold"/>
                <a:ea typeface="Titillium Web Bold"/>
                <a:cs typeface="Titillium Web Bold"/>
              </a:rPr>
              <a:t>2</a:t>
            </a:r>
            <a:endParaRPr lang="en-US" sz="1550">
              <a:solidFill>
                <a:prstClr val="black"/>
              </a:solidFill>
              <a:latin typeface="Calibri"/>
            </a:endParaRPr>
          </a:p>
        </p:txBody>
      </p:sp>
      <p:sp>
        <p:nvSpPr>
          <p:cNvPr id="13" name="Text 11"/>
          <p:cNvSpPr/>
          <p:nvPr/>
        </p:nvSpPr>
        <p:spPr bwMode="auto">
          <a:xfrm>
            <a:off x="6362998" y="2434132"/>
            <a:ext cx="2067421"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Encryption in Practice</a:t>
            </a:r>
            <a:endParaRPr lang="en-US" sz="1650">
              <a:solidFill>
                <a:prstClr val="black"/>
              </a:solidFill>
              <a:latin typeface="Calibri"/>
            </a:endParaRPr>
          </a:p>
        </p:txBody>
      </p:sp>
      <p:sp>
        <p:nvSpPr>
          <p:cNvPr id="14" name="Text 12"/>
          <p:cNvSpPr/>
          <p:nvPr/>
        </p:nvSpPr>
        <p:spPr bwMode="auto">
          <a:xfrm>
            <a:off x="6362998" y="2791818"/>
            <a:ext cx="498316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Encrypt data at rest and in transit using symmetric, asymmetric, and hybrid models tailored to IoT, EMS, and ESG contexts.</a:t>
            </a:r>
            <a:endParaRPr lang="en-US" sz="1300">
              <a:solidFill>
                <a:prstClr val="black"/>
              </a:solidFill>
              <a:latin typeface="Calibri"/>
            </a:endParaRPr>
          </a:p>
        </p:txBody>
      </p:sp>
      <p:sp>
        <p:nvSpPr>
          <p:cNvPr id="15" name="Shape 13"/>
          <p:cNvSpPr/>
          <p:nvPr/>
        </p:nvSpPr>
        <p:spPr bwMode="auto">
          <a:xfrm>
            <a:off x="661492" y="4183360"/>
            <a:ext cx="5351859" cy="1749326"/>
          </a:xfrm>
          <a:prstGeom prst="roundRect">
            <a:avLst>
              <a:gd name="adj" fmla="val 5227"/>
            </a:avLst>
          </a:prstGeom>
          <a:solidFill>
            <a:srgbClr val="FFFFFF"/>
          </a:solidFill>
          <a:ln/>
        </p:spPr>
        <p:txBody>
          <a:bodyPr/>
          <a:lstStyle/>
          <a:p>
            <a:pPr defTabSz="761970">
              <a:defRPr/>
            </a:pPr>
            <a:endParaRPr lang="en-US" sz="1500">
              <a:solidFill>
                <a:prstClr val="black"/>
              </a:solidFill>
              <a:latin typeface="Calibri"/>
            </a:endParaRPr>
          </a:p>
        </p:txBody>
      </p:sp>
      <p:sp>
        <p:nvSpPr>
          <p:cNvPr id="16" name="Shape 14"/>
          <p:cNvSpPr/>
          <p:nvPr/>
        </p:nvSpPr>
        <p:spPr bwMode="auto">
          <a:xfrm>
            <a:off x="661492" y="4164310"/>
            <a:ext cx="5351859" cy="76200"/>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17" name="Shape 15"/>
          <p:cNvSpPr/>
          <p:nvPr/>
        </p:nvSpPr>
        <p:spPr bwMode="auto">
          <a:xfrm>
            <a:off x="3089375" y="3935314"/>
            <a:ext cx="496094" cy="496094"/>
          </a:xfrm>
          <a:prstGeom prst="roundRect">
            <a:avLst>
              <a:gd name="adj" fmla="val 153600"/>
            </a:avLst>
          </a:prstGeom>
          <a:solidFill>
            <a:srgbClr val="00AC4E"/>
          </a:solidFill>
          <a:ln/>
        </p:spPr>
        <p:txBody>
          <a:bodyPr/>
          <a:lstStyle/>
          <a:p>
            <a:pPr defTabSz="761970">
              <a:defRPr/>
            </a:pPr>
            <a:endParaRPr lang="en-US" sz="1500">
              <a:solidFill>
                <a:prstClr val="black"/>
              </a:solidFill>
              <a:latin typeface="Calibri"/>
            </a:endParaRPr>
          </a:p>
        </p:txBody>
      </p:sp>
      <p:sp>
        <p:nvSpPr>
          <p:cNvPr id="18" name="Text 16"/>
          <p:cNvSpPr/>
          <p:nvPr/>
        </p:nvSpPr>
        <p:spPr bwMode="auto">
          <a:xfrm>
            <a:off x="3238203" y="4059336"/>
            <a:ext cx="198438" cy="248047"/>
          </a:xfrm>
          <a:prstGeom prst="rect">
            <a:avLst/>
          </a:prstGeom>
          <a:noFill/>
          <a:ln/>
        </p:spPr>
        <p:txBody>
          <a:bodyPr wrap="none" lIns="0" tIns="0" rIns="0" bIns="0" rtlCol="0" anchor="t"/>
          <a:lstStyle/>
          <a:p>
            <a:pPr defTabSz="761970">
              <a:lnSpc>
                <a:spcPts val="2500"/>
              </a:lnSpc>
              <a:defRPr/>
            </a:pPr>
            <a:r>
              <a:rPr lang="en-US" sz="1550" b="1">
                <a:solidFill>
                  <a:srgbClr val="FFFFFF"/>
                </a:solidFill>
                <a:latin typeface="Titillium Web Bold"/>
                <a:ea typeface="Titillium Web Bold"/>
                <a:cs typeface="Titillium Web Bold"/>
              </a:rPr>
              <a:t>3</a:t>
            </a:r>
            <a:endParaRPr lang="en-US" sz="1550">
              <a:solidFill>
                <a:prstClr val="black"/>
              </a:solidFill>
              <a:latin typeface="Calibri"/>
            </a:endParaRPr>
          </a:p>
        </p:txBody>
      </p:sp>
      <p:sp>
        <p:nvSpPr>
          <p:cNvPr id="19" name="Text 17"/>
          <p:cNvSpPr/>
          <p:nvPr/>
        </p:nvSpPr>
        <p:spPr bwMode="auto">
          <a:xfrm>
            <a:off x="845841" y="4596805"/>
            <a:ext cx="2994719"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GDPR Alignment &amp; Accountability</a:t>
            </a:r>
            <a:endParaRPr lang="en-US" sz="1650">
              <a:solidFill>
                <a:prstClr val="black"/>
              </a:solidFill>
              <a:latin typeface="Calibri"/>
            </a:endParaRPr>
          </a:p>
        </p:txBody>
      </p:sp>
      <p:sp>
        <p:nvSpPr>
          <p:cNvPr id="20" name="Text 18"/>
          <p:cNvSpPr/>
          <p:nvPr/>
        </p:nvSpPr>
        <p:spPr bwMode="auto">
          <a:xfrm>
            <a:off x="845840" y="4954489"/>
            <a:ext cx="498316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Apply GDPR-ready privacy-by-design controls, manage data subject rights, and demonstrate accountability through documentation and DPIAs.</a:t>
            </a:r>
            <a:endParaRPr lang="en-US" sz="1300">
              <a:solidFill>
                <a:prstClr val="black"/>
              </a:solidFill>
              <a:latin typeface="Calibri"/>
            </a:endParaRPr>
          </a:p>
        </p:txBody>
      </p:sp>
      <p:sp>
        <p:nvSpPr>
          <p:cNvPr id="21" name="Shape 19"/>
          <p:cNvSpPr/>
          <p:nvPr/>
        </p:nvSpPr>
        <p:spPr bwMode="auto">
          <a:xfrm>
            <a:off x="6178650" y="4183360"/>
            <a:ext cx="5351859" cy="1749326"/>
          </a:xfrm>
          <a:prstGeom prst="roundRect">
            <a:avLst>
              <a:gd name="adj" fmla="val 5227"/>
            </a:avLst>
          </a:prstGeom>
          <a:solidFill>
            <a:srgbClr val="FFFFFF"/>
          </a:solidFill>
          <a:ln/>
        </p:spPr>
        <p:txBody>
          <a:bodyPr/>
          <a:lstStyle/>
          <a:p>
            <a:pPr defTabSz="761970">
              <a:defRPr/>
            </a:pPr>
            <a:endParaRPr lang="en-US" sz="1500">
              <a:solidFill>
                <a:prstClr val="black"/>
              </a:solidFill>
              <a:latin typeface="Calibri"/>
            </a:endParaRPr>
          </a:p>
        </p:txBody>
      </p:sp>
      <p:sp>
        <p:nvSpPr>
          <p:cNvPr id="22" name="Shape 20"/>
          <p:cNvSpPr/>
          <p:nvPr/>
        </p:nvSpPr>
        <p:spPr bwMode="auto">
          <a:xfrm>
            <a:off x="6178650" y="4164310"/>
            <a:ext cx="5351859" cy="76200"/>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23" name="Shape 21"/>
          <p:cNvSpPr/>
          <p:nvPr/>
        </p:nvSpPr>
        <p:spPr bwMode="auto">
          <a:xfrm>
            <a:off x="8606532" y="3935314"/>
            <a:ext cx="496094" cy="496094"/>
          </a:xfrm>
          <a:prstGeom prst="roundRect">
            <a:avLst>
              <a:gd name="adj" fmla="val 153600"/>
            </a:avLst>
          </a:prstGeom>
          <a:solidFill>
            <a:srgbClr val="00AC4E"/>
          </a:solidFill>
          <a:ln/>
        </p:spPr>
        <p:txBody>
          <a:bodyPr/>
          <a:lstStyle/>
          <a:p>
            <a:pPr defTabSz="761970">
              <a:defRPr/>
            </a:pPr>
            <a:endParaRPr lang="en-US" sz="1500">
              <a:solidFill>
                <a:prstClr val="black"/>
              </a:solidFill>
              <a:latin typeface="Calibri"/>
            </a:endParaRPr>
          </a:p>
        </p:txBody>
      </p:sp>
      <p:sp>
        <p:nvSpPr>
          <p:cNvPr id="24" name="Text 22"/>
          <p:cNvSpPr/>
          <p:nvPr/>
        </p:nvSpPr>
        <p:spPr bwMode="auto">
          <a:xfrm>
            <a:off x="8755360" y="4059336"/>
            <a:ext cx="198438" cy="248047"/>
          </a:xfrm>
          <a:prstGeom prst="rect">
            <a:avLst/>
          </a:prstGeom>
          <a:noFill/>
          <a:ln/>
        </p:spPr>
        <p:txBody>
          <a:bodyPr wrap="none" lIns="0" tIns="0" rIns="0" bIns="0" rtlCol="0" anchor="t"/>
          <a:lstStyle/>
          <a:p>
            <a:pPr defTabSz="761970">
              <a:lnSpc>
                <a:spcPts val="2500"/>
              </a:lnSpc>
              <a:defRPr/>
            </a:pPr>
            <a:r>
              <a:rPr lang="en-US" sz="1550" b="1">
                <a:solidFill>
                  <a:srgbClr val="FFFFFF"/>
                </a:solidFill>
                <a:latin typeface="Titillium Web Bold"/>
                <a:ea typeface="Titillium Web Bold"/>
                <a:cs typeface="Titillium Web Bold"/>
              </a:rPr>
              <a:t>4</a:t>
            </a:r>
            <a:endParaRPr lang="en-US" sz="1550">
              <a:solidFill>
                <a:prstClr val="black"/>
              </a:solidFill>
              <a:latin typeface="Calibri"/>
            </a:endParaRPr>
          </a:p>
        </p:txBody>
      </p:sp>
      <p:sp>
        <p:nvSpPr>
          <p:cNvPr id="25" name="Text 23"/>
          <p:cNvSpPr/>
          <p:nvPr/>
        </p:nvSpPr>
        <p:spPr bwMode="auto">
          <a:xfrm>
            <a:off x="6362997" y="4596805"/>
            <a:ext cx="2874467"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Audit Trails &amp; Threat Monitoring</a:t>
            </a:r>
            <a:endParaRPr lang="en-US" sz="1650">
              <a:solidFill>
                <a:prstClr val="black"/>
              </a:solidFill>
              <a:latin typeface="Calibri"/>
            </a:endParaRPr>
          </a:p>
        </p:txBody>
      </p:sp>
      <p:sp>
        <p:nvSpPr>
          <p:cNvPr id="26" name="Text 24"/>
          <p:cNvSpPr/>
          <p:nvPr/>
        </p:nvSpPr>
        <p:spPr bwMode="auto">
          <a:xfrm>
            <a:off x="6362998" y="4954489"/>
            <a:ext cx="498316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Design and govern audit trails with centralised SIEM monitoring, tamper-proof storage, and compliance-aligned retention policies.</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Image 0" descr="preencoded.png"/>
          <p:cNvPicPr>
            <a:picLocks noChangeAspect="1"/>
          </p:cNvPicPr>
          <p:nvPr/>
        </p:nvPicPr>
        <p:blipFill>
          <a:blip r:embed="rId3"/>
          <a:stretch/>
        </p:blipFill>
        <p:spPr bwMode="auto">
          <a:xfrm>
            <a:off x="0" y="0"/>
            <a:ext cx="4572000" cy="6858000"/>
          </a:xfrm>
          <a:prstGeom prst="rect">
            <a:avLst/>
          </a:prstGeom>
        </p:spPr>
      </p:pic>
      <p:sp>
        <p:nvSpPr>
          <p:cNvPr id="3" name="Text 0"/>
          <p:cNvSpPr/>
          <p:nvPr/>
        </p:nvSpPr>
        <p:spPr bwMode="auto">
          <a:xfrm>
            <a:off x="5233492" y="739279"/>
            <a:ext cx="6297018" cy="1426368"/>
          </a:xfrm>
          <a:prstGeom prst="rect">
            <a:avLst/>
          </a:prstGeom>
          <a:noFill/>
          <a:ln/>
        </p:spPr>
        <p:txBody>
          <a:bodyPr wrap="square" lIns="0" tIns="0" rIns="0" bIns="0" rtlCol="0" anchor="t"/>
          <a:lstStyle/>
          <a:p>
            <a:pPr defTabSz="761970">
              <a:lnSpc>
                <a:spcPts val="5583"/>
              </a:lnSpc>
              <a:defRPr/>
            </a:pPr>
            <a:r>
              <a:rPr lang="en-US" sz="4450" b="1">
                <a:solidFill>
                  <a:srgbClr val="363D50"/>
                </a:solidFill>
                <a:latin typeface="Titillium Web Bold"/>
                <a:ea typeface="Titillium Web Bold"/>
                <a:cs typeface="Titillium Web Bold"/>
              </a:rPr>
              <a:t>Trust is built one verified record at a time.</a:t>
            </a:r>
            <a:endParaRPr lang="en-US" sz="4450">
              <a:solidFill>
                <a:prstClr val="black"/>
              </a:solidFill>
              <a:latin typeface="Calibri"/>
            </a:endParaRPr>
          </a:p>
        </p:txBody>
      </p:sp>
      <p:sp>
        <p:nvSpPr>
          <p:cNvPr id="4" name="Text 1"/>
          <p:cNvSpPr/>
          <p:nvPr/>
        </p:nvSpPr>
        <p:spPr bwMode="auto">
          <a:xfrm>
            <a:off x="5233492" y="2413694"/>
            <a:ext cx="6297018" cy="1323082"/>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Audit trails are the connective tissue between security policy and operational reality. By investing in robust, well-governed logging practices, organisations protect themselves against threats, demonstrate regulatory accountability, and build the data integrity that sustainable futures demand.</a:t>
            </a:r>
            <a:endParaRPr lang="en-US" sz="1300">
              <a:solidFill>
                <a:prstClr val="black"/>
              </a:solidFill>
              <a:latin typeface="Calibri"/>
            </a:endParaRPr>
          </a:p>
        </p:txBody>
      </p:sp>
      <p:sp>
        <p:nvSpPr>
          <p:cNvPr id="5" name="Shape 2"/>
          <p:cNvSpPr/>
          <p:nvPr/>
        </p:nvSpPr>
        <p:spPr bwMode="auto">
          <a:xfrm>
            <a:off x="5233492" y="3922812"/>
            <a:ext cx="6297018" cy="2195810"/>
          </a:xfrm>
          <a:prstGeom prst="roundRect">
            <a:avLst>
              <a:gd name="adj" fmla="val 3164"/>
            </a:avLst>
          </a:prstGeom>
          <a:solidFill>
            <a:srgbClr val="CCFFE3"/>
          </a:solidFill>
          <a:ln w="7620">
            <a:solidFill>
              <a:srgbClr val="B2E5C9"/>
            </a:solidFill>
            <a:prstDash val="solid"/>
          </a:ln>
        </p:spPr>
        <p:txBody>
          <a:bodyPr/>
          <a:lstStyle/>
          <a:p>
            <a:pPr defTabSz="761970">
              <a:defRPr/>
            </a:pPr>
            <a:endParaRPr lang="en-US" sz="1500">
              <a:solidFill>
                <a:prstClr val="black"/>
              </a:solidFill>
              <a:latin typeface="Calibri"/>
            </a:endParaRPr>
          </a:p>
        </p:txBody>
      </p:sp>
      <p:sp>
        <p:nvSpPr>
          <p:cNvPr id="6" name="Shape 3"/>
          <p:cNvSpPr/>
          <p:nvPr/>
        </p:nvSpPr>
        <p:spPr bwMode="auto">
          <a:xfrm>
            <a:off x="5239842" y="3929162"/>
            <a:ext cx="3142158" cy="1223863"/>
          </a:xfrm>
          <a:prstGeom prst="roundRect">
            <a:avLst>
              <a:gd name="adj" fmla="val 5676"/>
            </a:avLst>
          </a:prstGeom>
          <a:solidFill>
            <a:srgbClr val="CCFFE3"/>
          </a:solidFill>
          <a:ln/>
        </p:spPr>
        <p:txBody>
          <a:bodyPr/>
          <a:lstStyle/>
          <a:p>
            <a:pPr defTabSz="761970">
              <a:defRPr/>
            </a:pPr>
            <a:endParaRPr lang="en-US" sz="1500">
              <a:solidFill>
                <a:prstClr val="black"/>
              </a:solidFill>
              <a:latin typeface="Calibri"/>
            </a:endParaRPr>
          </a:p>
        </p:txBody>
      </p:sp>
      <p:sp>
        <p:nvSpPr>
          <p:cNvPr id="7" name="Text 4"/>
          <p:cNvSpPr/>
          <p:nvPr/>
        </p:nvSpPr>
        <p:spPr bwMode="auto">
          <a:xfrm>
            <a:off x="5405140" y="4094460"/>
            <a:ext cx="2067421" cy="264815"/>
          </a:xfrm>
          <a:prstGeom prst="rect">
            <a:avLst/>
          </a:prstGeom>
          <a:noFill/>
          <a:ln/>
        </p:spPr>
        <p:txBody>
          <a:bodyPr wrap="none" lIns="0" tIns="0" rIns="0" bIns="0" rtlCol="0" anchor="t"/>
          <a:lstStyle/>
          <a:p>
            <a:pPr defTabSz="761970">
              <a:lnSpc>
                <a:spcPts val="2000"/>
              </a:lnSpc>
              <a:defRPr/>
            </a:pPr>
            <a:r>
              <a:rPr lang="en-US" sz="1650" b="1">
                <a:solidFill>
                  <a:srgbClr val="000000"/>
                </a:solidFill>
                <a:latin typeface="Titillium Web Bold"/>
                <a:ea typeface="Titillium Web Bold"/>
                <a:cs typeface="Titillium Web Bold"/>
              </a:rPr>
              <a:t>🔐</a:t>
            </a:r>
            <a:r>
              <a:rPr lang="en-US" sz="1650" b="1">
                <a:solidFill>
                  <a:srgbClr val="363D50"/>
                </a:solidFill>
                <a:latin typeface="Titillium Web Bold"/>
                <a:ea typeface="Titillium Web Bold"/>
                <a:cs typeface="Titillium Web Bold"/>
              </a:rPr>
              <a:t> Secure</a:t>
            </a:r>
            <a:endParaRPr lang="en-US" sz="1650">
              <a:solidFill>
                <a:prstClr val="black"/>
              </a:solidFill>
              <a:latin typeface="Calibri"/>
            </a:endParaRPr>
          </a:p>
        </p:txBody>
      </p:sp>
      <p:sp>
        <p:nvSpPr>
          <p:cNvPr id="8" name="Text 5"/>
          <p:cNvSpPr/>
          <p:nvPr/>
        </p:nvSpPr>
        <p:spPr bwMode="auto">
          <a:xfrm>
            <a:off x="5405140" y="4458494"/>
            <a:ext cx="2811562"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Tamper-proof, encrypted, access-controlled audit records</a:t>
            </a:r>
            <a:endParaRPr lang="en-US" sz="1300">
              <a:solidFill>
                <a:prstClr val="black"/>
              </a:solidFill>
              <a:latin typeface="Calibri"/>
            </a:endParaRPr>
          </a:p>
        </p:txBody>
      </p:sp>
      <p:sp>
        <p:nvSpPr>
          <p:cNvPr id="9" name="Shape 6"/>
          <p:cNvSpPr/>
          <p:nvPr/>
        </p:nvSpPr>
        <p:spPr bwMode="auto">
          <a:xfrm>
            <a:off x="8382000" y="3929162"/>
            <a:ext cx="3142158" cy="1223863"/>
          </a:xfrm>
          <a:prstGeom prst="rect">
            <a:avLst/>
          </a:prstGeom>
          <a:solidFill>
            <a:srgbClr val="CCFFE3"/>
          </a:solidFill>
          <a:ln/>
        </p:spPr>
        <p:txBody>
          <a:bodyPr/>
          <a:lstStyle/>
          <a:p>
            <a:pPr defTabSz="761970">
              <a:defRPr/>
            </a:pPr>
            <a:endParaRPr lang="en-US" sz="1500">
              <a:solidFill>
                <a:prstClr val="black"/>
              </a:solidFill>
              <a:latin typeface="Calibri"/>
            </a:endParaRPr>
          </a:p>
        </p:txBody>
      </p:sp>
      <p:sp>
        <p:nvSpPr>
          <p:cNvPr id="10" name="Shape 7"/>
          <p:cNvSpPr/>
          <p:nvPr/>
        </p:nvSpPr>
        <p:spPr bwMode="auto">
          <a:xfrm>
            <a:off x="8382000" y="3929162"/>
            <a:ext cx="19050" cy="1223863"/>
          </a:xfrm>
          <a:prstGeom prst="roundRect">
            <a:avLst>
              <a:gd name="adj" fmla="val 364651"/>
            </a:avLst>
          </a:prstGeom>
          <a:solidFill>
            <a:srgbClr val="B2E5C9"/>
          </a:solidFill>
          <a:ln/>
        </p:spPr>
        <p:txBody>
          <a:bodyPr/>
          <a:lstStyle/>
          <a:p>
            <a:pPr defTabSz="761970">
              <a:defRPr/>
            </a:pPr>
            <a:endParaRPr lang="en-US" sz="1500">
              <a:solidFill>
                <a:prstClr val="black"/>
              </a:solidFill>
              <a:latin typeface="Calibri"/>
            </a:endParaRPr>
          </a:p>
        </p:txBody>
      </p:sp>
      <p:sp>
        <p:nvSpPr>
          <p:cNvPr id="11" name="Text 8"/>
          <p:cNvSpPr/>
          <p:nvPr/>
        </p:nvSpPr>
        <p:spPr bwMode="auto">
          <a:xfrm>
            <a:off x="8547299" y="4094460"/>
            <a:ext cx="2067421" cy="264815"/>
          </a:xfrm>
          <a:prstGeom prst="rect">
            <a:avLst/>
          </a:prstGeom>
          <a:noFill/>
          <a:ln/>
        </p:spPr>
        <p:txBody>
          <a:bodyPr wrap="none" lIns="0" tIns="0" rIns="0" bIns="0" rtlCol="0" anchor="t"/>
          <a:lstStyle/>
          <a:p>
            <a:pPr defTabSz="761970">
              <a:lnSpc>
                <a:spcPts val="2000"/>
              </a:lnSpc>
              <a:defRPr/>
            </a:pPr>
            <a:r>
              <a:rPr lang="en-US" sz="1650" b="1">
                <a:solidFill>
                  <a:srgbClr val="000000"/>
                </a:solidFill>
                <a:latin typeface="Titillium Web Bold"/>
                <a:ea typeface="Titillium Web Bold"/>
                <a:cs typeface="Titillium Web Bold"/>
              </a:rPr>
              <a:t>✅</a:t>
            </a:r>
            <a:r>
              <a:rPr lang="en-US" sz="1650" b="1">
                <a:solidFill>
                  <a:srgbClr val="363D50"/>
                </a:solidFill>
                <a:latin typeface="Titillium Web Bold"/>
                <a:ea typeface="Titillium Web Bold"/>
                <a:cs typeface="Titillium Web Bold"/>
              </a:rPr>
              <a:t> Compliant</a:t>
            </a:r>
            <a:endParaRPr lang="en-US" sz="1650">
              <a:solidFill>
                <a:prstClr val="black"/>
              </a:solidFill>
              <a:latin typeface="Calibri"/>
            </a:endParaRPr>
          </a:p>
        </p:txBody>
      </p:sp>
      <p:sp>
        <p:nvSpPr>
          <p:cNvPr id="12" name="Text 9"/>
          <p:cNvSpPr/>
          <p:nvPr/>
        </p:nvSpPr>
        <p:spPr bwMode="auto">
          <a:xfrm>
            <a:off x="8547298" y="4458494"/>
            <a:ext cx="2811562" cy="529233"/>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GDPR, NIS2, ISO 27001, ESG regulatory alignment</a:t>
            </a:r>
            <a:endParaRPr lang="en-US" sz="1300">
              <a:solidFill>
                <a:prstClr val="black"/>
              </a:solidFill>
              <a:latin typeface="Calibri"/>
            </a:endParaRPr>
          </a:p>
        </p:txBody>
      </p:sp>
      <p:sp>
        <p:nvSpPr>
          <p:cNvPr id="13" name="Shape 10"/>
          <p:cNvSpPr/>
          <p:nvPr/>
        </p:nvSpPr>
        <p:spPr bwMode="auto">
          <a:xfrm>
            <a:off x="5239842" y="5153024"/>
            <a:ext cx="6284318" cy="959247"/>
          </a:xfrm>
          <a:prstGeom prst="rect">
            <a:avLst/>
          </a:prstGeom>
          <a:solidFill>
            <a:srgbClr val="CCFFE3"/>
          </a:solidFill>
          <a:ln/>
        </p:spPr>
        <p:txBody>
          <a:bodyPr/>
          <a:lstStyle/>
          <a:p>
            <a:pPr defTabSz="761970">
              <a:defRPr/>
            </a:pPr>
            <a:endParaRPr lang="en-US" sz="1500">
              <a:solidFill>
                <a:prstClr val="black"/>
              </a:solidFill>
              <a:latin typeface="Calibri"/>
            </a:endParaRPr>
          </a:p>
        </p:txBody>
      </p:sp>
      <p:sp>
        <p:nvSpPr>
          <p:cNvPr id="14" name="Shape 11"/>
          <p:cNvSpPr/>
          <p:nvPr/>
        </p:nvSpPr>
        <p:spPr bwMode="auto">
          <a:xfrm>
            <a:off x="5239842" y="5153024"/>
            <a:ext cx="6284318" cy="19050"/>
          </a:xfrm>
          <a:prstGeom prst="roundRect">
            <a:avLst>
              <a:gd name="adj" fmla="val 364651"/>
            </a:avLst>
          </a:prstGeom>
          <a:solidFill>
            <a:srgbClr val="B2E5C9"/>
          </a:solidFill>
          <a:ln/>
        </p:spPr>
        <p:txBody>
          <a:bodyPr/>
          <a:lstStyle/>
          <a:p>
            <a:pPr defTabSz="761970">
              <a:defRPr/>
            </a:pPr>
            <a:endParaRPr lang="en-US" sz="1500">
              <a:solidFill>
                <a:prstClr val="black"/>
              </a:solidFill>
              <a:latin typeface="Calibri"/>
            </a:endParaRPr>
          </a:p>
        </p:txBody>
      </p:sp>
      <p:sp>
        <p:nvSpPr>
          <p:cNvPr id="15" name="Text 12"/>
          <p:cNvSpPr/>
          <p:nvPr/>
        </p:nvSpPr>
        <p:spPr bwMode="auto">
          <a:xfrm>
            <a:off x="5405140" y="5318323"/>
            <a:ext cx="2067421" cy="264815"/>
          </a:xfrm>
          <a:prstGeom prst="rect">
            <a:avLst/>
          </a:prstGeom>
          <a:noFill/>
          <a:ln/>
        </p:spPr>
        <p:txBody>
          <a:bodyPr wrap="none" lIns="0" tIns="0" rIns="0" bIns="0" rtlCol="0" anchor="t"/>
          <a:lstStyle/>
          <a:p>
            <a:pPr defTabSz="761970">
              <a:lnSpc>
                <a:spcPts val="2000"/>
              </a:lnSpc>
              <a:defRPr/>
            </a:pPr>
            <a:r>
              <a:rPr lang="en-US" sz="1650" b="1">
                <a:solidFill>
                  <a:srgbClr val="000000"/>
                </a:solidFill>
                <a:latin typeface="Titillium Web Bold"/>
                <a:ea typeface="Titillium Web Bold"/>
                <a:cs typeface="Titillium Web Bold"/>
              </a:rPr>
              <a:t>🌱</a:t>
            </a:r>
            <a:r>
              <a:rPr lang="en-US" sz="1650" b="1">
                <a:solidFill>
                  <a:srgbClr val="363D50"/>
                </a:solidFill>
                <a:latin typeface="Titillium Web Bold"/>
                <a:ea typeface="Titillium Web Bold"/>
                <a:cs typeface="Titillium Web Bold"/>
              </a:rPr>
              <a:t> Sustainable</a:t>
            </a:r>
            <a:endParaRPr lang="en-US" sz="1650">
              <a:solidFill>
                <a:prstClr val="black"/>
              </a:solidFill>
              <a:latin typeface="Calibri"/>
            </a:endParaRPr>
          </a:p>
        </p:txBody>
      </p:sp>
      <p:sp>
        <p:nvSpPr>
          <p:cNvPr id="16" name="Text 13"/>
          <p:cNvSpPr/>
          <p:nvPr/>
        </p:nvSpPr>
        <p:spPr bwMode="auto">
          <a:xfrm>
            <a:off x="5405140" y="5682357"/>
            <a:ext cx="5953720" cy="264617"/>
          </a:xfrm>
          <a:prstGeom prst="rect">
            <a:avLst/>
          </a:prstGeom>
          <a:noFill/>
          <a:ln/>
        </p:spPr>
        <p:txBody>
          <a:bodyPr wrap="none" lIns="0" tIns="0" rIns="0" bIns="0" rtlCol="0" anchor="t"/>
          <a:lstStyle/>
          <a:p>
            <a:pPr defTabSz="761970">
              <a:lnSpc>
                <a:spcPts val="2083"/>
              </a:lnSpc>
              <a:defRPr/>
            </a:pPr>
            <a:r>
              <a:rPr lang="en-US" sz="1300">
                <a:solidFill>
                  <a:srgbClr val="363D50"/>
                </a:solidFill>
                <a:latin typeface="Poppins"/>
                <a:ea typeface="Poppins"/>
                <a:cs typeface="Poppins"/>
              </a:rPr>
              <a:t>Traceable ESG data trusted by investors and regulators</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lstStyle/>
          <a:p>
            <a:pPr>
              <a:defRPr/>
            </a:pPr>
            <a:r>
              <a:rPr lang="en-US"/>
              <a:t>Thank you</a:t>
            </a:r>
            <a:endParaRPr/>
          </a:p>
        </p:txBody>
      </p:sp>
      <p:sp>
        <p:nvSpPr>
          <p:cNvPr id="4" name="Subtitle 3"/>
          <p:cNvSpPr>
            <a:spLocks noGrp="1"/>
          </p:cNvSpPr>
          <p:nvPr>
            <p:ph type="subTitle" idx="1"/>
          </p:nvPr>
        </p:nvSpPr>
        <p:spPr bwMode="auto"/>
        <p:txBody>
          <a:bodyPr vert="horz" lIns="91440" tIns="45720" rIns="91440" bIns="45720" rtlCol="0" anchor="t">
            <a:normAutofit/>
          </a:bodyPr>
          <a:lstStyle/>
          <a:p>
            <a:pPr>
              <a:defRPr/>
            </a:pPr>
            <a:endParaRPr lang="en-US">
              <a:cs typeface="Poppins"/>
            </a:endParaRPr>
          </a:p>
        </p:txBody>
      </p:sp>
      <p:pic>
        <p:nvPicPr>
          <p:cNvPr id="7" name="Picture 6" descr="A blue and yellow logo&#10;&#10;AI-generated content may be incorrect."/>
          <p:cNvPicPr>
            <a:picLocks noChangeAspect="1"/>
          </p:cNvPicPr>
          <p:nvPr/>
        </p:nvPicPr>
        <p:blipFill>
          <a:blip r:embed="rId3"/>
          <a:stretch/>
        </p:blipFill>
        <p:spPr bwMode="auto">
          <a:xfrm>
            <a:off x="2808832" y="451844"/>
            <a:ext cx="1362701" cy="681497"/>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Text 3"/>
          <p:cNvSpPr/>
          <p:nvPr/>
        </p:nvSpPr>
        <p:spPr bwMode="auto">
          <a:xfrm>
            <a:off x="661492" y="3480395"/>
            <a:ext cx="6297018" cy="529233"/>
          </a:xfrm>
          <a:prstGeom prst="rect">
            <a:avLst/>
          </a:prstGeom>
          <a:noFill/>
          <a:ln/>
        </p:spPr>
        <p:txBody>
          <a:bodyPr wrap="square" lIns="0" tIns="0" rIns="0" bIns="0" rtlCol="0" anchor="t"/>
          <a:lstStyle/>
          <a:p>
            <a:pPr>
              <a:lnSpc>
                <a:spcPts val="2083"/>
              </a:lnSpc>
              <a:defRPr/>
            </a:pPr>
            <a:endParaRPr lang="en-US" sz="1300"/>
          </a:p>
        </p:txBody>
      </p:sp>
      <p:sp>
        <p:nvSpPr>
          <p:cNvPr id="9" name="Title 8"/>
          <p:cNvSpPr>
            <a:spLocks noGrp="1"/>
          </p:cNvSpPr>
          <p:nvPr>
            <p:ph type="title"/>
          </p:nvPr>
        </p:nvSpPr>
        <p:spPr bwMode="auto"/>
        <p:txBody>
          <a:bodyPr/>
          <a:lstStyle/>
          <a:p>
            <a:pPr>
              <a:defRPr/>
            </a:pPr>
            <a:r>
              <a:rPr lang="en-US" b="1" i="1">
                <a:solidFill>
                  <a:schemeClr val="accent6"/>
                </a:solidFill>
                <a:latin typeface="Titillium Web Bold"/>
                <a:ea typeface="Titillium Web Bold"/>
                <a:cs typeface="Titillium Web Bold"/>
              </a:rPr>
              <a:t>Introduction to the Access Controls</a:t>
            </a:r>
            <a:endParaRPr lang="en-US" i="1">
              <a:solidFill>
                <a:schemeClr val="accent6"/>
              </a:solidFill>
            </a:endParaRPr>
          </a:p>
        </p:txBody>
      </p:sp>
      <p:sp>
        <p:nvSpPr>
          <p:cNvPr id="10" name="Subtitle 9"/>
          <p:cNvSpPr>
            <a:spLocks noGrp="1"/>
          </p:cNvSpPr>
          <p:nvPr>
            <p:ph type="subTitle" idx="4294967295"/>
          </p:nvPr>
        </p:nvSpPr>
        <p:spPr bwMode="auto">
          <a:xfrm>
            <a:off x="2555290" y="3429000"/>
            <a:ext cx="7172910" cy="1941481"/>
          </a:xfrm>
        </p:spPr>
        <p:txBody>
          <a:bodyPr/>
          <a:lstStyle/>
          <a:p>
            <a:pPr marL="0" indent="0">
              <a:buNone/>
              <a:defRPr/>
            </a:pPr>
            <a:r>
              <a:rPr lang="en-US">
                <a:solidFill>
                  <a:srgbClr val="363D50"/>
                </a:solidFill>
                <a:latin typeface="Poppins"/>
                <a:ea typeface="Poppins"/>
                <a:cs typeface="Poppins"/>
              </a:rPr>
              <a:t>Defining identity, permissions, and policy-based decisions that control who can access what — and when.</a:t>
            </a: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Shape 1"/>
          <p:cNvSpPr/>
          <p:nvPr/>
        </p:nvSpPr>
        <p:spPr bwMode="auto">
          <a:xfrm>
            <a:off x="584101" y="2197795"/>
            <a:ext cx="5458222" cy="3323774"/>
          </a:xfrm>
          <a:prstGeom prst="roundRect">
            <a:avLst>
              <a:gd name="adj" fmla="val 2939"/>
            </a:avLst>
          </a:prstGeom>
          <a:solidFill>
            <a:schemeClr val="accent3">
              <a:lumMod val="40000"/>
              <a:lumOff val="60000"/>
            </a:schemeClr>
          </a:solidFill>
          <a:ln/>
        </p:spPr>
        <p:txBody>
          <a:bodyPr/>
          <a:lstStyle/>
          <a:p>
            <a:pPr>
              <a:defRPr/>
            </a:pPr>
            <a:endParaRPr lang="en-US" sz="1500"/>
          </a:p>
        </p:txBody>
      </p:sp>
      <p:pic>
        <p:nvPicPr>
          <p:cNvPr id="4" name="Image 0" descr="preencoded.png"/>
          <p:cNvPicPr>
            <a:picLocks noChangeAspect="1"/>
          </p:cNvPicPr>
          <p:nvPr/>
        </p:nvPicPr>
        <p:blipFill>
          <a:blip r:embed="rId3"/>
          <a:stretch/>
        </p:blipFill>
        <p:spPr bwMode="auto">
          <a:xfrm>
            <a:off x="1543049" y="2305970"/>
            <a:ext cx="3408065" cy="2272010"/>
          </a:xfrm>
          <a:prstGeom prst="rect">
            <a:avLst/>
          </a:prstGeom>
        </p:spPr>
      </p:pic>
      <p:sp>
        <p:nvSpPr>
          <p:cNvPr id="5" name="Text 2"/>
          <p:cNvSpPr/>
          <p:nvPr/>
        </p:nvSpPr>
        <p:spPr bwMode="auto">
          <a:xfrm>
            <a:off x="691555" y="4626968"/>
            <a:ext cx="5267027" cy="472570"/>
          </a:xfrm>
          <a:prstGeom prst="rect">
            <a:avLst/>
          </a:prstGeom>
          <a:noFill/>
          <a:ln/>
        </p:spPr>
        <p:txBody>
          <a:bodyPr wrap="none" lIns="0" tIns="0" rIns="0" bIns="0" rtlCol="0" anchor="t"/>
          <a:lstStyle/>
          <a:p>
            <a:pPr>
              <a:defRPr/>
            </a:pPr>
            <a:r>
              <a:rPr lang="en-US" sz="1300" b="1">
                <a:solidFill>
                  <a:srgbClr val="FFFFFF"/>
                </a:solidFill>
                <a:latin typeface="Poppins"/>
                <a:ea typeface="Poppins"/>
                <a:cs typeface="Poppins"/>
              </a:rPr>
              <a:t>Access control</a:t>
            </a:r>
            <a:r>
              <a:rPr lang="en-US" sz="1300">
                <a:solidFill>
                  <a:srgbClr val="FFFFFF"/>
                </a:solidFill>
                <a:latin typeface="Poppins"/>
                <a:ea typeface="Poppins"/>
                <a:cs typeface="Poppins"/>
              </a:rPr>
              <a:t> is the cornerstone of any security architecture </a:t>
            </a:r>
            <a:endParaRPr/>
          </a:p>
          <a:p>
            <a:pPr>
              <a:defRPr/>
            </a:pPr>
            <a:r>
              <a:rPr lang="en-US" sz="1300">
                <a:solidFill>
                  <a:srgbClr val="FFFFFF"/>
                </a:solidFill>
                <a:latin typeface="Poppins"/>
                <a:ea typeface="Poppins"/>
                <a:cs typeface="Poppins"/>
              </a:rPr>
              <a:t>— governing who, what, and when.</a:t>
            </a:r>
            <a:endParaRPr lang="en-US" sz="1300"/>
          </a:p>
        </p:txBody>
      </p:sp>
      <p:sp>
        <p:nvSpPr>
          <p:cNvPr id="6" name="Shape 3"/>
          <p:cNvSpPr/>
          <p:nvPr/>
        </p:nvSpPr>
        <p:spPr bwMode="auto">
          <a:xfrm>
            <a:off x="6233418" y="2276376"/>
            <a:ext cx="2616795" cy="2086782"/>
          </a:xfrm>
          <a:prstGeom prst="roundRect">
            <a:avLst>
              <a:gd name="adj" fmla="val 5134"/>
            </a:avLst>
          </a:prstGeom>
          <a:solidFill>
            <a:srgbClr val="FFFFFF"/>
          </a:solidFill>
          <a:ln w="15240">
            <a:solidFill>
              <a:srgbClr val="B2E5C9"/>
            </a:solidFill>
            <a:prstDash val="solid"/>
          </a:ln>
        </p:spPr>
        <p:txBody>
          <a:bodyPr/>
          <a:lstStyle/>
          <a:p>
            <a:pPr>
              <a:defRPr/>
            </a:pPr>
            <a:endParaRPr lang="en-US" sz="1500"/>
          </a:p>
        </p:txBody>
      </p:sp>
      <p:sp>
        <p:nvSpPr>
          <p:cNvPr id="7" name="Shape 4"/>
          <p:cNvSpPr/>
          <p:nvPr/>
        </p:nvSpPr>
        <p:spPr bwMode="auto">
          <a:xfrm>
            <a:off x="6220718" y="2276376"/>
            <a:ext cx="50800" cy="2011680"/>
          </a:xfrm>
          <a:prstGeom prst="roundRect">
            <a:avLst>
              <a:gd name="adj" fmla="val 88884"/>
            </a:avLst>
          </a:prstGeom>
          <a:solidFill>
            <a:srgbClr val="00AC4E"/>
          </a:solidFill>
          <a:ln/>
        </p:spPr>
        <p:txBody>
          <a:bodyPr/>
          <a:lstStyle/>
          <a:p>
            <a:pPr>
              <a:defRPr/>
            </a:pPr>
            <a:endParaRPr lang="en-US" sz="1500"/>
          </a:p>
        </p:txBody>
      </p:sp>
      <p:sp>
        <p:nvSpPr>
          <p:cNvPr id="8" name="Text 5"/>
          <p:cNvSpPr/>
          <p:nvPr/>
        </p:nvSpPr>
        <p:spPr bwMode="auto">
          <a:xfrm>
            <a:off x="6391672" y="2396530"/>
            <a:ext cx="1452860" cy="167878"/>
          </a:xfrm>
          <a:prstGeom prst="rect">
            <a:avLst/>
          </a:prstGeom>
          <a:noFill/>
          <a:ln/>
        </p:spPr>
        <p:txBody>
          <a:bodyPr wrap="none" lIns="0" tIns="0" rIns="0" bIns="0" rtlCol="0" anchor="t"/>
          <a:lstStyle/>
          <a:p>
            <a:pPr>
              <a:lnSpc>
                <a:spcPts val="1292"/>
              </a:lnSpc>
              <a:defRPr/>
            </a:pPr>
            <a:r>
              <a:rPr lang="en-US" sz="1650" b="1">
                <a:solidFill>
                  <a:srgbClr val="363D50"/>
                </a:solidFill>
                <a:latin typeface="Titillium Web Bold"/>
                <a:ea typeface="Titillium Web Bold"/>
                <a:cs typeface="Titillium Web Bold"/>
              </a:rPr>
              <a:t>Access Control Definition</a:t>
            </a:r>
            <a:endParaRPr lang="en-US" sz="1650"/>
          </a:p>
        </p:txBody>
      </p:sp>
      <p:sp>
        <p:nvSpPr>
          <p:cNvPr id="9" name="Text 6"/>
          <p:cNvSpPr/>
          <p:nvPr/>
        </p:nvSpPr>
        <p:spPr bwMode="auto">
          <a:xfrm>
            <a:off x="6391672" y="2634258"/>
            <a:ext cx="2338388" cy="709414"/>
          </a:xfrm>
          <a:prstGeom prst="rect">
            <a:avLst/>
          </a:prstGeom>
          <a:noFill/>
          <a:ln/>
        </p:spPr>
        <p:txBody>
          <a:bodyPr wrap="square" lIns="0" tIns="0" rIns="0" bIns="0" rtlCol="0" anchor="t"/>
          <a:lstStyle/>
          <a:p>
            <a:pPr>
              <a:defRPr/>
            </a:pPr>
            <a:r>
              <a:rPr lang="en-US" sz="1300">
                <a:solidFill>
                  <a:srgbClr val="363D50"/>
                </a:solidFill>
                <a:latin typeface="Poppins"/>
                <a:ea typeface="Poppins"/>
                <a:cs typeface="Poppins"/>
              </a:rPr>
              <a:t>Access control determines who can access resources, what actions they can perform, and under which conditions. It is the foundational gatekeeping mechanism of any secure system.</a:t>
            </a:r>
            <a:endParaRPr lang="en-US" sz="1300"/>
          </a:p>
        </p:txBody>
      </p:sp>
      <p:sp>
        <p:nvSpPr>
          <p:cNvPr id="10" name="Shape 7"/>
          <p:cNvSpPr/>
          <p:nvPr/>
        </p:nvSpPr>
        <p:spPr bwMode="auto">
          <a:xfrm>
            <a:off x="8920063" y="2276376"/>
            <a:ext cx="2851581" cy="2086782"/>
          </a:xfrm>
          <a:prstGeom prst="roundRect">
            <a:avLst>
              <a:gd name="adj" fmla="val 5134"/>
            </a:avLst>
          </a:prstGeom>
          <a:solidFill>
            <a:srgbClr val="FFFFFF"/>
          </a:solidFill>
          <a:ln w="15240">
            <a:solidFill>
              <a:srgbClr val="B2E5C9"/>
            </a:solidFill>
            <a:prstDash val="solid"/>
          </a:ln>
        </p:spPr>
        <p:txBody>
          <a:bodyPr/>
          <a:lstStyle/>
          <a:p>
            <a:pPr>
              <a:defRPr/>
            </a:pPr>
            <a:endParaRPr lang="en-US" sz="1500"/>
          </a:p>
        </p:txBody>
      </p:sp>
      <p:sp>
        <p:nvSpPr>
          <p:cNvPr id="11" name="Shape 8"/>
          <p:cNvSpPr/>
          <p:nvPr/>
        </p:nvSpPr>
        <p:spPr bwMode="auto">
          <a:xfrm>
            <a:off x="8907363" y="2276376"/>
            <a:ext cx="50800" cy="2011680"/>
          </a:xfrm>
          <a:prstGeom prst="roundRect">
            <a:avLst>
              <a:gd name="adj" fmla="val 88884"/>
            </a:avLst>
          </a:prstGeom>
          <a:solidFill>
            <a:srgbClr val="00AC4E"/>
          </a:solidFill>
          <a:ln/>
        </p:spPr>
        <p:txBody>
          <a:bodyPr/>
          <a:lstStyle/>
          <a:p>
            <a:pPr>
              <a:defRPr/>
            </a:pPr>
            <a:endParaRPr lang="en-US" sz="1500"/>
          </a:p>
        </p:txBody>
      </p:sp>
      <p:sp>
        <p:nvSpPr>
          <p:cNvPr id="12" name="Text 9"/>
          <p:cNvSpPr/>
          <p:nvPr/>
        </p:nvSpPr>
        <p:spPr bwMode="auto">
          <a:xfrm>
            <a:off x="9078318" y="2396530"/>
            <a:ext cx="1691283" cy="167878"/>
          </a:xfrm>
          <a:prstGeom prst="rect">
            <a:avLst/>
          </a:prstGeom>
          <a:noFill/>
          <a:ln/>
        </p:spPr>
        <p:txBody>
          <a:bodyPr wrap="none" lIns="0" tIns="0" rIns="0" bIns="0" rtlCol="0" anchor="t"/>
          <a:lstStyle/>
          <a:p>
            <a:pPr>
              <a:lnSpc>
                <a:spcPts val="1292"/>
              </a:lnSpc>
              <a:defRPr/>
            </a:pPr>
            <a:r>
              <a:rPr lang="en-US" sz="1650" b="1">
                <a:solidFill>
                  <a:srgbClr val="363D50"/>
                </a:solidFill>
                <a:latin typeface="Titillium Web Bold"/>
                <a:ea typeface="Titillium Web Bold"/>
                <a:cs typeface="Titillium Web Bold"/>
              </a:rPr>
              <a:t>Importance for Cybersecurity</a:t>
            </a:r>
            <a:endParaRPr lang="en-US" sz="1650"/>
          </a:p>
        </p:txBody>
      </p:sp>
      <p:sp>
        <p:nvSpPr>
          <p:cNvPr id="13" name="Text 10"/>
          <p:cNvSpPr/>
          <p:nvPr/>
        </p:nvSpPr>
        <p:spPr bwMode="auto">
          <a:xfrm>
            <a:off x="9078318" y="2634258"/>
            <a:ext cx="2338388" cy="709414"/>
          </a:xfrm>
          <a:prstGeom prst="rect">
            <a:avLst/>
          </a:prstGeom>
          <a:noFill/>
          <a:ln/>
        </p:spPr>
        <p:txBody>
          <a:bodyPr wrap="square" lIns="0" tIns="0" rIns="0" bIns="0" rtlCol="0" anchor="t"/>
          <a:lstStyle/>
          <a:p>
            <a:pPr>
              <a:defRPr/>
            </a:pPr>
            <a:r>
              <a:rPr lang="en-US" sz="1300">
                <a:solidFill>
                  <a:srgbClr val="363D50"/>
                </a:solidFill>
                <a:latin typeface="Poppins"/>
                <a:ea typeface="Poppins"/>
                <a:cs typeface="Poppins"/>
              </a:rPr>
              <a:t>Effective access control is essential for protecting sensitive data and preventing unauthorised access, forming the first line of defence against both external and insider threats.</a:t>
            </a:r>
            <a:endParaRPr lang="en-US" sz="1300"/>
          </a:p>
        </p:txBody>
      </p:sp>
      <p:sp>
        <p:nvSpPr>
          <p:cNvPr id="14" name="Shape 11"/>
          <p:cNvSpPr/>
          <p:nvPr/>
        </p:nvSpPr>
        <p:spPr bwMode="auto">
          <a:xfrm>
            <a:off x="6233418" y="4433006"/>
            <a:ext cx="2616795" cy="1912526"/>
          </a:xfrm>
          <a:prstGeom prst="roundRect">
            <a:avLst>
              <a:gd name="adj" fmla="val 5134"/>
            </a:avLst>
          </a:prstGeom>
          <a:solidFill>
            <a:srgbClr val="FFFFFF"/>
          </a:solidFill>
          <a:ln w="15240">
            <a:solidFill>
              <a:srgbClr val="B2E5C9"/>
            </a:solidFill>
            <a:prstDash val="solid"/>
          </a:ln>
        </p:spPr>
        <p:txBody>
          <a:bodyPr/>
          <a:lstStyle/>
          <a:p>
            <a:pPr>
              <a:defRPr/>
            </a:pPr>
            <a:endParaRPr lang="en-US" sz="1500"/>
          </a:p>
        </p:txBody>
      </p:sp>
      <p:sp>
        <p:nvSpPr>
          <p:cNvPr id="15" name="Shape 12"/>
          <p:cNvSpPr/>
          <p:nvPr/>
        </p:nvSpPr>
        <p:spPr bwMode="auto">
          <a:xfrm>
            <a:off x="6200342" y="4433007"/>
            <a:ext cx="50800" cy="1828800"/>
          </a:xfrm>
          <a:prstGeom prst="roundRect">
            <a:avLst>
              <a:gd name="adj" fmla="val 88884"/>
            </a:avLst>
          </a:prstGeom>
          <a:solidFill>
            <a:srgbClr val="00AC4E"/>
          </a:solidFill>
          <a:ln/>
        </p:spPr>
        <p:txBody>
          <a:bodyPr/>
          <a:lstStyle/>
          <a:p>
            <a:pPr>
              <a:defRPr/>
            </a:pPr>
            <a:endParaRPr lang="en-US" sz="1500"/>
          </a:p>
        </p:txBody>
      </p:sp>
      <p:sp>
        <p:nvSpPr>
          <p:cNvPr id="16" name="Text 13"/>
          <p:cNvSpPr/>
          <p:nvPr/>
        </p:nvSpPr>
        <p:spPr bwMode="auto">
          <a:xfrm>
            <a:off x="6391672" y="4553161"/>
            <a:ext cx="1343818" cy="167878"/>
          </a:xfrm>
          <a:prstGeom prst="rect">
            <a:avLst/>
          </a:prstGeom>
          <a:noFill/>
          <a:ln/>
        </p:spPr>
        <p:txBody>
          <a:bodyPr wrap="none" lIns="0" tIns="0" rIns="0" bIns="0" rtlCol="0" anchor="t"/>
          <a:lstStyle/>
          <a:p>
            <a:pPr>
              <a:lnSpc>
                <a:spcPts val="1292"/>
              </a:lnSpc>
              <a:defRPr/>
            </a:pPr>
            <a:r>
              <a:rPr lang="en-US" sz="1650" b="1">
                <a:solidFill>
                  <a:srgbClr val="363D50"/>
                </a:solidFill>
                <a:latin typeface="Titillium Web Bold"/>
                <a:ea typeface="Titillium Web Bold"/>
                <a:cs typeface="Titillium Web Bold"/>
              </a:rPr>
              <a:t>Regulatory Compliance</a:t>
            </a:r>
            <a:endParaRPr lang="en-US" sz="1650"/>
          </a:p>
        </p:txBody>
      </p:sp>
      <p:sp>
        <p:nvSpPr>
          <p:cNvPr id="17" name="Text 14"/>
          <p:cNvSpPr/>
          <p:nvPr/>
        </p:nvSpPr>
        <p:spPr bwMode="auto">
          <a:xfrm>
            <a:off x="6391672" y="4790889"/>
            <a:ext cx="2338388" cy="709414"/>
          </a:xfrm>
          <a:prstGeom prst="rect">
            <a:avLst/>
          </a:prstGeom>
          <a:noFill/>
          <a:ln/>
        </p:spPr>
        <p:txBody>
          <a:bodyPr wrap="square" lIns="0" tIns="0" rIns="0" bIns="0" rtlCol="0" anchor="t"/>
          <a:lstStyle/>
          <a:p>
            <a:pPr>
              <a:defRPr/>
            </a:pPr>
            <a:r>
              <a:rPr lang="en-US" sz="1300">
                <a:solidFill>
                  <a:srgbClr val="363D50"/>
                </a:solidFill>
                <a:latin typeface="Poppins"/>
                <a:ea typeface="Poppins"/>
                <a:cs typeface="Poppins"/>
              </a:rPr>
              <a:t>Access control frameworks help organisations adhere to regulations such as GDPR, ISO 27001, and NIST, thereby avoiding legal penalties and demonstrating due diligence.</a:t>
            </a:r>
            <a:endParaRPr lang="en-US" sz="1300"/>
          </a:p>
        </p:txBody>
      </p:sp>
      <p:sp>
        <p:nvSpPr>
          <p:cNvPr id="18" name="Shape 15"/>
          <p:cNvSpPr/>
          <p:nvPr/>
        </p:nvSpPr>
        <p:spPr bwMode="auto">
          <a:xfrm>
            <a:off x="8920063" y="4433006"/>
            <a:ext cx="2851581" cy="1912526"/>
          </a:xfrm>
          <a:prstGeom prst="roundRect">
            <a:avLst>
              <a:gd name="adj" fmla="val 5134"/>
            </a:avLst>
          </a:prstGeom>
          <a:solidFill>
            <a:srgbClr val="FFFFFF"/>
          </a:solidFill>
          <a:ln w="15240">
            <a:solidFill>
              <a:srgbClr val="B2E5C9"/>
            </a:solidFill>
            <a:prstDash val="solid"/>
          </a:ln>
        </p:spPr>
        <p:txBody>
          <a:bodyPr/>
          <a:lstStyle/>
          <a:p>
            <a:pPr>
              <a:defRPr/>
            </a:pPr>
            <a:endParaRPr lang="en-US" sz="1500"/>
          </a:p>
        </p:txBody>
      </p:sp>
      <p:sp>
        <p:nvSpPr>
          <p:cNvPr id="19" name="Shape 16"/>
          <p:cNvSpPr/>
          <p:nvPr/>
        </p:nvSpPr>
        <p:spPr bwMode="auto">
          <a:xfrm>
            <a:off x="8907363" y="4433007"/>
            <a:ext cx="50800" cy="1828800"/>
          </a:xfrm>
          <a:prstGeom prst="roundRect">
            <a:avLst>
              <a:gd name="adj" fmla="val 88884"/>
            </a:avLst>
          </a:prstGeom>
          <a:solidFill>
            <a:srgbClr val="00AC4E"/>
          </a:solidFill>
          <a:ln/>
        </p:spPr>
        <p:txBody>
          <a:bodyPr/>
          <a:lstStyle/>
          <a:p>
            <a:pPr>
              <a:defRPr/>
            </a:pPr>
            <a:endParaRPr lang="en-US" sz="1500"/>
          </a:p>
        </p:txBody>
      </p:sp>
      <p:sp>
        <p:nvSpPr>
          <p:cNvPr id="20" name="Text 17"/>
          <p:cNvSpPr/>
          <p:nvPr/>
        </p:nvSpPr>
        <p:spPr bwMode="auto">
          <a:xfrm>
            <a:off x="9078318" y="4553161"/>
            <a:ext cx="1343818" cy="167878"/>
          </a:xfrm>
          <a:prstGeom prst="rect">
            <a:avLst/>
          </a:prstGeom>
          <a:noFill/>
          <a:ln/>
        </p:spPr>
        <p:txBody>
          <a:bodyPr wrap="none" lIns="0" tIns="0" rIns="0" bIns="0" rtlCol="0" anchor="t"/>
          <a:lstStyle/>
          <a:p>
            <a:pPr>
              <a:lnSpc>
                <a:spcPts val="1292"/>
              </a:lnSpc>
              <a:defRPr/>
            </a:pPr>
            <a:r>
              <a:rPr lang="en-US" sz="1650" b="1">
                <a:solidFill>
                  <a:srgbClr val="363D50"/>
                </a:solidFill>
                <a:latin typeface="Titillium Web Bold"/>
                <a:ea typeface="Titillium Web Bold"/>
                <a:cs typeface="Titillium Web Bold"/>
              </a:rPr>
              <a:t>Operational Integrity</a:t>
            </a:r>
            <a:endParaRPr lang="en-US" sz="1650"/>
          </a:p>
        </p:txBody>
      </p:sp>
      <p:sp>
        <p:nvSpPr>
          <p:cNvPr id="21" name="Text 18"/>
          <p:cNvSpPr/>
          <p:nvPr/>
        </p:nvSpPr>
        <p:spPr bwMode="auto">
          <a:xfrm>
            <a:off x="9078318" y="4790888"/>
            <a:ext cx="2338388" cy="567532"/>
          </a:xfrm>
          <a:prstGeom prst="rect">
            <a:avLst/>
          </a:prstGeom>
          <a:noFill/>
          <a:ln/>
        </p:spPr>
        <p:txBody>
          <a:bodyPr wrap="square" lIns="0" tIns="0" rIns="0" bIns="0" rtlCol="0" anchor="t"/>
          <a:lstStyle/>
          <a:p>
            <a:pPr>
              <a:defRPr/>
            </a:pPr>
            <a:r>
              <a:rPr lang="en-US" sz="1300">
                <a:solidFill>
                  <a:srgbClr val="363D50"/>
                </a:solidFill>
                <a:latin typeface="Poppins"/>
                <a:ea typeface="Poppins"/>
                <a:cs typeface="Poppins"/>
              </a:rPr>
              <a:t>Properly enforced access control prevents unauthorised system modifications, ensuring that critical processes remain reliable and that data retains its integrity.</a:t>
            </a:r>
            <a:endParaRPr lang="en-US" sz="1300"/>
          </a:p>
        </p:txBody>
      </p:sp>
      <p:sp>
        <p:nvSpPr>
          <p:cNvPr id="30" name="Title 29"/>
          <p:cNvSpPr>
            <a:spLocks noGrp="1"/>
          </p:cNvSpPr>
          <p:nvPr>
            <p:ph type="title"/>
          </p:nvPr>
        </p:nvSpPr>
        <p:spPr bwMode="auto">
          <a:xfrm>
            <a:off x="363985" y="826766"/>
            <a:ext cx="6979073" cy="982369"/>
          </a:xfrm>
        </p:spPr>
        <p:txBody>
          <a:bodyPr/>
          <a:lstStyle/>
          <a:p>
            <a:pPr>
              <a:defRPr/>
            </a:pPr>
            <a:r>
              <a:rPr lang="en-US" b="1">
                <a:solidFill>
                  <a:srgbClr val="363D50"/>
                </a:solidFill>
                <a:latin typeface="Titillium Web Bold"/>
                <a:ea typeface="Titillium Web Bold"/>
                <a:cs typeface="Titillium Web Bold"/>
              </a:rPr>
              <a:t>Definition and Purpose of Access Control</a:t>
            </a:r>
            <a:endParaRPr lang="en-US"/>
          </a:p>
        </p:txBody>
      </p:sp>
      <p:sp>
        <p:nvSpPr>
          <p:cNvPr id="2" name="Online Image Placeholder 1"/>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Image 0" descr="preencoded.png"/>
          <p:cNvPicPr>
            <a:picLocks noChangeAspect="1"/>
          </p:cNvPicPr>
          <p:nvPr/>
        </p:nvPicPr>
        <p:blipFill>
          <a:blip r:embed="rId3"/>
          <a:stretch/>
        </p:blipFill>
        <p:spPr bwMode="auto">
          <a:xfrm>
            <a:off x="7620000" y="0"/>
            <a:ext cx="4572000" cy="6858000"/>
          </a:xfrm>
          <a:prstGeom prst="rect">
            <a:avLst/>
          </a:prstGeom>
        </p:spPr>
      </p:pic>
      <p:sp>
        <p:nvSpPr>
          <p:cNvPr id="3" name="Text 0"/>
          <p:cNvSpPr/>
          <p:nvPr/>
        </p:nvSpPr>
        <p:spPr bwMode="auto">
          <a:xfrm>
            <a:off x="661492" y="520700"/>
            <a:ext cx="6297018" cy="930275"/>
          </a:xfrm>
          <a:prstGeom prst="rect">
            <a:avLst/>
          </a:prstGeom>
          <a:noFill/>
          <a:ln/>
        </p:spPr>
        <p:txBody>
          <a:bodyPr wrap="square" lIns="0" tIns="0" rIns="0" bIns="0" rtlCol="0" anchor="t"/>
          <a:lstStyle/>
          <a:p>
            <a:pPr>
              <a:lnSpc>
                <a:spcPts val="3625"/>
              </a:lnSpc>
              <a:defRPr/>
            </a:pPr>
            <a:endParaRPr lang="en-US" sz="2900"/>
          </a:p>
        </p:txBody>
      </p:sp>
      <p:pic>
        <p:nvPicPr>
          <p:cNvPr id="4" name="Image 1" descr="preencoded.png"/>
          <p:cNvPicPr>
            <a:picLocks noChangeAspect="1"/>
          </p:cNvPicPr>
          <p:nvPr/>
        </p:nvPicPr>
        <p:blipFill>
          <a:blip r:embed="rId4"/>
          <a:stretch/>
        </p:blipFill>
        <p:spPr bwMode="auto">
          <a:xfrm>
            <a:off x="661492" y="1651894"/>
            <a:ext cx="744240" cy="1062931"/>
          </a:xfrm>
          <a:prstGeom prst="rect">
            <a:avLst/>
          </a:prstGeom>
        </p:spPr>
      </p:pic>
      <p:sp>
        <p:nvSpPr>
          <p:cNvPr id="5" name="Text 1"/>
          <p:cNvSpPr/>
          <p:nvPr/>
        </p:nvSpPr>
        <p:spPr bwMode="auto">
          <a:xfrm>
            <a:off x="1539676" y="1800721"/>
            <a:ext cx="1860649" cy="232469"/>
          </a:xfrm>
          <a:prstGeom prst="rect">
            <a:avLst/>
          </a:prstGeom>
          <a:noFill/>
          <a:ln/>
        </p:spPr>
        <p:txBody>
          <a:bodyPr wrap="none" lIns="0" tIns="0" rIns="0" bIns="0" rtlCol="0" anchor="t"/>
          <a:lstStyle/>
          <a:p>
            <a:pPr>
              <a:lnSpc>
                <a:spcPts val="1792"/>
              </a:lnSpc>
              <a:defRPr/>
            </a:pPr>
            <a:r>
              <a:rPr lang="en-US" sz="1450" b="1">
                <a:solidFill>
                  <a:srgbClr val="363D50"/>
                </a:solidFill>
                <a:latin typeface="Titillium Web Bold"/>
                <a:ea typeface="Titillium Web Bold"/>
                <a:cs typeface="Titillium Web Bold"/>
              </a:rPr>
              <a:t>Identification</a:t>
            </a:r>
            <a:endParaRPr lang="en-US" sz="1450"/>
          </a:p>
        </p:txBody>
      </p:sp>
      <p:sp>
        <p:nvSpPr>
          <p:cNvPr id="6" name="Text 2"/>
          <p:cNvSpPr/>
          <p:nvPr/>
        </p:nvSpPr>
        <p:spPr bwMode="auto">
          <a:xfrm>
            <a:off x="1539676" y="2113558"/>
            <a:ext cx="5418832" cy="452438"/>
          </a:xfrm>
          <a:prstGeom prst="rect">
            <a:avLst/>
          </a:prstGeom>
          <a:noFill/>
          <a:ln/>
        </p:spPr>
        <p:txBody>
          <a:bodyPr wrap="square" lIns="0" tIns="0" rIns="0" bIns="0" rtlCol="0" anchor="t"/>
          <a:lstStyle/>
          <a:p>
            <a:pPr>
              <a:lnSpc>
                <a:spcPts val="1750"/>
              </a:lnSpc>
              <a:defRPr/>
            </a:pPr>
            <a:r>
              <a:rPr lang="en-US" sz="1150">
                <a:solidFill>
                  <a:srgbClr val="363D50"/>
                </a:solidFill>
                <a:latin typeface="Poppins"/>
                <a:ea typeface="Poppins"/>
                <a:cs typeface="Poppins"/>
              </a:rPr>
              <a:t>Users or systems declare their identity — via a username, device ID, or certificate — to initiate the access control process.</a:t>
            </a:r>
            <a:endParaRPr lang="en-US" sz="1150"/>
          </a:p>
        </p:txBody>
      </p:sp>
      <p:pic>
        <p:nvPicPr>
          <p:cNvPr id="7" name="Image 2" descr="preencoded.png"/>
          <p:cNvPicPr>
            <a:picLocks noChangeAspect="1"/>
          </p:cNvPicPr>
          <p:nvPr/>
        </p:nvPicPr>
        <p:blipFill>
          <a:blip r:embed="rId5"/>
          <a:stretch/>
        </p:blipFill>
        <p:spPr bwMode="auto">
          <a:xfrm>
            <a:off x="661492" y="2714824"/>
            <a:ext cx="744240" cy="1062931"/>
          </a:xfrm>
          <a:prstGeom prst="rect">
            <a:avLst/>
          </a:prstGeom>
        </p:spPr>
      </p:pic>
      <p:sp>
        <p:nvSpPr>
          <p:cNvPr id="8" name="Text 3"/>
          <p:cNvSpPr/>
          <p:nvPr/>
        </p:nvSpPr>
        <p:spPr bwMode="auto">
          <a:xfrm>
            <a:off x="1539676" y="2863651"/>
            <a:ext cx="1860649" cy="232469"/>
          </a:xfrm>
          <a:prstGeom prst="rect">
            <a:avLst/>
          </a:prstGeom>
          <a:noFill/>
          <a:ln/>
        </p:spPr>
        <p:txBody>
          <a:bodyPr wrap="none" lIns="0" tIns="0" rIns="0" bIns="0" rtlCol="0" anchor="t"/>
          <a:lstStyle/>
          <a:p>
            <a:pPr>
              <a:lnSpc>
                <a:spcPts val="1792"/>
              </a:lnSpc>
              <a:defRPr/>
            </a:pPr>
            <a:r>
              <a:rPr lang="en-US" sz="1450" b="1">
                <a:solidFill>
                  <a:srgbClr val="363D50"/>
                </a:solidFill>
                <a:latin typeface="Titillium Web Bold"/>
                <a:ea typeface="Titillium Web Bold"/>
                <a:cs typeface="Titillium Web Bold"/>
              </a:rPr>
              <a:t>Authentication</a:t>
            </a:r>
            <a:endParaRPr lang="en-US" sz="1450"/>
          </a:p>
        </p:txBody>
      </p:sp>
      <p:sp>
        <p:nvSpPr>
          <p:cNvPr id="9" name="Text 4"/>
          <p:cNvSpPr/>
          <p:nvPr/>
        </p:nvSpPr>
        <p:spPr bwMode="auto">
          <a:xfrm>
            <a:off x="1539676" y="3176489"/>
            <a:ext cx="5418832" cy="452438"/>
          </a:xfrm>
          <a:prstGeom prst="rect">
            <a:avLst/>
          </a:prstGeom>
          <a:noFill/>
          <a:ln/>
        </p:spPr>
        <p:txBody>
          <a:bodyPr wrap="square" lIns="0" tIns="0" rIns="0" bIns="0" rtlCol="0" anchor="t"/>
          <a:lstStyle/>
          <a:p>
            <a:pPr>
              <a:lnSpc>
                <a:spcPts val="1750"/>
              </a:lnSpc>
              <a:defRPr/>
            </a:pPr>
            <a:r>
              <a:rPr lang="en-US" sz="1150">
                <a:solidFill>
                  <a:srgbClr val="363D50"/>
                </a:solidFill>
                <a:latin typeface="Poppins"/>
                <a:ea typeface="Poppins"/>
                <a:cs typeface="Poppins"/>
              </a:rPr>
              <a:t>The claimed identity is verified using passwords, hardware tokens, biometrics, or multi-factor combinations before access is considered.</a:t>
            </a:r>
            <a:endParaRPr lang="en-US" sz="1150"/>
          </a:p>
        </p:txBody>
      </p:sp>
      <p:pic>
        <p:nvPicPr>
          <p:cNvPr id="10" name="Image 3" descr="preencoded.png"/>
          <p:cNvPicPr>
            <a:picLocks noChangeAspect="1"/>
          </p:cNvPicPr>
          <p:nvPr/>
        </p:nvPicPr>
        <p:blipFill>
          <a:blip r:embed="rId6"/>
          <a:stretch/>
        </p:blipFill>
        <p:spPr bwMode="auto">
          <a:xfrm>
            <a:off x="661492" y="3777755"/>
            <a:ext cx="744240" cy="1062931"/>
          </a:xfrm>
          <a:prstGeom prst="rect">
            <a:avLst/>
          </a:prstGeom>
        </p:spPr>
      </p:pic>
      <p:sp>
        <p:nvSpPr>
          <p:cNvPr id="11" name="Text 5"/>
          <p:cNvSpPr/>
          <p:nvPr/>
        </p:nvSpPr>
        <p:spPr bwMode="auto">
          <a:xfrm>
            <a:off x="1539676" y="3926582"/>
            <a:ext cx="1860649" cy="232469"/>
          </a:xfrm>
          <a:prstGeom prst="rect">
            <a:avLst/>
          </a:prstGeom>
          <a:noFill/>
          <a:ln/>
        </p:spPr>
        <p:txBody>
          <a:bodyPr wrap="none" lIns="0" tIns="0" rIns="0" bIns="0" rtlCol="0" anchor="t"/>
          <a:lstStyle/>
          <a:p>
            <a:pPr>
              <a:lnSpc>
                <a:spcPts val="1792"/>
              </a:lnSpc>
              <a:defRPr/>
            </a:pPr>
            <a:r>
              <a:rPr lang="en-US" sz="1450" b="1">
                <a:solidFill>
                  <a:srgbClr val="363D50"/>
                </a:solidFill>
                <a:latin typeface="Titillium Web Bold"/>
                <a:ea typeface="Titillium Web Bold"/>
                <a:cs typeface="Titillium Web Bold"/>
              </a:rPr>
              <a:t>Authorisation</a:t>
            </a:r>
            <a:endParaRPr lang="en-US" sz="1450"/>
          </a:p>
        </p:txBody>
      </p:sp>
      <p:sp>
        <p:nvSpPr>
          <p:cNvPr id="12" name="Text 6"/>
          <p:cNvSpPr/>
          <p:nvPr/>
        </p:nvSpPr>
        <p:spPr bwMode="auto">
          <a:xfrm>
            <a:off x="1539676" y="4239419"/>
            <a:ext cx="5418832" cy="452438"/>
          </a:xfrm>
          <a:prstGeom prst="rect">
            <a:avLst/>
          </a:prstGeom>
          <a:noFill/>
          <a:ln/>
        </p:spPr>
        <p:txBody>
          <a:bodyPr wrap="square" lIns="0" tIns="0" rIns="0" bIns="0" rtlCol="0" anchor="t"/>
          <a:lstStyle/>
          <a:p>
            <a:pPr>
              <a:lnSpc>
                <a:spcPts val="1750"/>
              </a:lnSpc>
              <a:defRPr/>
            </a:pPr>
            <a:r>
              <a:rPr lang="en-US" sz="1150">
                <a:solidFill>
                  <a:srgbClr val="363D50"/>
                </a:solidFill>
                <a:latin typeface="Poppins"/>
                <a:ea typeface="Poppins"/>
                <a:cs typeface="Poppins"/>
              </a:rPr>
              <a:t>Once authenticated, the system determines what actions and resources the user may access, based on defined policies and roles.</a:t>
            </a:r>
            <a:endParaRPr lang="en-US" sz="1150"/>
          </a:p>
        </p:txBody>
      </p:sp>
      <p:pic>
        <p:nvPicPr>
          <p:cNvPr id="13" name="Image 4" descr="preencoded.png"/>
          <p:cNvPicPr>
            <a:picLocks noChangeAspect="1"/>
          </p:cNvPicPr>
          <p:nvPr/>
        </p:nvPicPr>
        <p:blipFill>
          <a:blip r:embed="rId7"/>
          <a:stretch/>
        </p:blipFill>
        <p:spPr bwMode="auto">
          <a:xfrm>
            <a:off x="661492" y="4840684"/>
            <a:ext cx="744240" cy="1062931"/>
          </a:xfrm>
          <a:prstGeom prst="rect">
            <a:avLst/>
          </a:prstGeom>
        </p:spPr>
      </p:pic>
      <p:sp>
        <p:nvSpPr>
          <p:cNvPr id="14" name="Text 7"/>
          <p:cNvSpPr/>
          <p:nvPr/>
        </p:nvSpPr>
        <p:spPr bwMode="auto">
          <a:xfrm>
            <a:off x="1539676" y="4989513"/>
            <a:ext cx="1860649" cy="232469"/>
          </a:xfrm>
          <a:prstGeom prst="rect">
            <a:avLst/>
          </a:prstGeom>
          <a:noFill/>
          <a:ln/>
        </p:spPr>
        <p:txBody>
          <a:bodyPr wrap="none" lIns="0" tIns="0" rIns="0" bIns="0" rtlCol="0" anchor="t"/>
          <a:lstStyle/>
          <a:p>
            <a:pPr>
              <a:lnSpc>
                <a:spcPts val="1792"/>
              </a:lnSpc>
              <a:defRPr/>
            </a:pPr>
            <a:r>
              <a:rPr lang="en-US" sz="1450" b="1">
                <a:solidFill>
                  <a:srgbClr val="363D50"/>
                </a:solidFill>
                <a:latin typeface="Titillium Web Bold"/>
                <a:ea typeface="Titillium Web Bold"/>
                <a:cs typeface="Titillium Web Bold"/>
              </a:rPr>
              <a:t>Logging &amp; Monitoring</a:t>
            </a:r>
            <a:endParaRPr lang="en-US" sz="1450"/>
          </a:p>
        </p:txBody>
      </p:sp>
      <p:sp>
        <p:nvSpPr>
          <p:cNvPr id="15" name="Text 8"/>
          <p:cNvSpPr/>
          <p:nvPr/>
        </p:nvSpPr>
        <p:spPr bwMode="auto">
          <a:xfrm>
            <a:off x="1539676" y="5302349"/>
            <a:ext cx="5418832" cy="452438"/>
          </a:xfrm>
          <a:prstGeom prst="rect">
            <a:avLst/>
          </a:prstGeom>
          <a:noFill/>
          <a:ln/>
        </p:spPr>
        <p:txBody>
          <a:bodyPr wrap="square" lIns="0" tIns="0" rIns="0" bIns="0" rtlCol="0" anchor="t"/>
          <a:lstStyle/>
          <a:p>
            <a:pPr>
              <a:lnSpc>
                <a:spcPts val="1750"/>
              </a:lnSpc>
              <a:defRPr/>
            </a:pPr>
            <a:r>
              <a:rPr lang="en-US" sz="1150">
                <a:solidFill>
                  <a:srgbClr val="363D50"/>
                </a:solidFill>
                <a:latin typeface="Poppins"/>
                <a:ea typeface="Poppins"/>
                <a:cs typeface="Poppins"/>
              </a:rPr>
              <a:t>All access events are recorded continuously, enabling security teams to detect anomalies, investigate incidents, and demonstrate compliance.</a:t>
            </a:r>
            <a:endParaRPr lang="en-US" sz="1150"/>
          </a:p>
        </p:txBody>
      </p:sp>
      <p:sp>
        <p:nvSpPr>
          <p:cNvPr id="18" name="Title 17"/>
          <p:cNvSpPr>
            <a:spLocks noGrp="1"/>
          </p:cNvSpPr>
          <p:nvPr>
            <p:ph type="title"/>
          </p:nvPr>
        </p:nvSpPr>
        <p:spPr bwMode="auto">
          <a:xfrm>
            <a:off x="363984" y="826766"/>
            <a:ext cx="8612867" cy="624209"/>
          </a:xfrm>
        </p:spPr>
        <p:txBody>
          <a:bodyPr>
            <a:normAutofit/>
          </a:bodyPr>
          <a:lstStyle/>
          <a:p>
            <a:pPr>
              <a:defRPr/>
            </a:pPr>
            <a:r>
              <a:rPr lang="en-US" sz="2400" b="1">
                <a:solidFill>
                  <a:srgbClr val="363D50"/>
                </a:solidFill>
                <a:latin typeface="Titillium Web Bold"/>
                <a:ea typeface="Titillium Web Bold"/>
                <a:cs typeface="Titillium Web Bold"/>
              </a:rPr>
              <a:t>Identification, Authentication, Authorisation, Logging</a:t>
            </a:r>
            <a:endParaRPr lang="en-US" sz="2400"/>
          </a:p>
        </p:txBody>
      </p:sp>
      <p:sp>
        <p:nvSpPr>
          <p:cNvPr id="16" name="Online Image Placeholder 15"/>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958056"/>
            <a:ext cx="8309074" cy="516732"/>
          </a:xfrm>
          <a:prstGeom prst="rect">
            <a:avLst/>
          </a:prstGeom>
          <a:noFill/>
          <a:ln/>
        </p:spPr>
        <p:txBody>
          <a:bodyPr wrap="none" lIns="0" tIns="0" rIns="0" bIns="0" rtlCol="0" anchor="t"/>
          <a:lstStyle/>
          <a:p>
            <a:pPr defTabSz="761970">
              <a:lnSpc>
                <a:spcPts val="4042"/>
              </a:lnSpc>
              <a:defRPr/>
            </a:pPr>
            <a:r>
              <a:rPr lang="en-US" sz="3250" b="1">
                <a:solidFill>
                  <a:srgbClr val="363D50"/>
                </a:solidFill>
                <a:latin typeface="Titillium Web Bold"/>
                <a:ea typeface="Titillium Web Bold"/>
                <a:cs typeface="Titillium Web Bold"/>
              </a:rPr>
              <a:t>Access Control Models: DAC, MAC, RBAC, ABAC</a:t>
            </a:r>
            <a:endParaRPr lang="en-US" sz="3250">
              <a:solidFill>
                <a:prstClr val="black"/>
              </a:solidFill>
              <a:latin typeface="Calibri"/>
            </a:endParaRPr>
          </a:p>
        </p:txBody>
      </p:sp>
      <p:sp>
        <p:nvSpPr>
          <p:cNvPr id="3" name="Shape 1"/>
          <p:cNvSpPr/>
          <p:nvPr/>
        </p:nvSpPr>
        <p:spPr bwMode="auto">
          <a:xfrm>
            <a:off x="661492" y="1805483"/>
            <a:ext cx="5351859" cy="1520230"/>
          </a:xfrm>
          <a:prstGeom prst="roundRect">
            <a:avLst>
              <a:gd name="adj" fmla="val 6015"/>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4" name="Shape 2"/>
          <p:cNvSpPr/>
          <p:nvPr/>
        </p:nvSpPr>
        <p:spPr bwMode="auto">
          <a:xfrm>
            <a:off x="642442" y="1805483"/>
            <a:ext cx="76200" cy="1520230"/>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5" name="Text 3"/>
          <p:cNvSpPr/>
          <p:nvPr/>
        </p:nvSpPr>
        <p:spPr bwMode="auto">
          <a:xfrm>
            <a:off x="902990" y="1989832"/>
            <a:ext cx="3128467"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DAC – Discretionary Access Control</a:t>
            </a:r>
            <a:endParaRPr lang="en-US" sz="1650">
              <a:solidFill>
                <a:prstClr val="black"/>
              </a:solidFill>
              <a:latin typeface="Calibri"/>
            </a:endParaRPr>
          </a:p>
        </p:txBody>
      </p:sp>
      <p:sp>
        <p:nvSpPr>
          <p:cNvPr id="6" name="Text 4"/>
          <p:cNvSpPr/>
          <p:nvPr/>
        </p:nvSpPr>
        <p:spPr bwMode="auto">
          <a:xfrm>
            <a:off x="902990" y="2347516"/>
            <a:ext cx="492601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Resource owners decide who can access their resources. Highly flexible but dependent on owner vigilance; common in file systems and personal workstations.</a:t>
            </a:r>
            <a:endParaRPr lang="en-US" sz="1300">
              <a:solidFill>
                <a:prstClr val="black"/>
              </a:solidFill>
              <a:latin typeface="Calibri"/>
            </a:endParaRPr>
          </a:p>
        </p:txBody>
      </p:sp>
      <p:sp>
        <p:nvSpPr>
          <p:cNvPr id="7" name="Shape 5"/>
          <p:cNvSpPr/>
          <p:nvPr/>
        </p:nvSpPr>
        <p:spPr bwMode="auto">
          <a:xfrm>
            <a:off x="6178650" y="1805483"/>
            <a:ext cx="5351859" cy="1520230"/>
          </a:xfrm>
          <a:prstGeom prst="roundRect">
            <a:avLst>
              <a:gd name="adj" fmla="val 6015"/>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8" name="Shape 6"/>
          <p:cNvSpPr/>
          <p:nvPr/>
        </p:nvSpPr>
        <p:spPr bwMode="auto">
          <a:xfrm>
            <a:off x="6159599" y="1805483"/>
            <a:ext cx="76200" cy="1520230"/>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9" name="Text 7"/>
          <p:cNvSpPr/>
          <p:nvPr/>
        </p:nvSpPr>
        <p:spPr bwMode="auto">
          <a:xfrm>
            <a:off x="6420148" y="1989832"/>
            <a:ext cx="2961878"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MAC – Mandatory Access Control</a:t>
            </a:r>
            <a:endParaRPr lang="en-US" sz="1650">
              <a:solidFill>
                <a:prstClr val="black"/>
              </a:solidFill>
              <a:latin typeface="Calibri"/>
            </a:endParaRPr>
          </a:p>
        </p:txBody>
      </p:sp>
      <p:sp>
        <p:nvSpPr>
          <p:cNvPr id="10" name="Text 8"/>
          <p:cNvSpPr/>
          <p:nvPr/>
        </p:nvSpPr>
        <p:spPr bwMode="auto">
          <a:xfrm>
            <a:off x="6420148" y="2347516"/>
            <a:ext cx="492601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 central authority enforces strict, policy-driven controls. User discretion is eliminated — ideal for classified government and military environments.</a:t>
            </a:r>
            <a:endParaRPr lang="en-US" sz="1300">
              <a:solidFill>
                <a:prstClr val="black"/>
              </a:solidFill>
              <a:latin typeface="Calibri"/>
            </a:endParaRPr>
          </a:p>
        </p:txBody>
      </p:sp>
      <p:sp>
        <p:nvSpPr>
          <p:cNvPr id="11" name="Shape 9"/>
          <p:cNvSpPr/>
          <p:nvPr/>
        </p:nvSpPr>
        <p:spPr bwMode="auto">
          <a:xfrm>
            <a:off x="661492" y="3491012"/>
            <a:ext cx="5351859" cy="1520230"/>
          </a:xfrm>
          <a:prstGeom prst="roundRect">
            <a:avLst>
              <a:gd name="adj" fmla="val 6015"/>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12" name="Shape 10"/>
          <p:cNvSpPr/>
          <p:nvPr/>
        </p:nvSpPr>
        <p:spPr bwMode="auto">
          <a:xfrm>
            <a:off x="642442" y="3491012"/>
            <a:ext cx="76200" cy="1520230"/>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13" name="Text 11"/>
          <p:cNvSpPr/>
          <p:nvPr/>
        </p:nvSpPr>
        <p:spPr bwMode="auto">
          <a:xfrm>
            <a:off x="902990" y="3675360"/>
            <a:ext cx="3085008"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RBAC – Role-Based Access Control</a:t>
            </a:r>
            <a:endParaRPr lang="en-US" sz="1650">
              <a:solidFill>
                <a:prstClr val="black"/>
              </a:solidFill>
              <a:latin typeface="Calibri"/>
            </a:endParaRPr>
          </a:p>
        </p:txBody>
      </p:sp>
      <p:sp>
        <p:nvSpPr>
          <p:cNvPr id="14" name="Text 12"/>
          <p:cNvSpPr/>
          <p:nvPr/>
        </p:nvSpPr>
        <p:spPr bwMode="auto">
          <a:xfrm>
            <a:off x="902990" y="4033045"/>
            <a:ext cx="492601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Permissions are assigned to roles rather than individuals. Users inherit rights through role membership, simplifying administration in large organisations.</a:t>
            </a:r>
            <a:endParaRPr lang="en-US" sz="1300">
              <a:solidFill>
                <a:prstClr val="black"/>
              </a:solidFill>
              <a:latin typeface="Calibri"/>
            </a:endParaRPr>
          </a:p>
        </p:txBody>
      </p:sp>
      <p:sp>
        <p:nvSpPr>
          <p:cNvPr id="15" name="Shape 13"/>
          <p:cNvSpPr/>
          <p:nvPr/>
        </p:nvSpPr>
        <p:spPr bwMode="auto">
          <a:xfrm>
            <a:off x="6178650" y="3491012"/>
            <a:ext cx="5351859" cy="1520230"/>
          </a:xfrm>
          <a:prstGeom prst="roundRect">
            <a:avLst>
              <a:gd name="adj" fmla="val 6015"/>
            </a:avLst>
          </a:prstGeom>
          <a:solidFill>
            <a:srgbClr val="FFFFFF"/>
          </a:solidFill>
          <a:ln w="22860">
            <a:solidFill>
              <a:srgbClr val="B2E5C9"/>
            </a:solidFill>
            <a:prstDash val="solid"/>
          </a:ln>
        </p:spPr>
        <p:txBody>
          <a:bodyPr/>
          <a:lstStyle/>
          <a:p>
            <a:pPr defTabSz="761970">
              <a:defRPr/>
            </a:pPr>
            <a:endParaRPr lang="en-US" sz="1500">
              <a:solidFill>
                <a:prstClr val="black"/>
              </a:solidFill>
              <a:latin typeface="Calibri"/>
            </a:endParaRPr>
          </a:p>
        </p:txBody>
      </p:sp>
      <p:sp>
        <p:nvSpPr>
          <p:cNvPr id="16" name="Shape 14"/>
          <p:cNvSpPr/>
          <p:nvPr/>
        </p:nvSpPr>
        <p:spPr bwMode="auto">
          <a:xfrm>
            <a:off x="6159599" y="3491012"/>
            <a:ext cx="76200" cy="1520230"/>
          </a:xfrm>
          <a:prstGeom prst="roundRect">
            <a:avLst>
              <a:gd name="adj" fmla="val 91163"/>
            </a:avLst>
          </a:prstGeom>
          <a:solidFill>
            <a:srgbClr val="00AC4E"/>
          </a:solidFill>
          <a:ln/>
        </p:spPr>
        <p:txBody>
          <a:bodyPr/>
          <a:lstStyle/>
          <a:p>
            <a:pPr defTabSz="761970">
              <a:defRPr/>
            </a:pPr>
            <a:endParaRPr lang="en-US" sz="1500">
              <a:solidFill>
                <a:prstClr val="black"/>
              </a:solidFill>
              <a:latin typeface="Calibri"/>
            </a:endParaRPr>
          </a:p>
        </p:txBody>
      </p:sp>
      <p:sp>
        <p:nvSpPr>
          <p:cNvPr id="17" name="Text 15"/>
          <p:cNvSpPr/>
          <p:nvPr/>
        </p:nvSpPr>
        <p:spPr bwMode="auto">
          <a:xfrm>
            <a:off x="6420148" y="3675360"/>
            <a:ext cx="3493790" cy="258465"/>
          </a:xfrm>
          <a:prstGeom prst="rect">
            <a:avLst/>
          </a:prstGeom>
          <a:noFill/>
          <a:ln/>
        </p:spPr>
        <p:txBody>
          <a:bodyPr wrap="none" lIns="0" tIns="0" rIns="0" bIns="0" rtlCol="0" anchor="t"/>
          <a:lstStyle/>
          <a:p>
            <a:pPr defTabSz="761970">
              <a:lnSpc>
                <a:spcPts val="2000"/>
              </a:lnSpc>
              <a:defRPr/>
            </a:pPr>
            <a:r>
              <a:rPr lang="en-US" sz="1650" b="1">
                <a:solidFill>
                  <a:srgbClr val="363D50"/>
                </a:solidFill>
                <a:latin typeface="Titillium Web Bold"/>
                <a:ea typeface="Titillium Web Bold"/>
                <a:cs typeface="Titillium Web Bold"/>
              </a:rPr>
              <a:t>ABAC – Attribute-Based Access Control</a:t>
            </a:r>
            <a:endParaRPr lang="en-US" sz="1650">
              <a:solidFill>
                <a:prstClr val="black"/>
              </a:solidFill>
              <a:latin typeface="Calibri"/>
            </a:endParaRPr>
          </a:p>
        </p:txBody>
      </p:sp>
      <p:sp>
        <p:nvSpPr>
          <p:cNvPr id="18" name="Text 16"/>
          <p:cNvSpPr/>
          <p:nvPr/>
        </p:nvSpPr>
        <p:spPr bwMode="auto">
          <a:xfrm>
            <a:off x="6420148" y="4033045"/>
            <a:ext cx="4926013" cy="793849"/>
          </a:xfrm>
          <a:prstGeom prst="rect">
            <a:avLst/>
          </a:prstGeom>
          <a:noFill/>
          <a:ln/>
        </p:spPr>
        <p:txBody>
          <a:bodyPr wrap="square" lIns="0" tIns="0" rIns="0" bIns="0" rtlCol="0" anchor="t"/>
          <a:lstStyle/>
          <a:p>
            <a:pPr defTabSz="761970">
              <a:lnSpc>
                <a:spcPts val="2083"/>
              </a:lnSpc>
              <a:defRPr/>
            </a:pPr>
            <a:r>
              <a:rPr lang="en-US" sz="1300">
                <a:solidFill>
                  <a:srgbClr val="363D50"/>
                </a:solidFill>
                <a:latin typeface="Poppins"/>
                <a:ea typeface="Poppins"/>
                <a:cs typeface="Poppins"/>
              </a:rPr>
              <a:t>Access decisions are driven by policy-evaluated attributes — subject, resource, action, and environment — enabling highly granular, contextual security controls.</a:t>
            </a:r>
            <a:endParaRPr lang="en-US" sz="1300">
              <a:solidFill>
                <a:prstClr val="black"/>
              </a:solidFill>
              <a:latin typeface="Calibri"/>
            </a:endParaRPr>
          </a:p>
        </p:txBody>
      </p:sp>
      <p:sp>
        <p:nvSpPr>
          <p:cNvPr id="19" name="Shape 17"/>
          <p:cNvSpPr/>
          <p:nvPr/>
        </p:nvSpPr>
        <p:spPr bwMode="auto">
          <a:xfrm>
            <a:off x="661492" y="5197277"/>
            <a:ext cx="10869018" cy="702668"/>
          </a:xfrm>
          <a:prstGeom prst="roundRect">
            <a:avLst>
              <a:gd name="adj" fmla="val 9886"/>
            </a:avLst>
          </a:prstGeom>
          <a:solidFill>
            <a:srgbClr val="B6D6FC"/>
          </a:solidFill>
          <a:ln/>
        </p:spPr>
        <p:txBody>
          <a:bodyPr/>
          <a:lstStyle/>
          <a:p>
            <a:pPr defTabSz="761970">
              <a:defRPr/>
            </a:pPr>
            <a:endParaRPr lang="en-US" sz="1500">
              <a:solidFill>
                <a:prstClr val="black"/>
              </a:solidFill>
              <a:latin typeface="Calibri"/>
            </a:endParaRPr>
          </a:p>
        </p:txBody>
      </p:sp>
      <p:pic>
        <p:nvPicPr>
          <p:cNvPr id="20" name="Image 0" descr="preencoded.png"/>
          <p:cNvPicPr>
            <a:picLocks noChangeAspect="1"/>
          </p:cNvPicPr>
          <p:nvPr/>
        </p:nvPicPr>
        <p:blipFill>
          <a:blip r:embed="rId3"/>
          <a:stretch/>
        </p:blipFill>
        <p:spPr bwMode="auto">
          <a:xfrm>
            <a:off x="826790" y="5443339"/>
            <a:ext cx="206672" cy="165298"/>
          </a:xfrm>
          <a:prstGeom prst="rect">
            <a:avLst/>
          </a:prstGeom>
        </p:spPr>
      </p:pic>
      <p:sp>
        <p:nvSpPr>
          <p:cNvPr id="21" name="Text 18"/>
          <p:cNvSpPr/>
          <p:nvPr/>
        </p:nvSpPr>
        <p:spPr bwMode="auto">
          <a:xfrm>
            <a:off x="1198760" y="5403850"/>
            <a:ext cx="10166449" cy="264617"/>
          </a:xfrm>
          <a:prstGeom prst="rect">
            <a:avLst/>
          </a:prstGeom>
          <a:noFill/>
          <a:ln/>
        </p:spPr>
        <p:txBody>
          <a:bodyPr wrap="none" lIns="0" tIns="0" rIns="0" bIns="0" rtlCol="0" anchor="t"/>
          <a:lstStyle/>
          <a:p>
            <a:pPr defTabSz="761970">
              <a:lnSpc>
                <a:spcPts val="2083"/>
              </a:lnSpc>
              <a:defRPr/>
            </a:pPr>
            <a:r>
              <a:rPr lang="en-US" sz="1300">
                <a:solidFill>
                  <a:srgbClr val="000000"/>
                </a:solidFill>
                <a:latin typeface="Poppins"/>
                <a:ea typeface="Poppins"/>
                <a:cs typeface="Poppins"/>
              </a:rPr>
              <a:t>Use </a:t>
            </a:r>
            <a:r>
              <a:rPr lang="en-US" sz="1300" b="1">
                <a:solidFill>
                  <a:srgbClr val="000000"/>
                </a:solidFill>
                <a:latin typeface="Poppins"/>
                <a:ea typeface="Poppins"/>
                <a:cs typeface="Poppins"/>
              </a:rPr>
              <a:t>RBAC</a:t>
            </a:r>
            <a:r>
              <a:rPr lang="en-US" sz="1300">
                <a:solidFill>
                  <a:srgbClr val="000000"/>
                </a:solidFill>
                <a:latin typeface="Poppins"/>
                <a:ea typeface="Poppins"/>
                <a:cs typeface="Poppins"/>
              </a:rPr>
              <a:t> for clarity and simplicity; use </a:t>
            </a:r>
            <a:r>
              <a:rPr lang="en-US" sz="1300" b="1">
                <a:solidFill>
                  <a:srgbClr val="000000"/>
                </a:solidFill>
                <a:latin typeface="Poppins"/>
                <a:ea typeface="Poppins"/>
                <a:cs typeface="Poppins"/>
              </a:rPr>
              <a:t>ABAC</a:t>
            </a:r>
            <a:r>
              <a:rPr lang="en-US" sz="1300">
                <a:solidFill>
                  <a:srgbClr val="000000"/>
                </a:solidFill>
                <a:latin typeface="Poppins"/>
                <a:ea typeface="Poppins"/>
                <a:cs typeface="Poppins"/>
              </a:rPr>
              <a:t> where context and granularity are paramount.</a:t>
            </a:r>
            <a:endParaRPr lang="en-US" sz="1300">
              <a:solidFill>
                <a:prstClr val="black"/>
              </a:solidFill>
              <a:latin typeface="Calibri"/>
            </a:endParaRPr>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1570038"/>
            <a:ext cx="4627860" cy="335955"/>
          </a:xfrm>
          <a:prstGeom prst="rect">
            <a:avLst/>
          </a:prstGeom>
          <a:noFill/>
          <a:ln/>
        </p:spPr>
        <p:txBody>
          <a:bodyPr wrap="none" lIns="0" tIns="0" rIns="0" bIns="0" rtlCol="0" anchor="t"/>
          <a:lstStyle/>
          <a:p>
            <a:pPr>
              <a:lnSpc>
                <a:spcPts val="2625"/>
              </a:lnSpc>
              <a:defRPr/>
            </a:pPr>
            <a:endParaRPr lang="en-US" sz="2100"/>
          </a:p>
        </p:txBody>
      </p:sp>
      <p:pic>
        <p:nvPicPr>
          <p:cNvPr id="3" name="Image 0" descr="preencoded.png"/>
          <p:cNvPicPr>
            <a:picLocks noChangeAspect="1"/>
          </p:cNvPicPr>
          <p:nvPr/>
        </p:nvPicPr>
        <p:blipFill>
          <a:blip r:embed="rId3"/>
          <a:stretch/>
        </p:blipFill>
        <p:spPr bwMode="auto">
          <a:xfrm>
            <a:off x="426042" y="2080788"/>
            <a:ext cx="4861452" cy="3218136"/>
          </a:xfrm>
          <a:prstGeom prst="rect">
            <a:avLst/>
          </a:prstGeom>
        </p:spPr>
      </p:pic>
      <p:sp>
        <p:nvSpPr>
          <p:cNvPr id="4" name="Shape 1"/>
          <p:cNvSpPr/>
          <p:nvPr/>
        </p:nvSpPr>
        <p:spPr bwMode="auto">
          <a:xfrm>
            <a:off x="5623817" y="2079517"/>
            <a:ext cx="6071654" cy="903684"/>
          </a:xfrm>
          <a:prstGeom prst="roundRect">
            <a:avLst>
              <a:gd name="adj" fmla="val 6746"/>
            </a:avLst>
          </a:prstGeom>
          <a:solidFill>
            <a:srgbClr val="FFFFFF"/>
          </a:solidFill>
          <a:ln w="15240">
            <a:solidFill>
              <a:srgbClr val="B2E5C9"/>
            </a:solidFill>
            <a:prstDash val="solid"/>
          </a:ln>
        </p:spPr>
        <p:txBody>
          <a:bodyPr/>
          <a:lstStyle/>
          <a:p>
            <a:pPr>
              <a:defRPr/>
            </a:pPr>
            <a:endParaRPr lang="en-US"/>
          </a:p>
        </p:txBody>
      </p:sp>
      <p:sp>
        <p:nvSpPr>
          <p:cNvPr id="5" name="Shape 2"/>
          <p:cNvSpPr/>
          <p:nvPr/>
        </p:nvSpPr>
        <p:spPr bwMode="auto">
          <a:xfrm>
            <a:off x="5611115" y="2079517"/>
            <a:ext cx="50800" cy="903684"/>
          </a:xfrm>
          <a:prstGeom prst="roundRect">
            <a:avLst>
              <a:gd name="adj" fmla="val 88884"/>
            </a:avLst>
          </a:prstGeom>
          <a:solidFill>
            <a:srgbClr val="00AC4E"/>
          </a:solidFill>
          <a:ln/>
        </p:spPr>
        <p:txBody>
          <a:bodyPr/>
          <a:lstStyle/>
          <a:p>
            <a:pPr>
              <a:defRPr/>
            </a:pPr>
            <a:endParaRPr lang="en-US"/>
          </a:p>
        </p:txBody>
      </p:sp>
      <p:sp>
        <p:nvSpPr>
          <p:cNvPr id="6" name="Text 3"/>
          <p:cNvSpPr/>
          <p:nvPr/>
        </p:nvSpPr>
        <p:spPr bwMode="auto">
          <a:xfrm>
            <a:off x="5782070" y="2199671"/>
            <a:ext cx="1343818" cy="167878"/>
          </a:xfrm>
          <a:prstGeom prst="rect">
            <a:avLst/>
          </a:prstGeom>
          <a:noFill/>
          <a:ln/>
        </p:spPr>
        <p:txBody>
          <a:bodyPr wrap="none" lIns="0" tIns="0" rIns="0" bIns="0" rtlCol="0" anchor="t"/>
          <a:lstStyle/>
          <a:p>
            <a:pPr>
              <a:lnSpc>
                <a:spcPts val="1292"/>
              </a:lnSpc>
              <a:defRPr/>
            </a:pPr>
            <a:r>
              <a:rPr lang="en-US" sz="1200" b="1">
                <a:solidFill>
                  <a:srgbClr val="363D50"/>
                </a:solidFill>
                <a:latin typeface="Titillium Web Bold"/>
                <a:ea typeface="Titillium Web Bold"/>
                <a:cs typeface="Titillium Web Bold"/>
              </a:rPr>
              <a:t>Least Privilege Access</a:t>
            </a:r>
            <a:endParaRPr lang="en-US" sz="1200"/>
          </a:p>
        </p:txBody>
      </p:sp>
      <p:sp>
        <p:nvSpPr>
          <p:cNvPr id="7" name="Text 4"/>
          <p:cNvSpPr/>
          <p:nvPr/>
        </p:nvSpPr>
        <p:spPr bwMode="auto">
          <a:xfrm>
            <a:off x="5782070" y="2437399"/>
            <a:ext cx="5752918" cy="425648"/>
          </a:xfrm>
          <a:prstGeom prst="rect">
            <a:avLst/>
          </a:prstGeom>
          <a:noFill/>
          <a:ln/>
        </p:spPr>
        <p:txBody>
          <a:bodyPr wrap="square" lIns="0" tIns="0" rIns="0" bIns="0" rtlCol="0" anchor="t"/>
          <a:lstStyle/>
          <a:p>
            <a:pPr>
              <a:lnSpc>
                <a:spcPts val="1083"/>
              </a:lnSpc>
              <a:defRPr/>
            </a:pPr>
            <a:r>
              <a:rPr lang="en-US" sz="1050">
                <a:solidFill>
                  <a:srgbClr val="363D50"/>
                </a:solidFill>
                <a:latin typeface="Poppins"/>
                <a:ea typeface="Poppins"/>
                <a:cs typeface="Poppins"/>
              </a:rPr>
              <a:t>Users and services are granted only the minimum permissions necessary to perform their assigned tasks. By eliminating excess rights, organisations drastically reduce the attack surface and limit the potential damage from compromised accounts.</a:t>
            </a:r>
            <a:endParaRPr lang="en-US" sz="1050"/>
          </a:p>
        </p:txBody>
      </p:sp>
      <p:sp>
        <p:nvSpPr>
          <p:cNvPr id="8" name="Shape 5"/>
          <p:cNvSpPr/>
          <p:nvPr/>
        </p:nvSpPr>
        <p:spPr bwMode="auto">
          <a:xfrm>
            <a:off x="5623817" y="3213848"/>
            <a:ext cx="6071654" cy="903684"/>
          </a:xfrm>
          <a:prstGeom prst="roundRect">
            <a:avLst>
              <a:gd name="adj" fmla="val 6746"/>
            </a:avLst>
          </a:prstGeom>
          <a:solidFill>
            <a:srgbClr val="FFFFFF"/>
          </a:solidFill>
          <a:ln w="15240">
            <a:solidFill>
              <a:srgbClr val="B2E5C9"/>
            </a:solidFill>
            <a:prstDash val="solid"/>
          </a:ln>
        </p:spPr>
        <p:txBody>
          <a:bodyPr/>
          <a:lstStyle/>
          <a:p>
            <a:pPr>
              <a:defRPr/>
            </a:pPr>
            <a:endParaRPr lang="en-US"/>
          </a:p>
        </p:txBody>
      </p:sp>
      <p:sp>
        <p:nvSpPr>
          <p:cNvPr id="9" name="Shape 6"/>
          <p:cNvSpPr/>
          <p:nvPr/>
        </p:nvSpPr>
        <p:spPr bwMode="auto">
          <a:xfrm>
            <a:off x="5611115" y="3213848"/>
            <a:ext cx="50800" cy="903684"/>
          </a:xfrm>
          <a:prstGeom prst="roundRect">
            <a:avLst>
              <a:gd name="adj" fmla="val 88884"/>
            </a:avLst>
          </a:prstGeom>
          <a:solidFill>
            <a:srgbClr val="00AC4E"/>
          </a:solidFill>
          <a:ln/>
        </p:spPr>
        <p:txBody>
          <a:bodyPr/>
          <a:lstStyle/>
          <a:p>
            <a:pPr>
              <a:defRPr/>
            </a:pPr>
            <a:endParaRPr lang="en-US"/>
          </a:p>
        </p:txBody>
      </p:sp>
      <p:sp>
        <p:nvSpPr>
          <p:cNvPr id="10" name="Text 7"/>
          <p:cNvSpPr/>
          <p:nvPr/>
        </p:nvSpPr>
        <p:spPr bwMode="auto">
          <a:xfrm>
            <a:off x="5782070" y="3334002"/>
            <a:ext cx="1343818" cy="167878"/>
          </a:xfrm>
          <a:prstGeom prst="rect">
            <a:avLst/>
          </a:prstGeom>
          <a:noFill/>
          <a:ln/>
        </p:spPr>
        <p:txBody>
          <a:bodyPr wrap="none" lIns="0" tIns="0" rIns="0" bIns="0" rtlCol="0" anchor="t"/>
          <a:lstStyle/>
          <a:p>
            <a:pPr>
              <a:lnSpc>
                <a:spcPts val="1292"/>
              </a:lnSpc>
              <a:defRPr/>
            </a:pPr>
            <a:r>
              <a:rPr lang="en-US" sz="1200" b="1">
                <a:solidFill>
                  <a:srgbClr val="363D50"/>
                </a:solidFill>
                <a:latin typeface="Titillium Web Bold"/>
                <a:ea typeface="Titillium Web Bold"/>
                <a:cs typeface="Titillium Web Bold"/>
              </a:rPr>
              <a:t>Separation of Duties</a:t>
            </a:r>
            <a:endParaRPr lang="en-US" sz="1200"/>
          </a:p>
        </p:txBody>
      </p:sp>
      <p:sp>
        <p:nvSpPr>
          <p:cNvPr id="11" name="Text 8"/>
          <p:cNvSpPr/>
          <p:nvPr/>
        </p:nvSpPr>
        <p:spPr bwMode="auto">
          <a:xfrm>
            <a:off x="5782070" y="3571730"/>
            <a:ext cx="5752918" cy="425648"/>
          </a:xfrm>
          <a:prstGeom prst="rect">
            <a:avLst/>
          </a:prstGeom>
          <a:noFill/>
          <a:ln/>
        </p:spPr>
        <p:txBody>
          <a:bodyPr wrap="square" lIns="0" tIns="0" rIns="0" bIns="0" rtlCol="0" anchor="t"/>
          <a:lstStyle/>
          <a:p>
            <a:pPr>
              <a:lnSpc>
                <a:spcPts val="1083"/>
              </a:lnSpc>
              <a:defRPr/>
            </a:pPr>
            <a:r>
              <a:rPr lang="en-US" sz="1050">
                <a:solidFill>
                  <a:srgbClr val="363D50"/>
                </a:solidFill>
                <a:latin typeface="Poppins"/>
                <a:ea typeface="Poppins"/>
                <a:cs typeface="Poppins"/>
              </a:rPr>
              <a:t>Critical or sensitive tasks are divided across multiple users or teams so that no single individual can unilaterally complete a high-risk action. This prevents both intentional fraud and accidental errors through enforced checks and balances.</a:t>
            </a:r>
            <a:endParaRPr lang="en-US" sz="1050"/>
          </a:p>
        </p:txBody>
      </p:sp>
      <p:sp>
        <p:nvSpPr>
          <p:cNvPr id="12" name="Shape 9"/>
          <p:cNvSpPr/>
          <p:nvPr/>
        </p:nvSpPr>
        <p:spPr bwMode="auto">
          <a:xfrm>
            <a:off x="5623817" y="4356738"/>
            <a:ext cx="6071654" cy="903684"/>
          </a:xfrm>
          <a:prstGeom prst="roundRect">
            <a:avLst>
              <a:gd name="adj" fmla="val 6746"/>
            </a:avLst>
          </a:prstGeom>
          <a:solidFill>
            <a:srgbClr val="FFFFFF"/>
          </a:solidFill>
          <a:ln w="15240">
            <a:solidFill>
              <a:srgbClr val="B2E5C9"/>
            </a:solidFill>
            <a:prstDash val="solid"/>
          </a:ln>
        </p:spPr>
        <p:txBody>
          <a:bodyPr/>
          <a:lstStyle/>
          <a:p>
            <a:pPr>
              <a:defRPr/>
            </a:pPr>
            <a:endParaRPr lang="en-US"/>
          </a:p>
        </p:txBody>
      </p:sp>
      <p:sp>
        <p:nvSpPr>
          <p:cNvPr id="13" name="Shape 10"/>
          <p:cNvSpPr/>
          <p:nvPr/>
        </p:nvSpPr>
        <p:spPr bwMode="auto">
          <a:xfrm>
            <a:off x="5611115" y="4356738"/>
            <a:ext cx="50800" cy="903684"/>
          </a:xfrm>
          <a:prstGeom prst="roundRect">
            <a:avLst>
              <a:gd name="adj" fmla="val 88884"/>
            </a:avLst>
          </a:prstGeom>
          <a:solidFill>
            <a:srgbClr val="00AC4E"/>
          </a:solidFill>
          <a:ln/>
        </p:spPr>
        <p:txBody>
          <a:bodyPr/>
          <a:lstStyle/>
          <a:p>
            <a:pPr>
              <a:defRPr/>
            </a:pPr>
            <a:endParaRPr lang="en-US"/>
          </a:p>
        </p:txBody>
      </p:sp>
      <p:sp>
        <p:nvSpPr>
          <p:cNvPr id="14" name="Text 11"/>
          <p:cNvSpPr/>
          <p:nvPr/>
        </p:nvSpPr>
        <p:spPr bwMode="auto">
          <a:xfrm>
            <a:off x="5782070" y="4476891"/>
            <a:ext cx="1343818" cy="167878"/>
          </a:xfrm>
          <a:prstGeom prst="rect">
            <a:avLst/>
          </a:prstGeom>
          <a:noFill/>
          <a:ln/>
        </p:spPr>
        <p:txBody>
          <a:bodyPr wrap="none" lIns="0" tIns="0" rIns="0" bIns="0" rtlCol="0" anchor="t"/>
          <a:lstStyle/>
          <a:p>
            <a:pPr>
              <a:lnSpc>
                <a:spcPts val="1292"/>
              </a:lnSpc>
              <a:defRPr/>
            </a:pPr>
            <a:r>
              <a:rPr lang="en-US" sz="1200" b="1">
                <a:solidFill>
                  <a:srgbClr val="363D50"/>
                </a:solidFill>
                <a:latin typeface="Titillium Web Bold"/>
                <a:ea typeface="Titillium Web Bold"/>
                <a:cs typeface="Titillium Web Bold"/>
              </a:rPr>
              <a:t>Governance Benefits</a:t>
            </a:r>
            <a:endParaRPr lang="en-US" sz="1200"/>
          </a:p>
        </p:txBody>
      </p:sp>
      <p:sp>
        <p:nvSpPr>
          <p:cNvPr id="15" name="Text 12"/>
          <p:cNvSpPr/>
          <p:nvPr/>
        </p:nvSpPr>
        <p:spPr bwMode="auto">
          <a:xfrm>
            <a:off x="5782070" y="4714619"/>
            <a:ext cx="5603685" cy="425648"/>
          </a:xfrm>
          <a:prstGeom prst="rect">
            <a:avLst/>
          </a:prstGeom>
          <a:noFill/>
          <a:ln/>
        </p:spPr>
        <p:txBody>
          <a:bodyPr wrap="square" lIns="0" tIns="0" rIns="0" bIns="0" rtlCol="0" anchor="t"/>
          <a:lstStyle/>
          <a:p>
            <a:pPr>
              <a:lnSpc>
                <a:spcPts val="1083"/>
              </a:lnSpc>
              <a:defRPr/>
            </a:pPr>
            <a:r>
              <a:rPr lang="en-US" sz="1050">
                <a:solidFill>
                  <a:srgbClr val="363D50"/>
                </a:solidFill>
                <a:latin typeface="Poppins"/>
                <a:ea typeface="Poppins"/>
                <a:cs typeface="Poppins"/>
              </a:rPr>
              <a:t>Together, these principles reduce the risk of privilege misuse, strengthen internal controls, and provide clear evidence of governance maturity during compliance audits and regulatory reviews.</a:t>
            </a:r>
            <a:endParaRPr lang="en-US" sz="1050"/>
          </a:p>
        </p:txBody>
      </p:sp>
      <p:sp>
        <p:nvSpPr>
          <p:cNvPr id="18" name="Title 17"/>
          <p:cNvSpPr>
            <a:spLocks noGrp="1"/>
          </p:cNvSpPr>
          <p:nvPr>
            <p:ph type="title"/>
          </p:nvPr>
        </p:nvSpPr>
        <p:spPr bwMode="auto">
          <a:xfrm>
            <a:off x="363985" y="826767"/>
            <a:ext cx="7360289" cy="903684"/>
          </a:xfrm>
        </p:spPr>
        <p:txBody>
          <a:bodyPr/>
          <a:lstStyle/>
          <a:p>
            <a:pPr>
              <a:defRPr/>
            </a:pPr>
            <a:r>
              <a:rPr lang="en-US" b="1">
                <a:solidFill>
                  <a:srgbClr val="363D50"/>
                </a:solidFill>
                <a:latin typeface="Titillium Web Bold"/>
                <a:ea typeface="Titillium Web Bold"/>
                <a:cs typeface="Titillium Web Bold"/>
              </a:rPr>
              <a:t>Least Privilege and Separation of Duties</a:t>
            </a:r>
            <a:endParaRPr lang="en-US"/>
          </a:p>
        </p:txBody>
      </p:sp>
      <p:sp>
        <p:nvSpPr>
          <p:cNvPr id="16" name="Online Image Placeholder 15"/>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digital4sustainability_template</Template>
  <TotalTime>0</TotalTime>
  <Words>4766</Words>
  <Application>Microsoft Office PowerPoint</Application>
  <DocSecurity>0</DocSecurity>
  <PresentationFormat>Widescreen</PresentationFormat>
  <Paragraphs>438</Paragraphs>
  <Slides>45</Slides>
  <Notes>45</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45</vt:i4>
      </vt:variant>
    </vt:vector>
  </HeadingPairs>
  <TitlesOfParts>
    <vt:vector size="58" baseType="lpstr">
      <vt:lpstr>Aptos</vt:lpstr>
      <vt:lpstr>Aptos Display</vt:lpstr>
      <vt:lpstr>Arial</vt:lpstr>
      <vt:lpstr>Calibri</vt:lpstr>
      <vt:lpstr>Montserrat</vt:lpstr>
      <vt:lpstr>Poppins</vt:lpstr>
      <vt:lpstr>Poppins SemiBold</vt:lpstr>
      <vt:lpstr>Titillium Web Bold</vt:lpstr>
      <vt:lpstr>Titillium Web Light</vt:lpstr>
      <vt:lpstr>Titillium Web SemiBold</vt:lpstr>
      <vt:lpstr>1_Office Theme</vt:lpstr>
      <vt:lpstr>2_Office Theme</vt:lpstr>
      <vt:lpstr>Office Theme</vt:lpstr>
      <vt:lpstr>Module 3 –  DATA PROTECTION &amp; COMPLIANCE </vt:lpstr>
      <vt:lpstr>Enrico Frumento</vt:lpstr>
      <vt:lpstr>PowerPoint Presentation</vt:lpstr>
      <vt:lpstr>PowerPoint Presentation</vt:lpstr>
      <vt:lpstr>Introduction to the Access Controls</vt:lpstr>
      <vt:lpstr>Definition and Purpose of Access Control</vt:lpstr>
      <vt:lpstr>Identification, Authentication, Authorisation, Logging</vt:lpstr>
      <vt:lpstr>PowerPoint Presentation</vt:lpstr>
      <vt:lpstr>Least Privilege and Separation of Duties</vt:lpstr>
      <vt:lpstr>ESG, IoT, Smart Grids, EMS Examples</vt:lpstr>
      <vt:lpstr>PowerPoint Presentation</vt:lpstr>
      <vt:lpstr>PowerPoint Presentation</vt:lpstr>
      <vt:lpstr>Introduction to Encryption Technologies</vt:lpstr>
      <vt:lpstr>PowerPoint Presentation</vt:lpstr>
      <vt:lpstr>PowerPoint Presentation</vt:lpstr>
      <vt:lpstr>PowerPoint Presentation</vt:lpstr>
      <vt:lpstr>PowerPoint Presentation</vt:lpstr>
      <vt:lpstr>PowerPoint Presentation</vt:lpstr>
      <vt:lpstr>Introduction to GDPR Alignment and its evolution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Audit Trails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Simone Grilli</dc:creator>
  <cp:keywords/>
  <dc:description/>
  <cp:lastModifiedBy>Katarina Cicvarić</cp:lastModifiedBy>
  <cp:revision>2</cp:revision>
  <dcterms:created xsi:type="dcterms:W3CDTF">2026-04-16T13:15:03Z</dcterms:created>
  <dcterms:modified xsi:type="dcterms:W3CDTF">2026-04-22T06:13:14Z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0x0101002B0043FD6E1F844A81D2B68522F82840</vt:lpwstr>
  </property>
  <property fmtid="{D5CDD505-2E9C-101B-9397-08002B2CF9AE}" pid="3" name="MediaServiceImageTags">
    <vt:lpwstr/>
  </property>
</Properties>
</file>