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Lst>
  <p:notesMasterIdLst>
    <p:notesMasterId r:id="rId17"/>
  </p:notesMasterIdLst>
  <p:sldIdLst>
    <p:sldId id="256" r:id="rId3"/>
    <p:sldId id="257" r:id="rId4"/>
    <p:sldId id="258" r:id="rId5"/>
    <p:sldId id="259" r:id="rId6"/>
    <p:sldId id="260" r:id="rId7"/>
    <p:sldId id="261" r:id="rId8"/>
    <p:sldId id="263" r:id="rId9"/>
    <p:sldId id="270"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gdan Costel Mocanu" initials="BC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409" autoAdjust="0"/>
  </p:normalViewPr>
  <p:slideViewPr>
    <p:cSldViewPr snapToGrid="0">
      <p:cViewPr varScale="1">
        <p:scale>
          <a:sx n="97" d="100"/>
          <a:sy n="97" d="100"/>
        </p:scale>
        <p:origin x="114" y="72"/>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IE"/>
          </a:p>
        </p:txBody>
      </p:sp>
      <p:sp>
        <p:nvSpPr>
          <p:cNvPr id="3"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6126F3F-C137-41D3-BAEA-043E7C708A3E}" type="datetimeFigureOut">
              <a:rPr lang="en-IE"/>
              <a:t>10/04/2026</a:t>
            </a:fld>
            <a:endParaRPr lang="en-IE"/>
          </a:p>
        </p:txBody>
      </p:sp>
      <p:sp>
        <p:nvSpPr>
          <p:cNvPr id="4" name="Slide Image Placehold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IE"/>
          </a:p>
        </p:txBody>
      </p:sp>
      <p:sp>
        <p:nvSpPr>
          <p:cNvPr id="5"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IE"/>
          </a:p>
        </p:txBody>
      </p:sp>
      <p:sp>
        <p:nvSpPr>
          <p:cNvPr id="7"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75106324-0747-4C1B-9F29-13F9F9776C79}" type="slidenum">
              <a:rPr lang="en-IE"/>
              <a:t>‹#›</a:t>
            </a:fld>
            <a:endParaRPr lang="en-I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a:t>Welcome to Module </a:t>
            </a:r>
            <a:r>
              <a:rPr lang="hr-HR"/>
              <a:t>2</a:t>
            </a:r>
            <a:r>
              <a:rPr lang="en-US"/>
              <a:t>: </a:t>
            </a:r>
            <a:r>
              <a:rPr lang="hr-HR" sz="1200">
                <a:solidFill>
                  <a:schemeClr val="tx1"/>
                </a:solidFill>
                <a:latin typeface="Calibri"/>
                <a:ea typeface="Arial"/>
                <a:cs typeface="Arial"/>
              </a:rPr>
              <a:t>Energy-Efficient Architecture – Key Concepts</a:t>
            </a:r>
            <a:r>
              <a:rPr lang="en-US"/>
              <a:t>.</a:t>
            </a:r>
            <a:endParaRPr/>
          </a:p>
          <a:p>
            <a:pPr>
              <a:defRPr/>
            </a:pPr>
            <a:r>
              <a:rPr lang="en-US"/>
              <a:t>Within this module, we covered the following topics:</a:t>
            </a:r>
            <a:endParaRPr/>
          </a:p>
          <a:p>
            <a:pPr>
              <a:defRPr/>
            </a:pPr>
            <a:r>
              <a:rPr lang="en-US"/>
              <a:t>–	Architectural Models: MVC and Sustainable Design</a:t>
            </a:r>
            <a:r>
              <a:rPr lang="hr-HR"/>
              <a:t>,</a:t>
            </a:r>
            <a:r>
              <a:rPr lang="en-US"/>
              <a:t> </a:t>
            </a:r>
            <a:endParaRPr/>
          </a:p>
          <a:p>
            <a:pPr>
              <a:defRPr/>
            </a:pPr>
            <a:r>
              <a:rPr lang="en-US"/>
              <a:t>–	Microservices and Modern Architectures</a:t>
            </a:r>
            <a:r>
              <a:rPr lang="hr-HR"/>
              <a:t>,</a:t>
            </a:r>
            <a:endParaRPr lang="en-US"/>
          </a:p>
          <a:p>
            <a:pPr>
              <a:defRPr/>
            </a:pPr>
            <a:r>
              <a:rPr lang="en-US"/>
              <a:t>–	Sustainable Cloud Computing</a:t>
            </a:r>
            <a:r>
              <a:rPr lang="hr-HR"/>
              <a:t>,</a:t>
            </a:r>
            <a:r>
              <a:rPr lang="en-US"/>
              <a:t> </a:t>
            </a:r>
            <a:endParaRPr/>
          </a:p>
          <a:p>
            <a:pPr>
              <a:defRPr/>
            </a:pPr>
            <a:r>
              <a:rPr lang="en-US"/>
              <a:t>–	Carbon-Aware Computing</a:t>
            </a:r>
            <a:r>
              <a:rPr lang="hr-HR"/>
              <a:t>.</a:t>
            </a:r>
            <a:endParaRPr/>
          </a:p>
          <a:p>
            <a:pPr>
              <a:defRPr/>
            </a:pPr>
            <a:r>
              <a:rPr lang="hr-HR"/>
              <a:t>We are going to: </a:t>
            </a:r>
            <a:endParaRPr lang="en-US"/>
          </a:p>
          <a:p>
            <a:pPr>
              <a:defRPr/>
            </a:pPr>
            <a:r>
              <a:rPr lang="en-US"/>
              <a:t>–	Evaluate and compare software architectural models</a:t>
            </a:r>
            <a:r>
              <a:rPr lang="hr-HR"/>
              <a:t>,</a:t>
            </a:r>
            <a:endParaRPr lang="en-US"/>
          </a:p>
          <a:p>
            <a:pPr>
              <a:defRPr/>
            </a:pPr>
            <a:r>
              <a:rPr lang="en-US"/>
              <a:t>–	Design and assess microservices and modern architectures</a:t>
            </a:r>
            <a:r>
              <a:rPr lang="hr-HR"/>
              <a:t>,</a:t>
            </a:r>
            <a:endParaRPr lang="en-US"/>
          </a:p>
          <a:p>
            <a:pPr>
              <a:defRPr/>
            </a:pPr>
            <a:r>
              <a:rPr lang="en-US"/>
              <a:t>–	Apply sustainable cloud computing strategies,</a:t>
            </a:r>
            <a:endParaRPr lang="hr-HR"/>
          </a:p>
          <a:p>
            <a:pPr>
              <a:defRPr/>
            </a:pPr>
            <a:r>
              <a:rPr lang="en-US"/>
              <a:t>–	Design system architectures optimized for renewable energy availability</a:t>
            </a:r>
            <a:r>
              <a:rPr lang="hr-HR"/>
              <a:t>,</a:t>
            </a:r>
            <a:endParaRPr lang="en-US"/>
          </a:p>
          <a:p>
            <a:pPr>
              <a:defRPr/>
            </a:pPr>
            <a:r>
              <a:rPr lang="en-US"/>
              <a:t>–	Analyze and apply carbon-aware computing</a:t>
            </a:r>
            <a:r>
              <a:rPr lang="hr-HR"/>
              <a:t> and</a:t>
            </a:r>
            <a:endParaRPr/>
          </a:p>
          <a:p>
            <a:pPr>
              <a:defRPr/>
            </a:pPr>
            <a:r>
              <a:rPr lang="en-US"/>
              <a:t>–	Apply sustainable IT operations</a:t>
            </a:r>
            <a:r>
              <a:rPr lang="hr-HR"/>
              <a:t>.</a:t>
            </a:r>
            <a:endParaRPr/>
          </a:p>
          <a:p>
            <a:pPr>
              <a:defRPr/>
            </a:pPr>
            <a:r>
              <a:rPr lang="hr-HR"/>
              <a:t>Let’s start.</a:t>
            </a:r>
            <a:endParaRP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a:t>
            </a:fld>
            <a:endParaRPr lang="en-I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sz="1200" b="1">
                <a:solidFill>
                  <a:schemeClr val="tx1"/>
                </a:solidFill>
                <a:latin typeface="Calibri"/>
                <a:ea typeface="Arial"/>
                <a:cs typeface="Arial"/>
              </a:rPr>
              <a:t>Carbon-Awareness.</a:t>
            </a:r>
            <a:r>
              <a:rPr lang="en-US" sz="1200">
                <a:solidFill>
                  <a:schemeClr val="tx1"/>
                </a:solidFill>
                <a:latin typeface="Calibri"/>
                <a:ea typeface="Arial"/>
                <a:cs typeface="Arial"/>
              </a:rPr>
              <a:t>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This is the "brain" of our architecture.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Not all electricity is equal.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A kilowatt in Sweden (mostly hydro/nuclear) is "cleaner" than a kilowatt in a region powered by coal.</a:t>
            </a:r>
            <a:endParaRPr lang="en-US"/>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10</a:t>
            </a:fld>
            <a:endParaRPr lang="en-I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Calibri"/>
                <a:ea typeface="Arial"/>
                <a:cs typeface="Arial"/>
              </a:rPr>
              <a:t>Carbon-aware computing means being a "Digital Nomad."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We move our heavy processing to the times and places where the sun is shining or the wind is blowing.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We use real-time carbon signals to decide: "Do I run this now, or in four hours?"</a:t>
            </a:r>
            <a:endParaRPr lang="en-US"/>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11</a:t>
            </a:fld>
            <a:endParaRPr lang="en-I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hr-HR" sz="1200">
                <a:solidFill>
                  <a:schemeClr val="tx1"/>
                </a:solidFill>
                <a:latin typeface="Calibri"/>
                <a:ea typeface="Arial"/>
                <a:cs typeface="Arial"/>
              </a:rPr>
              <a:t>What is </a:t>
            </a:r>
            <a:r>
              <a:rPr lang="en-US" sz="1200" b="1">
                <a:solidFill>
                  <a:schemeClr val="tx1"/>
                </a:solidFill>
                <a:latin typeface="Calibri"/>
                <a:ea typeface="Arial"/>
                <a:cs typeface="Arial"/>
              </a:rPr>
              <a:t>Demand Shaping</a:t>
            </a:r>
            <a:r>
              <a:rPr lang="hr-HR" sz="1200" b="1">
                <a:solidFill>
                  <a:schemeClr val="tx1"/>
                </a:solidFill>
                <a:latin typeface="Calibri"/>
                <a:ea typeface="Arial"/>
                <a:cs typeface="Arial"/>
              </a:rPr>
              <a:t>?</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Instead of the grid adapting to us, our software adapts to the grid.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We can reduce our feature set during "dirty" hours to keep our carbon budget in check.</a:t>
            </a:r>
            <a:endParaRPr lang="en-US"/>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12</a:t>
            </a:fld>
            <a:endParaRPr lang="en-I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Calibri"/>
                <a:ea typeface="Arial"/>
                <a:cs typeface="Arial"/>
              </a:rPr>
              <a:t>Architectural decisions are the most permanent ones you</a:t>
            </a:r>
            <a:r>
              <a:rPr lang="hr-HR" sz="1200">
                <a:solidFill>
                  <a:schemeClr val="tx1"/>
                </a:solidFill>
                <a:latin typeface="Calibri"/>
                <a:ea typeface="Arial"/>
                <a:cs typeface="Arial"/>
              </a:rPr>
              <a:t>’</a:t>
            </a:r>
            <a:r>
              <a:rPr lang="en-US" sz="1200">
                <a:solidFill>
                  <a:schemeClr val="tx1"/>
                </a:solidFill>
                <a:latin typeface="Calibri"/>
                <a:ea typeface="Arial"/>
                <a:cs typeface="Arial"/>
              </a:rPr>
              <a:t>ll make.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Design for the planet today, so your software doesn</a:t>
            </a:r>
            <a:r>
              <a:rPr lang="hr-HR" sz="1200">
                <a:solidFill>
                  <a:schemeClr val="tx1"/>
                </a:solidFill>
                <a:latin typeface="Calibri"/>
                <a:ea typeface="Arial"/>
                <a:cs typeface="Arial"/>
              </a:rPr>
              <a:t>’</a:t>
            </a:r>
            <a:r>
              <a:rPr lang="en-US" sz="1200">
                <a:solidFill>
                  <a:schemeClr val="tx1"/>
                </a:solidFill>
                <a:latin typeface="Calibri"/>
                <a:ea typeface="Arial"/>
                <a:cs typeface="Arial"/>
              </a:rPr>
              <a:t>t become the "Digital Plastic" of tomorrow.</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13</a:t>
            </a:fld>
            <a:endParaRPr lang="en-I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a:solidFill>
                  <a:schemeClr val="tx1"/>
                </a:solidFill>
                <a:latin typeface="Calibri"/>
                <a:ea typeface="Arial"/>
                <a:cs typeface="Arial"/>
              </a:rPr>
              <a:t>Well done for completing this module</a:t>
            </a:r>
            <a:r>
              <a:rPr lang="hr-HR" sz="1200">
                <a:solidFill>
                  <a:schemeClr val="tx1"/>
                </a:solidFill>
                <a:latin typeface="Calibri"/>
                <a:ea typeface="Arial"/>
                <a:cs typeface="Arial"/>
              </a:rPr>
              <a:t>! Thank you for listening! </a:t>
            </a:r>
            <a:endParaRPr lang="en-US"/>
          </a:p>
          <a:p>
            <a:pPr>
              <a:defRPr/>
            </a:pPr>
            <a:endParaRPr/>
          </a:p>
        </p:txBody>
      </p:sp>
      <p:sp>
        <p:nvSpPr>
          <p:cNvPr id="4" name="Foliennummernplatzhalter 3"/>
          <p:cNvSpPr>
            <a:spLocks noGrp="1"/>
          </p:cNvSpPr>
          <p:nvPr>
            <p:ph type="sldNum" sz="quarter" idx="5"/>
          </p:nvPr>
        </p:nvSpPr>
        <p:spPr bwMode="auto"/>
        <p:txBody>
          <a:bodyPr/>
          <a:lstStyle/>
          <a:p>
            <a:pPr>
              <a:defRPr/>
            </a:pPr>
            <a:fld id="{75106324-0747-4C1B-9F29-13F9F9776C79}" type="slidenum">
              <a:rPr lang="en-IE"/>
              <a:t>14</a:t>
            </a:fld>
            <a:endParaRPr lang="en-I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a:t>We’ve optimized our logic; now let’s optimize our home. </a:t>
            </a:r>
            <a:endParaRPr lang="hr-HR"/>
          </a:p>
          <a:p>
            <a:pPr>
              <a:defRPr/>
            </a:pPr>
            <a:r>
              <a:rPr lang="en-US"/>
              <a:t>In Module 2, we zoom out. </a:t>
            </a:r>
            <a:endParaRPr lang="hr-HR"/>
          </a:p>
          <a:p>
            <a:pPr>
              <a:defRPr/>
            </a:pPr>
            <a:r>
              <a:rPr lang="en-US"/>
              <a:t>We aren't just looking at the engine; we're looking at the whole car and the road it travels on.</a:t>
            </a:r>
            <a:endParaRPr/>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2</a:t>
            </a:fld>
            <a:endParaRPr lang="en-I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a:t>The Model–View–Controller</a:t>
            </a:r>
            <a:r>
              <a:rPr lang="hr-HR"/>
              <a:t> or </a:t>
            </a:r>
            <a:r>
              <a:rPr lang="en-US"/>
              <a:t>MVC</a:t>
            </a:r>
            <a:r>
              <a:rPr lang="hr-HR"/>
              <a:t> </a:t>
            </a:r>
            <a:r>
              <a:rPr lang="en-US"/>
              <a:t>architecture also contributes to software longevity and sustainability through the principle of Separation of Concerns. </a:t>
            </a:r>
            <a:endParaRPr lang="hr-HR"/>
          </a:p>
          <a:p>
            <a:pPr>
              <a:defRPr/>
            </a:pPr>
            <a:r>
              <a:rPr lang="en-US"/>
              <a:t>By isolating the View from the Model, changes to the user interface do not require modifications to the underlying data logic. </a:t>
            </a:r>
            <a:endParaRPr lang="hr-HR"/>
          </a:p>
          <a:p>
            <a:pPr>
              <a:defRPr/>
            </a:pPr>
            <a:r>
              <a:rPr lang="en-US"/>
              <a:t>This reduces the complexity and energy cost of maintenance, testing, and updates, allowing systems to evolve with fewer resources and less computational waste over time.</a:t>
            </a: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3</a:t>
            </a:fld>
            <a:endParaRPr lang="en-I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sz="1200" dirty="0">
                <a:solidFill>
                  <a:schemeClr val="tx1"/>
                </a:solidFill>
                <a:latin typeface="Calibri"/>
                <a:ea typeface="Arial"/>
                <a:cs typeface="Arial"/>
              </a:rPr>
              <a:t>When software is modular, we update only what’s broken. </a:t>
            </a:r>
            <a:endParaRPr lang="hr-HR" sz="1200" dirty="0">
              <a:solidFill>
                <a:schemeClr val="tx1"/>
              </a:solidFill>
              <a:latin typeface="Calibri"/>
              <a:ea typeface="Arial"/>
              <a:cs typeface="Arial"/>
            </a:endParaRPr>
          </a:p>
          <a:p>
            <a:pPr>
              <a:defRPr/>
            </a:pPr>
            <a:r>
              <a:rPr lang="en-US" sz="1200" dirty="0">
                <a:solidFill>
                  <a:schemeClr val="tx1"/>
                </a:solidFill>
                <a:latin typeface="Calibri"/>
                <a:ea typeface="Arial"/>
                <a:cs typeface="Arial"/>
              </a:rPr>
              <a:t>We avoid the "throw-away" culture of monolithic code. </a:t>
            </a:r>
            <a:endParaRPr lang="hr-HR" sz="1200" dirty="0">
              <a:solidFill>
                <a:schemeClr val="tx1"/>
              </a:solidFill>
              <a:latin typeface="Calibri"/>
              <a:ea typeface="Arial"/>
              <a:cs typeface="Arial"/>
            </a:endParaRPr>
          </a:p>
          <a:p>
            <a:pPr>
              <a:defRPr/>
            </a:pPr>
            <a:r>
              <a:rPr lang="en-US" sz="1200" dirty="0">
                <a:solidFill>
                  <a:schemeClr val="tx1"/>
                </a:solidFill>
                <a:latin typeface="Calibri"/>
                <a:ea typeface="Arial"/>
                <a:cs typeface="Arial"/>
              </a:rPr>
              <a:t>Less rework means fewer build cycles, less data migration, and a longer, greener software lifespan.</a:t>
            </a:r>
            <a:endParaRPr lang="en-US" dirty="0"/>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4</a:t>
            </a:fld>
            <a:endParaRPr lang="en-I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Calibri"/>
                <a:ea typeface="Arial"/>
                <a:cs typeface="Arial"/>
              </a:rPr>
              <a:t>Here is the big debate: Monolith vs. Microservices. </a:t>
            </a:r>
            <a:r>
              <a:rPr lang="en-US" sz="1200" b="1">
                <a:solidFill>
                  <a:schemeClr val="tx1"/>
                </a:solidFill>
                <a:latin typeface="Calibri"/>
                <a:ea typeface="Arial"/>
                <a:cs typeface="Arial"/>
              </a:rPr>
              <a:t>Microservices </a:t>
            </a:r>
            <a:r>
              <a:rPr lang="en-US" sz="1200">
                <a:solidFill>
                  <a:schemeClr val="tx1"/>
                </a:solidFill>
                <a:latin typeface="Calibri"/>
                <a:ea typeface="Arial"/>
                <a:cs typeface="Arial"/>
              </a:rPr>
              <a:t>enable “</a:t>
            </a:r>
            <a:r>
              <a:rPr lang="en-US" sz="1200" b="1">
                <a:solidFill>
                  <a:schemeClr val="tx1"/>
                </a:solidFill>
                <a:latin typeface="Calibri"/>
                <a:ea typeface="Arial"/>
                <a:cs typeface="Arial"/>
              </a:rPr>
              <a:t>precision scaling</a:t>
            </a:r>
            <a:r>
              <a:rPr lang="en-US" sz="1200">
                <a:solidFill>
                  <a:schemeClr val="tx1"/>
                </a:solidFill>
                <a:latin typeface="Calibri"/>
                <a:ea typeface="Arial"/>
                <a:cs typeface="Arial"/>
              </a:rPr>
              <a:t>,” meaning only the specific services being used need to run or scale up, rather than powering an entire application. By activating just the necessary components, systems can reduce wasted computation, lower resource consumption, and operate more efficiently. In contrast, a </a:t>
            </a:r>
            <a:r>
              <a:rPr lang="en-US" sz="1200" b="1">
                <a:solidFill>
                  <a:schemeClr val="tx1"/>
                </a:solidFill>
                <a:latin typeface="Calibri"/>
                <a:ea typeface="Arial"/>
                <a:cs typeface="Arial"/>
              </a:rPr>
              <a:t>Monolithic Architecture</a:t>
            </a:r>
            <a:r>
              <a:rPr lang="en-US" sz="1200">
                <a:solidFill>
                  <a:schemeClr val="tx1"/>
                </a:solidFill>
                <a:latin typeface="Calibri"/>
                <a:ea typeface="Arial"/>
                <a:cs typeface="Arial"/>
              </a:rPr>
              <a:t> typically scales the entire application as a single unit, meaning even lightly used features consume resources whenever the system runs, which can lead to unnecessary energy usage compared to the more selective scaling of Microservices Architecture.</a:t>
            </a:r>
            <a:endParaRPr lang="en-US"/>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5</a:t>
            </a:fld>
            <a:endParaRPr lang="en-I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Calibri"/>
                <a:ea typeface="Arial"/>
                <a:cs typeface="Arial"/>
              </a:rPr>
              <a:t>But there’s a catch: The </a:t>
            </a:r>
            <a:r>
              <a:rPr lang="en-US" sz="1200" b="1">
                <a:solidFill>
                  <a:schemeClr val="tx1"/>
                </a:solidFill>
                <a:latin typeface="Calibri"/>
                <a:ea typeface="Arial"/>
                <a:cs typeface="Arial"/>
              </a:rPr>
              <a:t>Network Tax</a:t>
            </a:r>
            <a:r>
              <a:rPr lang="en-US" sz="1200">
                <a:solidFill>
                  <a:schemeClr val="tx1"/>
                </a:solidFill>
                <a:latin typeface="Calibri"/>
                <a:ea typeface="Arial"/>
                <a:cs typeface="Arial"/>
              </a:rPr>
              <a:t>.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Every time microservices talk to each other, they burn energy in the network.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If your services are too "chatty," you might lose all the energy you saved by scaling.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It</a:t>
            </a:r>
            <a:r>
              <a:rPr lang="hr-HR" sz="1200">
                <a:solidFill>
                  <a:schemeClr val="tx1"/>
                </a:solidFill>
                <a:latin typeface="Calibri"/>
                <a:ea typeface="Arial"/>
                <a:cs typeface="Arial"/>
              </a:rPr>
              <a:t>’</a:t>
            </a:r>
            <a:r>
              <a:rPr lang="en-US" sz="1200">
                <a:solidFill>
                  <a:schemeClr val="tx1"/>
                </a:solidFill>
                <a:latin typeface="Calibri"/>
                <a:ea typeface="Arial"/>
                <a:cs typeface="Arial"/>
              </a:rPr>
              <a:t>s a balance of isolation vs. overhead.</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6</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sz="1200" dirty="0">
                <a:solidFill>
                  <a:schemeClr val="tx1"/>
                </a:solidFill>
                <a:latin typeface="+mn-lt"/>
                <a:ea typeface="+mn-ea"/>
                <a:cs typeface="+mn-cs"/>
              </a:rPr>
              <a:t>Then there</a:t>
            </a:r>
            <a:r>
              <a:rPr lang="hr-HR" sz="1200" dirty="0">
                <a:solidFill>
                  <a:schemeClr val="tx1"/>
                </a:solidFill>
                <a:latin typeface="+mn-lt"/>
                <a:ea typeface="+mn-ea"/>
                <a:cs typeface="+mn-cs"/>
              </a:rPr>
              <a:t>’</a:t>
            </a:r>
            <a:r>
              <a:rPr lang="en-US" sz="1200" dirty="0">
                <a:solidFill>
                  <a:schemeClr val="tx1"/>
                </a:solidFill>
                <a:latin typeface="+mn-lt"/>
                <a:ea typeface="+mn-ea"/>
                <a:cs typeface="+mn-cs"/>
              </a:rPr>
              <a:t>s </a:t>
            </a:r>
            <a:r>
              <a:rPr lang="en-US" sz="1200" b="1" dirty="0">
                <a:solidFill>
                  <a:schemeClr val="tx1"/>
                </a:solidFill>
                <a:latin typeface="+mn-lt"/>
                <a:ea typeface="+mn-ea"/>
                <a:cs typeface="+mn-cs"/>
              </a:rPr>
              <a:t>Serverless</a:t>
            </a:r>
            <a:r>
              <a:rPr lang="en-US" sz="1200" dirty="0">
                <a:solidFill>
                  <a:schemeClr val="tx1"/>
                </a:solidFill>
                <a:latin typeface="+mn-lt"/>
                <a:ea typeface="+mn-ea"/>
                <a:cs typeface="+mn-cs"/>
              </a:rPr>
              <a:t>. </a:t>
            </a:r>
            <a:endParaRPr lang="hr-HR" sz="1200" dirty="0">
              <a:solidFill>
                <a:schemeClr val="tx1"/>
              </a:solidFill>
              <a:latin typeface="+mn-lt"/>
              <a:ea typeface="+mn-ea"/>
              <a:cs typeface="+mn-cs"/>
            </a:endParaRPr>
          </a:p>
          <a:p>
            <a:pPr marL="0" marR="0" lvl="0" indent="0" algn="l" defTabSz="914400">
              <a:lnSpc>
                <a:spcPct val="100000"/>
              </a:lnSpc>
              <a:spcBef>
                <a:spcPts val="0"/>
              </a:spcBef>
              <a:spcAft>
                <a:spcPts val="0"/>
              </a:spcAft>
              <a:buClrTx/>
              <a:buSzTx/>
              <a:buFontTx/>
              <a:buNone/>
              <a:defRPr/>
            </a:pPr>
            <a:r>
              <a:rPr lang="en-US" sz="1200" dirty="0">
                <a:solidFill>
                  <a:schemeClr val="tx1"/>
                </a:solidFill>
                <a:latin typeface="+mn-lt"/>
                <a:ea typeface="+mn-ea"/>
                <a:cs typeface="+mn-cs"/>
              </a:rPr>
              <a:t>The ultimate "Scale-to-Zero" strategy. </a:t>
            </a:r>
            <a:endParaRPr lang="hr-HR" sz="1200" dirty="0">
              <a:solidFill>
                <a:schemeClr val="tx1"/>
              </a:solidFill>
              <a:latin typeface="+mn-lt"/>
              <a:ea typeface="+mn-ea"/>
              <a:cs typeface="+mn-cs"/>
            </a:endParaRPr>
          </a:p>
          <a:p>
            <a:pPr marL="0" marR="0" lvl="0" indent="0" algn="l" defTabSz="914400">
              <a:lnSpc>
                <a:spcPct val="100000"/>
              </a:lnSpc>
              <a:spcBef>
                <a:spcPts val="0"/>
              </a:spcBef>
              <a:spcAft>
                <a:spcPts val="0"/>
              </a:spcAft>
              <a:buClrTx/>
              <a:buSzTx/>
              <a:buFontTx/>
              <a:buNone/>
              <a:defRPr/>
            </a:pPr>
            <a:r>
              <a:rPr lang="en-US" sz="1200" dirty="0">
                <a:solidFill>
                  <a:schemeClr val="tx1"/>
                </a:solidFill>
                <a:latin typeface="+mn-lt"/>
                <a:ea typeface="+mn-ea"/>
                <a:cs typeface="+mn-cs"/>
              </a:rPr>
              <a:t>If no one is using your code, it </a:t>
            </a:r>
            <a:r>
              <a:rPr lang="en-US" sz="1200" dirty="0" err="1">
                <a:solidFill>
                  <a:schemeClr val="tx1"/>
                </a:solidFill>
                <a:latin typeface="+mn-lt"/>
                <a:ea typeface="+mn-ea"/>
                <a:cs typeface="+mn-cs"/>
              </a:rPr>
              <a:t>doesn</a:t>
            </a:r>
            <a:r>
              <a:rPr lang="hr-HR" sz="1200" dirty="0">
                <a:solidFill>
                  <a:schemeClr val="tx1"/>
                </a:solidFill>
                <a:latin typeface="+mn-lt"/>
                <a:ea typeface="+mn-ea"/>
                <a:cs typeface="+mn-cs"/>
              </a:rPr>
              <a:t>’</a:t>
            </a:r>
            <a:r>
              <a:rPr lang="en-US" sz="1200" dirty="0">
                <a:solidFill>
                  <a:schemeClr val="tx1"/>
                </a:solidFill>
                <a:latin typeface="+mn-lt"/>
                <a:ea typeface="+mn-ea"/>
                <a:cs typeface="+mn-cs"/>
              </a:rPr>
              <a:t>t just sit there "idling" and burning watts—it ceases to exist. </a:t>
            </a:r>
            <a:endParaRPr lang="hr-HR" sz="1200" dirty="0">
              <a:solidFill>
                <a:schemeClr val="tx1"/>
              </a:solidFill>
              <a:latin typeface="+mn-lt"/>
              <a:ea typeface="+mn-ea"/>
              <a:cs typeface="+mn-cs"/>
            </a:endParaRPr>
          </a:p>
          <a:p>
            <a:pPr marL="0" marR="0" lvl="0" indent="0" algn="l" defTabSz="914400">
              <a:lnSpc>
                <a:spcPct val="100000"/>
              </a:lnSpc>
              <a:spcBef>
                <a:spcPts val="0"/>
              </a:spcBef>
              <a:spcAft>
                <a:spcPts val="0"/>
              </a:spcAft>
              <a:buClrTx/>
              <a:buSzTx/>
              <a:buFontTx/>
              <a:buNone/>
              <a:defRPr/>
            </a:pPr>
            <a:endParaRPr lang="hr-HR" sz="1200" dirty="0">
              <a:solidFill>
                <a:schemeClr val="tx1"/>
              </a:solidFill>
              <a:latin typeface="+mn-lt"/>
              <a:ea typeface="+mn-ea"/>
              <a:cs typeface="+mn-cs"/>
            </a:endParaRPr>
          </a:p>
          <a:p>
            <a:pPr marL="0" marR="0" lvl="0" indent="0" algn="l" defTabSz="914400">
              <a:lnSpc>
                <a:spcPct val="100000"/>
              </a:lnSpc>
              <a:spcBef>
                <a:spcPts val="0"/>
              </a:spcBef>
              <a:spcAft>
                <a:spcPts val="0"/>
              </a:spcAft>
              <a:buClrTx/>
              <a:buSzTx/>
              <a:buFontTx/>
              <a:buNone/>
              <a:defRPr/>
            </a:pPr>
            <a:r>
              <a:rPr lang="en-US" sz="1200" dirty="0">
                <a:solidFill>
                  <a:schemeClr val="tx1"/>
                </a:solidFill>
                <a:latin typeface="+mn-lt"/>
                <a:ea typeface="+mn-ea"/>
                <a:cs typeface="+mn-cs"/>
              </a:rPr>
              <a:t>That is the gold standard of resource efficiency.</a:t>
            </a:r>
            <a:endParaRPr lang="en-US" dirty="0"/>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7</a:t>
            </a:fld>
            <a:endParaRPr lang="en-I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C38B1-055D-9ABA-AB02-B6CD7B1D2035}"/>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07800434-7175-078A-6FCD-63B10DFC253B}"/>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A86E2FD0-0466-2F0E-6135-00B7EDDEBA9C}"/>
              </a:ext>
            </a:extLst>
          </p:cNvPr>
          <p:cNvSpPr>
            <a:spLocks noGrp="1"/>
          </p:cNvSpPr>
          <p:nvPr>
            <p:ph type="body" idx="1"/>
          </p:nvPr>
        </p:nvSpPr>
        <p:spPr bwMode="auto"/>
        <p:txBody>
          <a:bodyPr/>
          <a:lstStyle/>
          <a:p>
            <a:pPr>
              <a:defRPr/>
            </a:pPr>
            <a:r>
              <a:rPr lang="en-US" sz="1200" b="1" dirty="0">
                <a:solidFill>
                  <a:schemeClr val="tx1"/>
                </a:solidFill>
                <a:latin typeface="Calibri"/>
                <a:ea typeface="Arial"/>
                <a:cs typeface="Arial"/>
              </a:rPr>
              <a:t>Sustainable Cloud.</a:t>
            </a:r>
            <a:r>
              <a:rPr lang="en-US" sz="1200" dirty="0">
                <a:solidFill>
                  <a:schemeClr val="tx1"/>
                </a:solidFill>
                <a:latin typeface="Calibri"/>
                <a:ea typeface="Arial"/>
                <a:cs typeface="Arial"/>
              </a:rPr>
              <a:t> </a:t>
            </a:r>
            <a:endParaRPr lang="hr-HR" sz="1200" dirty="0">
              <a:solidFill>
                <a:schemeClr val="tx1"/>
              </a:solidFill>
              <a:latin typeface="Calibri"/>
              <a:ea typeface="Arial"/>
              <a:cs typeface="Arial"/>
            </a:endParaRPr>
          </a:p>
          <a:p>
            <a:pPr>
              <a:defRPr/>
            </a:pPr>
            <a:endParaRPr lang="hr-HR" sz="1200" dirty="0">
              <a:solidFill>
                <a:schemeClr val="tx1"/>
              </a:solidFill>
              <a:latin typeface="Calibri"/>
              <a:ea typeface="Arial"/>
              <a:cs typeface="Arial"/>
            </a:endParaRPr>
          </a:p>
          <a:p>
            <a:pPr>
              <a:defRPr/>
            </a:pPr>
            <a:r>
              <a:rPr lang="en-US" sz="1200" dirty="0">
                <a:solidFill>
                  <a:schemeClr val="tx1"/>
                </a:solidFill>
                <a:latin typeface="Calibri"/>
                <a:ea typeface="Arial"/>
                <a:cs typeface="Arial"/>
              </a:rPr>
              <a:t>Cloud computing gives us elasticity, but it also makes us lazy. </a:t>
            </a:r>
            <a:endParaRPr lang="hr-HR" sz="1200" dirty="0">
              <a:solidFill>
                <a:schemeClr val="tx1"/>
              </a:solidFill>
              <a:latin typeface="Calibri"/>
              <a:ea typeface="Arial"/>
              <a:cs typeface="Arial"/>
            </a:endParaRPr>
          </a:p>
          <a:p>
            <a:pPr>
              <a:defRPr/>
            </a:pPr>
            <a:r>
              <a:rPr lang="en-US" sz="1200" dirty="0">
                <a:solidFill>
                  <a:schemeClr val="tx1"/>
                </a:solidFill>
                <a:latin typeface="Calibri"/>
                <a:ea typeface="Arial"/>
                <a:cs typeface="Arial"/>
              </a:rPr>
              <a:t>"Right-sizing" is our primary tool here. </a:t>
            </a:r>
            <a:endParaRPr lang="hr-HR" sz="1200" dirty="0">
              <a:solidFill>
                <a:schemeClr val="tx1"/>
              </a:solidFill>
              <a:latin typeface="Calibri"/>
              <a:ea typeface="Arial"/>
              <a:cs typeface="Arial"/>
            </a:endParaRPr>
          </a:p>
          <a:p>
            <a:pPr>
              <a:defRPr/>
            </a:pPr>
            <a:r>
              <a:rPr lang="en-US" sz="1200" dirty="0">
                <a:solidFill>
                  <a:schemeClr val="tx1"/>
                </a:solidFill>
                <a:latin typeface="Calibri"/>
                <a:ea typeface="Arial"/>
                <a:cs typeface="Arial"/>
              </a:rPr>
              <a:t>Why rent a 16-core server when your app only uses two?</a:t>
            </a:r>
            <a:endParaRPr lang="en-US" dirty="0"/>
          </a:p>
        </p:txBody>
      </p:sp>
      <p:sp>
        <p:nvSpPr>
          <p:cNvPr id="4" name="Slide Number Placeholder 3">
            <a:extLst>
              <a:ext uri="{FF2B5EF4-FFF2-40B4-BE49-F238E27FC236}">
                <a16:creationId xmlns:a16="http://schemas.microsoft.com/office/drawing/2014/main" id="{BA3A7BB3-7CAE-09BE-1926-F699B1DF3640}"/>
              </a:ext>
            </a:extLst>
          </p:cNvPr>
          <p:cNvSpPr>
            <a:spLocks noGrp="1"/>
          </p:cNvSpPr>
          <p:nvPr>
            <p:ph type="sldNum" sz="quarter" idx="5"/>
          </p:nvPr>
        </p:nvSpPr>
        <p:spPr bwMode="auto"/>
        <p:txBody>
          <a:bodyPr/>
          <a:lstStyle/>
          <a:p>
            <a:pPr>
              <a:defRPr/>
            </a:pPr>
            <a:fld id="{75106324-0747-4C1B-9F29-13F9F9776C79}" type="slidenum">
              <a:rPr lang="en-IE"/>
              <a:t>8</a:t>
            </a:fld>
            <a:endParaRPr lang="en-IE"/>
          </a:p>
        </p:txBody>
      </p:sp>
    </p:spTree>
    <p:extLst>
      <p:ext uri="{BB962C8B-B14F-4D97-AF65-F5344CB8AC3E}">
        <p14:creationId xmlns:p14="http://schemas.microsoft.com/office/powerpoint/2010/main" val="2546539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Calibri"/>
                <a:ea typeface="Arial"/>
                <a:cs typeface="Arial"/>
              </a:rPr>
              <a:t>Most cloud instances run at only </a:t>
            </a:r>
            <a:r>
              <a:rPr lang="en-US" sz="1200" b="1">
                <a:solidFill>
                  <a:schemeClr val="tx1"/>
                </a:solidFill>
                <a:latin typeface="Calibri"/>
                <a:ea typeface="Arial"/>
                <a:cs typeface="Arial"/>
              </a:rPr>
              <a:t>15-20% utilization</a:t>
            </a:r>
            <a:r>
              <a:rPr lang="en-US" sz="1200">
                <a:solidFill>
                  <a:schemeClr val="tx1"/>
                </a:solidFill>
                <a:latin typeface="Calibri"/>
                <a:ea typeface="Arial"/>
                <a:cs typeface="Arial"/>
              </a:rPr>
              <a:t>.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That is pure carbon waste. By using autoscaling and containers, we close that gap. </a:t>
            </a:r>
            <a:endParaRPr lang="hr-HR" sz="1200">
              <a:solidFill>
                <a:schemeClr val="tx1"/>
              </a:solidFill>
              <a:latin typeface="Calibri"/>
              <a:ea typeface="Arial"/>
              <a:cs typeface="Arial"/>
            </a:endParaRPr>
          </a:p>
          <a:p>
            <a:pPr>
              <a:defRPr/>
            </a:pPr>
            <a:r>
              <a:rPr lang="en-US" sz="1200">
                <a:solidFill>
                  <a:schemeClr val="tx1"/>
                </a:solidFill>
                <a:latin typeface="Calibri"/>
                <a:ea typeface="Arial"/>
                <a:cs typeface="Arial"/>
              </a:rPr>
              <a:t>We pack our "digital suitcases" efficiently so we don</a:t>
            </a:r>
            <a:r>
              <a:rPr lang="hr-HR" sz="1200">
                <a:solidFill>
                  <a:schemeClr val="tx1"/>
                </a:solidFill>
                <a:latin typeface="Calibri"/>
                <a:ea typeface="Arial"/>
                <a:cs typeface="Arial"/>
              </a:rPr>
              <a:t>’</a:t>
            </a:r>
            <a:r>
              <a:rPr lang="en-US" sz="1200">
                <a:solidFill>
                  <a:schemeClr val="tx1"/>
                </a:solidFill>
                <a:latin typeface="Calibri"/>
                <a:ea typeface="Arial"/>
                <a:cs typeface="Arial"/>
              </a:rPr>
              <a:t>t need extra planes in the sky.</a:t>
            </a:r>
            <a:endParaRPr lang="en-US"/>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9</a:t>
            </a:fld>
            <a:endParaRPr lang="en-I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20.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le Slide">
    <p:bg>
      <p:bgRef idx="1001">
        <a:schemeClr val="bg2"/>
      </p:bgRef>
    </p:bg>
    <p:spTree>
      <p:nvGrpSpPr>
        <p:cNvPr id="1" name=""/>
        <p:cNvGrpSpPr/>
        <p:nvPr/>
      </p:nvGrpSpPr>
      <p:grpSpPr bwMode="auto">
        <a:xfrm>
          <a:off x="0" y="0"/>
          <a:ext cx="0" cy="0"/>
          <a:chOff x="0" y="0"/>
          <a:chExt cx="0" cy="0"/>
        </a:xfrm>
      </p:grpSpPr>
      <p:pic>
        <p:nvPicPr>
          <p:cNvPr id="6" name="Picture 5"/>
          <p:cNvPicPr>
            <a:picLocks noChangeAspect="1"/>
          </p:cNvPicPr>
          <p:nvPr userDrawn="1"/>
        </p:nvPicPr>
        <p:blipFill>
          <a:blip r:embed="rId2"/>
          <a:stretch/>
        </p:blipFill>
        <p:spPr bwMode="auto">
          <a:xfrm>
            <a:off x="0" y="0"/>
            <a:ext cx="12191999" cy="6857999"/>
          </a:xfrm>
          <a:prstGeom prst="rect">
            <a:avLst/>
          </a:prstGeom>
        </p:spPr>
      </p:pic>
      <p:sp>
        <p:nvSpPr>
          <p:cNvPr id="2" name="Title 1"/>
          <p:cNvSpPr>
            <a:spLocks noGrp="1"/>
          </p:cNvSpPr>
          <p:nvPr>
            <p:ph type="ctrTitle"/>
          </p:nvPr>
        </p:nvSpPr>
        <p:spPr bwMode="auto">
          <a:xfrm>
            <a:off x="2196483" y="4594564"/>
            <a:ext cx="5334778" cy="1125749"/>
          </a:xfrm>
        </p:spPr>
        <p:txBody>
          <a:bodyPr anchor="t">
            <a:normAutofit/>
          </a:bodyPr>
          <a:lstStyle>
            <a:lvl1pPr algn="l">
              <a:defRPr sz="3600">
                <a:solidFill>
                  <a:schemeClr val="bg2"/>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12" name="Graphic 11"/>
          <p:cNvPicPr>
            <a:picLocks noChangeAspect="1"/>
          </p:cNvPicPr>
          <p:nvPr userDrawn="1"/>
        </p:nvPicPr>
        <p:blipFill>
          <a:blip>
            <a:extLst>
              <a:ext uri="{96DAC541-7B7A-43D3-8B79-37D633B846F1}">
                <asvg:svgBlip xmlns:asvg="http://schemas.microsoft.com/office/drawing/2016/SVG/main" r:embed="rId4"/>
              </a:ext>
            </a:extLst>
          </a:blip>
          <a:stretch/>
        </p:blipFill>
        <p:spPr bwMode="auto">
          <a:xfrm>
            <a:off x="444853" y="345161"/>
            <a:ext cx="1592949" cy="842387"/>
          </a:xfrm>
          <a:prstGeom prst="rect">
            <a:avLst/>
          </a:prstGeom>
        </p:spPr>
      </p:pic>
      <p:pic>
        <p:nvPicPr>
          <p:cNvPr id="5" name="Picture 4"/>
          <p:cNvPicPr>
            <a:picLocks noChangeAspect="1"/>
          </p:cNvPicPr>
          <p:nvPr userDrawn="1"/>
        </p:nvPicPr>
        <p:blipFill>
          <a:blip r:embed="rId5"/>
          <a:stretch/>
        </p:blipFill>
        <p:spPr bwMode="auto">
          <a:xfrm>
            <a:off x="2270415" y="4078434"/>
            <a:ext cx="2035255" cy="366345"/>
          </a:xfrm>
          <a:prstGeom prst="rect">
            <a:avLst/>
          </a:prstGeom>
        </p:spPr>
      </p:pic>
      <p:sp>
        <p:nvSpPr>
          <p:cNvPr id="7" name="TextBox 6"/>
          <p:cNvSpPr txBox="1"/>
          <p:nvPr userDrawn="1"/>
        </p:nvSpPr>
        <p:spPr bwMode="auto">
          <a:xfrm>
            <a:off x="10206874" y="651978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10"/>
          <p:cNvSpPr>
            <a:spLocks noGrp="1"/>
          </p:cNvSpPr>
          <p:nvPr>
            <p:ph type="clipArt" sz="quarter" idx="10"/>
          </p:nvPr>
        </p:nvSpPr>
        <p:spPr bwMode="auto">
          <a:xfrm>
            <a:off x="2582719" y="345161"/>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Speaker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
        <p:nvSpPr>
          <p:cNvPr id="8"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5"/>
                </a:solidFill>
                <a:latin typeface="Titillium Web Bold"/>
              </a:rPr>
              <a:t>Meet the speaker</a:t>
            </a:r>
            <a:endParaRPr lang="en-IE" sz="2400">
              <a:solidFill>
                <a:schemeClr val="accent5"/>
              </a:solidFill>
              <a:latin typeface="Titillium Web Bold"/>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1_Speaker slide">
    <p:bg>
      <p:bgPr>
        <a:gradFill>
          <a:gsLst>
            <a:gs pos="0">
              <a:srgbClr val="19226D"/>
            </a:gs>
            <a:gs pos="100000">
              <a:srgbClr val="283A97"/>
            </a:gs>
          </a:gsLst>
          <a:lin ang="0" scaled="0"/>
        </a:gradFill>
        <a:effectLst/>
      </p:bgPr>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accent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4"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preserve="1" userDrawn="1">
  <p:cSld name="Quote slide">
    <p:bg>
      <p:bgRef idx="1001">
        <a:schemeClr val="bg2"/>
      </p:bgRef>
    </p:bg>
    <p:spTree>
      <p:nvGrpSpPr>
        <p:cNvPr id="1" name=""/>
        <p:cNvGrpSpPr/>
        <p:nvPr/>
      </p:nvGrpSpPr>
      <p:grpSpPr bwMode="auto">
        <a:xfrm>
          <a:off x="0" y="0"/>
          <a:ext cx="0" cy="0"/>
          <a:chOff x="0" y="0"/>
          <a:chExt cx="0" cy="0"/>
        </a:xfrm>
      </p:grpSpPr>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Picture Placeholder 6"/>
          <p:cNvSpPr>
            <a:spLocks noGrp="1"/>
          </p:cNvSpPr>
          <p:nvPr>
            <p:ph type="pic" sz="quarter" idx="14" hasCustomPrompt="1"/>
          </p:nvPr>
        </p:nvSpPr>
        <p:spPr bwMode="auto">
          <a:xfrm>
            <a:off x="6402543" y="1326904"/>
            <a:ext cx="4244580" cy="4121917"/>
          </a:xfrm>
          <a:prstGeom prst="round2DiagRect">
            <a:avLst>
              <a:gd name="adj1" fmla="val 16667"/>
              <a:gd name="adj2" fmla="val 0"/>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sp>
        <p:nvSpPr>
          <p:cNvPr id="15" name="Text Placeholder 14"/>
          <p:cNvSpPr>
            <a:spLocks noGrp="1"/>
          </p:cNvSpPr>
          <p:nvPr>
            <p:ph type="body" sz="quarter" idx="15" hasCustomPrompt="1"/>
          </p:nvPr>
        </p:nvSpPr>
        <p:spPr bwMode="auto">
          <a:xfrm>
            <a:off x="2025749" y="1322364"/>
            <a:ext cx="3882682" cy="2658793"/>
          </a:xfrm>
        </p:spPr>
        <p:txBody>
          <a:bodyPr wrap="square">
            <a:noAutofit/>
          </a:bodyPr>
          <a:lstStyle>
            <a:lvl1pPr marL="0" indent="0">
              <a:buNone/>
              <a:defRPr lang="en-US" sz="3200">
                <a:solidFill>
                  <a:schemeClr val="tx2"/>
                </a:solidFill>
                <a:latin typeface="Montserrat"/>
              </a:defRPr>
            </a:lvl1pPr>
          </a:lstStyle>
          <a:p>
            <a:pPr lvl="0">
              <a:defRPr/>
            </a:pPr>
            <a:r>
              <a:rPr lang="en-US"/>
              <a:t>Click to edit quote lorem ipsum dolor sit amet consectur</a:t>
            </a: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585305" y="737506"/>
            <a:ext cx="1201291" cy="2646878"/>
          </a:xfrm>
          <a:prstGeom prst="rect">
            <a:avLst/>
          </a:prstGeom>
          <a:noFill/>
        </p:spPr>
        <p:txBody>
          <a:bodyPr wrap="square" rtlCol="0">
            <a:spAutoFit/>
          </a:bodyPr>
          <a:lstStyle/>
          <a:p>
            <a:pPr>
              <a:defRPr/>
            </a:pPr>
            <a:r>
              <a:rPr lang="it-IT" sz="16600">
                <a:solidFill>
                  <a:schemeClr val="accent2"/>
                </a:solidFill>
                <a:latin typeface="Titillium Web Bold"/>
              </a:rPr>
              <a:t>“</a:t>
            </a:r>
            <a:endParaRPr lang="en-IE" sz="16600">
              <a:solidFill>
                <a:schemeClr val="accent2"/>
              </a:solidFill>
              <a:latin typeface="Titillium Web Bold"/>
            </a:endParaRPr>
          </a:p>
        </p:txBody>
      </p:sp>
      <p:sp>
        <p:nvSpPr>
          <p:cNvPr id="19" name="Rectangle 18"/>
          <p:cNvSpPr/>
          <p:nvPr userDrawn="1"/>
        </p:nvSpPr>
        <p:spPr bwMode="auto">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2162792" y="4939123"/>
            <a:ext cx="3549886" cy="328885"/>
          </a:xfrm>
        </p:spPr>
        <p:txBody>
          <a:bodyPr>
            <a:noAutofit/>
          </a:bodyPr>
          <a:lstStyle>
            <a:lvl1pPr marL="0" indent="0">
              <a:buNone/>
              <a:defRPr sz="1600">
                <a:solidFill>
                  <a:schemeClr val="tx2"/>
                </a:solidFill>
                <a:latin typeface="+mj-lt"/>
              </a:defRPr>
            </a:lvl1pPr>
          </a:lstStyle>
          <a:p>
            <a:pPr lvl="0">
              <a:defRPr/>
            </a:pPr>
            <a:r>
              <a:rPr lang="en-US"/>
              <a:t>Click to edit name</a:t>
            </a:r>
            <a:endParaRPr lang="en-IE"/>
          </a:p>
        </p:txBody>
      </p:sp>
      <p:sp>
        <p:nvSpPr>
          <p:cNvPr id="11" name="Text Placeholder 9"/>
          <p:cNvSpPr>
            <a:spLocks noGrp="1"/>
          </p:cNvSpPr>
          <p:nvPr>
            <p:ph type="body" sz="quarter" idx="18" hasCustomPrompt="1"/>
          </p:nvPr>
        </p:nvSpPr>
        <p:spPr bwMode="auto">
          <a:xfrm>
            <a:off x="2162792" y="5301208"/>
            <a:ext cx="3549886" cy="328885"/>
          </a:xfrm>
        </p:spPr>
        <p:txBody>
          <a:bodyPr>
            <a:noAutofit/>
          </a:bodyPr>
          <a:lstStyle>
            <a:lvl1pPr marL="0" indent="0">
              <a:buNone/>
              <a:defRPr sz="1200">
                <a:solidFill>
                  <a:schemeClr val="tx2"/>
                </a:solidFill>
                <a:latin typeface="Montserrat"/>
              </a:defRPr>
            </a:lvl1pPr>
          </a:lstStyle>
          <a:p>
            <a:pPr lvl="0">
              <a:defRPr/>
            </a:pPr>
            <a:r>
              <a:rPr lang="en-US"/>
              <a:t>Click to edit job role</a:t>
            </a:r>
            <a:endParaRPr lang="en-IE"/>
          </a:p>
        </p:txBody>
      </p:sp>
      <p:sp>
        <p:nvSpPr>
          <p:cNvPr id="21"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solidFill>
                  <a:schemeClr val="bg1">
                    <a:lumMod val="50000"/>
                  </a:schemeClr>
                </a:solidFill>
              </a:rPr>
              <a:t>Page </a:t>
            </a:r>
            <a:fld id="{D32FFA9C-ACEC-4B87-9D33-03CFB048E816}" type="slidenum">
              <a:rPr lang="en-IE">
                <a:solidFill>
                  <a:schemeClr val="bg1">
                    <a:lumMod val="50000"/>
                  </a:schemeClr>
                </a:solidFill>
              </a:rPr>
              <a:t>‹#›</a:t>
            </a:fld>
            <a:endParaRPr lang="en-IE">
              <a:solidFill>
                <a:schemeClr val="bg1">
                  <a:lumMod val="50000"/>
                </a:schemeClr>
              </a:solidFill>
            </a:endParaRPr>
          </a:p>
        </p:txBody>
      </p:sp>
      <p:cxnSp>
        <p:nvCxnSpPr>
          <p:cNvPr id="22" name="Straight Connector 21"/>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1_2-1_Title and Content">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tx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18" name="Picture 17"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defRPr/>
            </a:pPr>
            <a:r>
              <a:rPr lang="en-US"/>
              <a:t>Click to edit slide 2 columns paragraph</a:t>
            </a:r>
            <a:endParaRPr lang="en-IE"/>
          </a:p>
          <a:p>
            <a:pPr lvl="1">
              <a:defRPr/>
            </a:pPr>
            <a:r>
              <a:rPr lang="en-US"/>
              <a:t>Lorem ipsum dolor sit amet, consetetur sadipscing elitr, sed diam nonumy eirmod tempor invidunt ut labore et dolore magna aliquyam erat, sed diam voluptua.</a:t>
            </a:r>
            <a:br>
              <a:rPr lang="en-US"/>
            </a:b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p:txBody>
      </p: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7" name="Straight Connector 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2_2-1_Title and Conten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defRPr/>
            </a:pPr>
            <a:r>
              <a:rPr lang="en-US"/>
              <a:t>Click to edit slide 2 columns paragraph Lorem ipsum dolor sit amet, consetetur sadipscing elitr, sed diam nonumy eirmod tempor invidunt ut labore et dolore magna aliquyam erat, sed diam voluptua.</a:t>
            </a:r>
            <a:br>
              <a:rPr lang="en-US"/>
            </a:b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1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extrusionOk="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preserve="1" userDrawn="1">
  <p:cSld name="3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45123" y="6124736"/>
            <a:ext cx="1636819" cy="36519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preserve="1" userDrawn="1">
  <p:cSld name="4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333375"/>
            <a:ext cx="5326951" cy="1059007"/>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1409446"/>
            <a:ext cx="5334000" cy="751863"/>
          </a:xfrm>
        </p:spPr>
        <p:txBody>
          <a:bodyPr>
            <a:normAutofit/>
          </a:bodyPr>
          <a:lstStyle>
            <a:lvl1pPr marL="0" indent="0">
              <a:buNone/>
              <a:defRPr sz="1600"/>
            </a:lvl1pPr>
            <a:lvl2pPr marL="0" indent="0">
              <a:buNone/>
              <a:defRPr sz="1400"/>
            </a:lvl2pPr>
          </a:lstStyle>
          <a:p>
            <a:pPr lvl="0">
              <a:defRPr/>
            </a:pPr>
            <a:r>
              <a:rPr lang="en-US"/>
              <a:t>Click to edit Master text styles</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6" name="SmartArt Placeholder 5"/>
          <p:cNvSpPr>
            <a:spLocks noGrp="1"/>
          </p:cNvSpPr>
          <p:nvPr>
            <p:ph type="dgm" sz="quarter" idx="20"/>
          </p:nvPr>
        </p:nvSpPr>
        <p:spPr bwMode="auto">
          <a:xfrm>
            <a:off x="864899"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8" name="SmartArt Placeholder 5"/>
          <p:cNvSpPr>
            <a:spLocks noGrp="1"/>
          </p:cNvSpPr>
          <p:nvPr>
            <p:ph type="dgm" sz="quarter" idx="21"/>
          </p:nvPr>
        </p:nvSpPr>
        <p:spPr bwMode="auto">
          <a:xfrm>
            <a:off x="3503712"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0" name="SmartArt Placeholder 5"/>
          <p:cNvSpPr>
            <a:spLocks noGrp="1"/>
          </p:cNvSpPr>
          <p:nvPr>
            <p:ph type="dgm" sz="quarter" idx="22"/>
          </p:nvPr>
        </p:nvSpPr>
        <p:spPr bwMode="auto">
          <a:xfrm>
            <a:off x="864899"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1" name="SmartArt Placeholder 5"/>
          <p:cNvSpPr>
            <a:spLocks noGrp="1"/>
          </p:cNvSpPr>
          <p:nvPr>
            <p:ph type="dgm" sz="quarter" idx="23"/>
          </p:nvPr>
        </p:nvSpPr>
        <p:spPr bwMode="auto">
          <a:xfrm>
            <a:off x="3503712"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cxnSp>
        <p:nvCxnSpPr>
          <p:cNvPr id="3" name="Straight Connector 2"/>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1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preserve="1" userDrawn="1">
  <p:cSld name="2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cxnSp>
        <p:nvCxnSpPr>
          <p:cNvPr id="11" name="Straight Connector 10"/>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2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4"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sp>
        <p:nvSpPr>
          <p:cNvPr id="10"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11" name="Picture 10" descr="Blue text on a black background&#10;&#10;Description automatically generated"/>
          <p:cNvPicPr>
            <a:picLocks noChangeAspect="1"/>
          </p:cNvPicPr>
          <p:nvPr userDrawn="1"/>
        </p:nvPicPr>
        <p:blipFill>
          <a:blip r:embed="rId3"/>
          <a:stretch/>
        </p:blipFill>
        <p:spPr bwMode="auto">
          <a:xfrm>
            <a:off x="6507284" y="5980752"/>
            <a:ext cx="1636819" cy="365195"/>
          </a:xfrm>
          <a:prstGeom prst="rect">
            <a:avLst/>
          </a:prstGeom>
        </p:spPr>
      </p:pic>
      <p:pic>
        <p:nvPicPr>
          <p:cNvPr id="12" name="Graphic 11"/>
          <p:cNvPicPr>
            <a:picLocks noChangeAspect="1"/>
          </p:cNvPicPr>
          <p:nvPr userDrawn="1"/>
        </p:nvPicPr>
        <p:blipFill>
          <a:blip r:embed="rId4"/>
          <a:stretch/>
        </p:blipFill>
        <p:spPr bwMode="auto">
          <a:xfrm>
            <a:off x="6541058" y="867093"/>
            <a:ext cx="2173339" cy="1567521"/>
          </a:xfrm>
          <a:prstGeom prst="rect">
            <a:avLst/>
          </a:prstGeom>
        </p:spPr>
      </p:pic>
      <p:sp>
        <p:nvSpPr>
          <p:cNvPr id="3" name="TextBox 2"/>
          <p:cNvSpPr txBox="1"/>
          <p:nvPr userDrawn="1"/>
        </p:nvSpPr>
        <p:spPr bwMode="auto">
          <a:xfrm>
            <a:off x="10172452" y="65394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preserve="1" userDrawn="1">
  <p:cSld name="1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cxnSp>
        <p:nvCxnSpPr>
          <p:cNvPr id="17" name="Straight Connector 16"/>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 Placeholder 17"/>
          <p:cNvSpPr>
            <a:spLocks noGrp="1"/>
          </p:cNvSpPr>
          <p:nvPr>
            <p:ph type="body" sz="quarter" idx="15"/>
          </p:nvPr>
        </p:nvSpPr>
        <p:spPr bwMode="auto">
          <a:xfrm>
            <a:off x="334963" y="4243526"/>
            <a:ext cx="8339136" cy="514212"/>
          </a:xfrm>
        </p:spPr>
        <p:txBody>
          <a:bodyPr anchor="b"/>
          <a:lstStyle>
            <a:lvl1pPr marL="0" indent="0">
              <a:buNone/>
              <a:defRPr b="0">
                <a:solidFill>
                  <a:schemeClr val="accent2"/>
                </a:solidFill>
                <a:latin typeface="+mj-lt"/>
              </a:defRPr>
            </a:lvl1pPr>
            <a:lvl2pPr marL="457200" indent="0">
              <a:buNone/>
              <a:defRPr/>
            </a:lvl2pPr>
          </a:lstStyle>
          <a:p>
            <a:pPr lvl="0">
              <a:defRPr/>
            </a:pPr>
            <a:r>
              <a:rPr lang="en-US"/>
              <a:t>Click to edit Master text styles</a:t>
            </a:r>
            <a:endParaRPr/>
          </a:p>
        </p:txBody>
      </p:sp>
      <p:sp>
        <p:nvSpPr>
          <p:cNvPr id="5" name="TextBox 4"/>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2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1048252"/>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2227346"/>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sp>
        <p:nvSpPr>
          <p:cNvPr id="1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7" name="Straight Connector 1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p:cNvSpPr>
            <a:spLocks noGrp="1"/>
          </p:cNvSpPr>
          <p:nvPr>
            <p:ph type="body" sz="quarter" idx="15"/>
          </p:nvPr>
        </p:nvSpPr>
        <p:spPr bwMode="auto">
          <a:xfrm>
            <a:off x="334963" y="4243526"/>
            <a:ext cx="8339136" cy="514212"/>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3_Text slide">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20" name="Straight Connector 19"/>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18" name="Text Placeholder 17"/>
          <p:cNvSpPr>
            <a:spLocks noGrp="1"/>
          </p:cNvSpPr>
          <p:nvPr>
            <p:ph type="body" sz="quarter" idx="15"/>
          </p:nvPr>
        </p:nvSpPr>
        <p:spPr bwMode="auto">
          <a:xfrm>
            <a:off x="334963" y="3897313"/>
            <a:ext cx="8339136" cy="860425"/>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pic>
        <p:nvPicPr>
          <p:cNvPr id="8" name="Picture 7" descr="A green and black logo&#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preserve="1" userDrawn="1">
  <p:cSld name="Break page with statistic">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3303313" y="2227912"/>
            <a:ext cx="6909830" cy="2402176"/>
          </a:xfrm>
        </p:spPr>
        <p:txBody>
          <a:bodyPr anchor="b">
            <a:noAutofit/>
          </a:bodyPr>
          <a:lstStyle>
            <a:lvl1pPr algn="l">
              <a:defRPr sz="16600">
                <a:solidFill>
                  <a:schemeClr val="accent2"/>
                </a:solidFill>
              </a:defRPr>
            </a:lvl1pPr>
          </a:lstStyle>
          <a:p>
            <a:pPr>
              <a:defRPr/>
            </a:pPr>
            <a:r>
              <a:rPr lang="en-GB"/>
              <a:t>100%</a:t>
            </a:r>
            <a:endParaRPr lang="en-IE"/>
          </a:p>
        </p:txBody>
      </p:sp>
      <p:sp>
        <p:nvSpPr>
          <p:cNvPr id="3" name="Subtitle 2"/>
          <p:cNvSpPr>
            <a:spLocks noGrp="1"/>
          </p:cNvSpPr>
          <p:nvPr>
            <p:ph type="subTitle" idx="1" hasCustomPrompt="1"/>
          </p:nvPr>
        </p:nvSpPr>
        <p:spPr bwMode="auto">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it-IT"/>
              <a:t>of people think this slide is a great way to display a statistic.</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5" name="Picture 4"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202983" y="65145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preserve="1" userDrawn="1">
  <p:cSld name="Title and 2 Contents">
    <p:spTree>
      <p:nvGrpSpPr>
        <p:cNvPr id="1" name=""/>
        <p:cNvGrpSpPr/>
        <p:nvPr/>
      </p:nvGrpSpPr>
      <p:grpSpPr bwMode="auto">
        <a:xfrm>
          <a:off x="0" y="0"/>
          <a:ext cx="0" cy="0"/>
          <a:chOff x="0" y="0"/>
          <a:chExt cx="0" cy="0"/>
        </a:xfrm>
      </p:grpSpPr>
      <p:pic>
        <p:nvPicPr>
          <p:cNvPr id="12" name="Picture 11"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9"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3" name="Content Placeholder 2"/>
          <p:cNvSpPr>
            <a:spLocks noGrp="1"/>
          </p:cNvSpPr>
          <p:nvPr>
            <p:ph sz="half" idx="1"/>
          </p:nvPr>
        </p:nvSpPr>
        <p:spPr bwMode="auto">
          <a:xfrm>
            <a:off x="363984"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Content Placeholder 3"/>
          <p:cNvSpPr>
            <a:spLocks noGrp="1"/>
          </p:cNvSpPr>
          <p:nvPr>
            <p:ph sz="half" idx="2"/>
          </p:nvPr>
        </p:nvSpPr>
        <p:spPr bwMode="auto">
          <a:xfrm>
            <a:off x="6172200"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10" name="Straight Connector 9"/>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preserve="1" userDrawn="1">
  <p:cSld name="Title and 4 Charts">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76207" cy="1325563"/>
          </a:xfrm>
        </p:spPr>
        <p:txBody>
          <a:bodyPr/>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1" name="Chart Placeholder 6"/>
          <p:cNvSpPr>
            <a:spLocks noGrp="1"/>
          </p:cNvSpPr>
          <p:nvPr>
            <p:ph type="chart" sz="quarter" idx="14"/>
          </p:nvPr>
        </p:nvSpPr>
        <p:spPr bwMode="auto">
          <a:xfrm>
            <a:off x="3350388"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2" name="Chart Placeholder 6"/>
          <p:cNvSpPr>
            <a:spLocks noGrp="1"/>
          </p:cNvSpPr>
          <p:nvPr>
            <p:ph type="chart" sz="quarter" idx="15"/>
          </p:nvPr>
        </p:nvSpPr>
        <p:spPr bwMode="auto">
          <a:xfrm>
            <a:off x="636581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4" name="Chart Placeholder 6"/>
          <p:cNvSpPr>
            <a:spLocks noGrp="1"/>
          </p:cNvSpPr>
          <p:nvPr>
            <p:ph type="chart" sz="quarter" idx="16"/>
          </p:nvPr>
        </p:nvSpPr>
        <p:spPr bwMode="auto">
          <a:xfrm>
            <a:off x="9381237"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7" name="Text Placeholder 15"/>
          <p:cNvSpPr>
            <a:spLocks noGrp="1"/>
          </p:cNvSpPr>
          <p:nvPr>
            <p:ph type="body" sz="quarter" idx="18"/>
          </p:nvPr>
        </p:nvSpPr>
        <p:spPr bwMode="auto">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8" name="Text Placeholder 15"/>
          <p:cNvSpPr>
            <a:spLocks noGrp="1"/>
          </p:cNvSpPr>
          <p:nvPr>
            <p:ph type="body" sz="quarter" idx="19"/>
          </p:nvPr>
        </p:nvSpPr>
        <p:spPr bwMode="auto">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9" name="Text Placeholder 15"/>
          <p:cNvSpPr>
            <a:spLocks noGrp="1"/>
          </p:cNvSpPr>
          <p:nvPr>
            <p:ph type="body" sz="quarter" idx="20"/>
          </p:nvPr>
        </p:nvSpPr>
        <p:spPr bwMode="auto">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preserve="1" userDrawn="1">
  <p:cSld name="Title and Chart">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11522075" cy="3636448"/>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preserve="1" userDrawn="1">
  <p:cSld name="Title and Table">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4" name="Table Placeholder 3"/>
          <p:cNvSpPr>
            <a:spLocks noGrp="1"/>
          </p:cNvSpPr>
          <p:nvPr>
            <p:ph type="tbl" sz="quarter" idx="18"/>
          </p:nvPr>
        </p:nvSpPr>
        <p:spPr bwMode="auto">
          <a:xfrm>
            <a:off x="334963" y="2203599"/>
            <a:ext cx="11522075" cy="3678237"/>
          </a:xfrm>
        </p:spPr>
        <p:txBody>
          <a:bodyPr anchor="ctr"/>
          <a:lstStyle>
            <a:lvl1pPr algn="ctr">
              <a:defRPr>
                <a:solidFill>
                  <a:schemeClr val="bg2"/>
                </a:solidFill>
              </a:defRPr>
            </a:lvl1pPr>
          </a:lstStyle>
          <a:p>
            <a:pPr>
              <a:defRPr/>
            </a:pPr>
            <a:r>
              <a:rPr lang="en-US"/>
              <a:t>Click icon to add table</a:t>
            </a:r>
            <a:endParaRPr lang="en-IE"/>
          </a:p>
        </p:txBody>
      </p:sp>
      <p:cxnSp>
        <p:nvCxnSpPr>
          <p:cNvPr id="7" name="Straight Connector 6"/>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preserve="1" userDrawn="1">
  <p:cSld name="Title and SmartArt">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45034" cy="1325563"/>
          </a:xfrm>
        </p:spPr>
        <p:txBody>
          <a:bodyPr/>
          <a:lstStyle>
            <a:lvl1pPr>
              <a:defRPr>
                <a:solidFill>
                  <a:schemeClr val="accent1"/>
                </a:solidFill>
              </a:defRPr>
            </a:lvl1pPr>
          </a:lstStyle>
          <a:p>
            <a:pPr>
              <a:defRPr/>
            </a:pPr>
            <a:r>
              <a:rPr lang="en-GB"/>
              <a:t>Click to edit data chart title style</a:t>
            </a:r>
            <a:endParaRPr lang="en-IE"/>
          </a:p>
        </p:txBody>
      </p:sp>
      <p:sp>
        <p:nvSpPr>
          <p:cNvPr id="9" name="SmartArt Placeholder 8"/>
          <p:cNvSpPr>
            <a:spLocks noGrp="1"/>
          </p:cNvSpPr>
          <p:nvPr>
            <p:ph type="dgm" sz="quarter" idx="14"/>
          </p:nvPr>
        </p:nvSpPr>
        <p:spPr bwMode="auto">
          <a:xfrm>
            <a:off x="334963"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sp>
        <p:nvSpPr>
          <p:cNvPr id="3" name="SmartArt Placeholder 8"/>
          <p:cNvSpPr>
            <a:spLocks noGrp="1"/>
          </p:cNvSpPr>
          <p:nvPr>
            <p:ph type="dgm" sz="quarter" idx="15"/>
          </p:nvPr>
        </p:nvSpPr>
        <p:spPr bwMode="auto">
          <a:xfrm>
            <a:off x="5624186"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7" name="Picture 6"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PhAnim="0" preserve="1" userDrawn="1">
  <p:cSld name="Title and Content - White">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p:nvPr>
        </p:nvSpPr>
        <p:spPr bwMode="auto"/>
        <p:txBody>
          <a:bodyPr/>
          <a:lstStyle>
            <a:lvl1pPr>
              <a:defRPr>
                <a:solidFill>
                  <a:schemeClr val="accent1"/>
                </a:solidFill>
              </a:defRPr>
            </a:lvl1pPr>
          </a:lstStyle>
          <a:p>
            <a:pPr>
              <a:defRPr/>
            </a:pPr>
            <a:r>
              <a:rPr lang="en-US"/>
              <a:t>Click to edit Master title style</a:t>
            </a:r>
            <a:endParaRPr lang="en-IE"/>
          </a:p>
        </p:txBody>
      </p:sp>
      <p:sp>
        <p:nvSpPr>
          <p:cNvPr id="10" name="Content Placeholder 2"/>
          <p:cNvSpPr>
            <a:spLocks noGrp="1"/>
          </p:cNvSpPr>
          <p:nvPr>
            <p:ph idx="1"/>
          </p:nvPr>
        </p:nvSpPr>
        <p:spPr bwMode="auto">
          <a:xfrm>
            <a:off x="363984" y="1825625"/>
            <a:ext cx="10989816"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1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2"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6505401" y="5978094"/>
            <a:ext cx="1639743" cy="365125"/>
          </a:xfrm>
          <a:prstGeom prst="rect">
            <a:avLst/>
          </a:prstGeom>
        </p:spPr>
      </p:pic>
      <p:sp>
        <p:nvSpPr>
          <p:cNvPr id="5"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8" name="Graphic 11"/>
          <p:cNvPicPr>
            <a:picLocks noChangeAspect="1"/>
          </p:cNvPicPr>
          <p:nvPr userDrawn="1"/>
        </p:nvPicPr>
        <p:blipFill>
          <a:blip r:embed="rId4"/>
          <a:stretch/>
        </p:blipFill>
        <p:spPr bwMode="auto">
          <a:xfrm>
            <a:off x="6528430" y="869811"/>
            <a:ext cx="2173334" cy="1562084"/>
          </a:xfrm>
          <a:prstGeom prst="rect">
            <a:avLst/>
          </a:prstGeom>
        </p:spPr>
      </p:pic>
      <p:sp>
        <p:nvSpPr>
          <p:cNvPr id="6" name="TextBox 5"/>
          <p:cNvSpPr txBox="1"/>
          <p:nvPr userDrawn="1"/>
        </p:nvSpPr>
        <p:spPr bwMode="auto">
          <a:xfrm>
            <a:off x="10172452" y="6414097"/>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9"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PhAnim="0" preserve="1" userDrawn="1">
  <p:cSld name="Title, text and Picture">
    <p:spTree>
      <p:nvGrpSpPr>
        <p:cNvPr id="1" name=""/>
        <p:cNvGrpSpPr/>
        <p:nvPr/>
      </p:nvGrpSpPr>
      <p:grpSpPr bwMode="auto">
        <a:xfrm>
          <a:off x="0" y="0"/>
          <a:ext cx="0" cy="0"/>
          <a:chOff x="0" y="0"/>
          <a:chExt cx="0" cy="0"/>
        </a:xfrm>
      </p:grpSpPr>
      <p:pic>
        <p:nvPicPr>
          <p:cNvPr id="6" name="Picture 5"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15" name="Title 1"/>
          <p:cNvSpPr>
            <a:spLocks noGrp="1"/>
          </p:cNvSpPr>
          <p:nvPr>
            <p:ph type="title"/>
          </p:nvPr>
        </p:nvSpPr>
        <p:spPr bwMode="auto">
          <a:xfrm>
            <a:off x="363984" y="365125"/>
            <a:ext cx="10989816" cy="1325563"/>
          </a:xfrm>
        </p:spPr>
        <p:txBody>
          <a:bodyPr/>
          <a:lstStyle>
            <a:lvl1pPr>
              <a:defRPr>
                <a:solidFill>
                  <a:schemeClr val="accent1"/>
                </a:solidFill>
              </a:defRPr>
            </a:lvl1pPr>
          </a:lstStyle>
          <a:p>
            <a:pPr>
              <a:defRPr/>
            </a:pPr>
            <a:r>
              <a:rPr lang="en-US"/>
              <a:t>Click to edit Master title style</a:t>
            </a:r>
            <a:endParaRPr lang="en-IE"/>
          </a:p>
        </p:txBody>
      </p:sp>
      <p:sp>
        <p:nvSpPr>
          <p:cNvPr id="16" name="Content Placeholder 2"/>
          <p:cNvSpPr>
            <a:spLocks noGrp="1"/>
          </p:cNvSpPr>
          <p:nvPr>
            <p:ph sz="half" idx="1"/>
          </p:nvPr>
        </p:nvSpPr>
        <p:spPr bwMode="auto">
          <a:xfrm>
            <a:off x="363984" y="1825625"/>
            <a:ext cx="7397265"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Picture Placeholder 3"/>
          <p:cNvSpPr>
            <a:spLocks noGrp="1"/>
          </p:cNvSpPr>
          <p:nvPr>
            <p:ph type="pic" sz="quarter" idx="13"/>
          </p:nvPr>
        </p:nvSpPr>
        <p:spPr bwMode="auto">
          <a:xfrm>
            <a:off x="8620125" y="2636514"/>
            <a:ext cx="2530475" cy="2530475"/>
          </a:xfrm>
          <a:prstGeom prst="ellipse">
            <a:avLst/>
          </a:prstGeom>
          <a:solidFill>
            <a:schemeClr val="bg2"/>
          </a:solidFill>
          <a:ln>
            <a:noFill/>
          </a:ln>
        </p:spPr>
        <p:txBody>
          <a:bodyPr anchor="ctr"/>
          <a:lstStyle>
            <a:lvl1pPr algn="ctr">
              <a:defRPr/>
            </a:lvl1pPr>
          </a:lstStyle>
          <a:p>
            <a:pPr>
              <a:defRPr/>
            </a:pPr>
            <a:r>
              <a:rPr lang="en-US"/>
              <a:t>Click icon to add picture</a:t>
            </a:r>
            <a:endParaRPr lang="en-IE"/>
          </a:p>
        </p:txBody>
      </p:sp>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preserve="1" userDrawn="1">
  <p:cSld name="2-8_Blank">
    <p:spTree>
      <p:nvGrpSpPr>
        <p:cNvPr id="1" name=""/>
        <p:cNvGrpSpPr/>
        <p:nvPr/>
      </p:nvGrpSpPr>
      <p:grpSpPr bwMode="auto">
        <a:xfrm>
          <a:off x="0" y="0"/>
          <a:ext cx="0" cy="0"/>
          <a:chOff x="0" y="0"/>
          <a:chExt cx="0" cy="0"/>
        </a:xfrm>
      </p:grpSpPr>
      <p:pic>
        <p:nvPicPr>
          <p:cNvPr id="4" name="Picture 3"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PhAnim="0" preserve="1" userDrawn="1">
  <p:cSld name="3-1_Title and Content">
    <p:bg>
      <p:bgRef idx="1001">
        <a:schemeClr val="bg2"/>
      </p:bgRef>
    </p:bg>
    <p:spTree>
      <p:nvGrpSpPr>
        <p:cNvPr id="1" name=""/>
        <p:cNvGrpSpPr/>
        <p:nvPr/>
      </p:nvGrpSpPr>
      <p:grpSpPr bwMode="auto">
        <a:xfrm>
          <a:off x="0" y="0"/>
          <a:ext cx="0" cy="0"/>
          <a:chOff x="0" y="0"/>
          <a:chExt cx="0" cy="0"/>
        </a:xfrm>
      </p:grpSpPr>
      <p:sp>
        <p:nvSpPr>
          <p:cNvPr id="10"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1" name="Content Placeholder 2"/>
          <p:cNvSpPr>
            <a:spLocks noGrp="1"/>
          </p:cNvSpPr>
          <p:nvPr>
            <p:ph sz="half" idx="1"/>
          </p:nvPr>
        </p:nvSpPr>
        <p:spPr bwMode="auto">
          <a:xfrm>
            <a:off x="363984"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12"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PhAnim="0" preserve="1" userDrawn="1">
  <p:cSld name="3-2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3" name="Content Placeholder 2"/>
          <p:cNvSpPr>
            <a:spLocks noGrp="1"/>
          </p:cNvSpPr>
          <p:nvPr>
            <p:ph idx="1"/>
          </p:nvPr>
        </p:nvSpPr>
        <p:spPr bwMode="auto">
          <a:xfrm>
            <a:off x="363984" y="1825625"/>
            <a:ext cx="10989816" cy="4238291"/>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PhAnim="0" preserve="1" userDrawn="1">
  <p:cSld name="3-3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2" name="Content Placeholder 2"/>
          <p:cNvSpPr>
            <a:spLocks noGrp="1"/>
          </p:cNvSpPr>
          <p:nvPr>
            <p:ph sz="half" idx="1"/>
          </p:nvPr>
        </p:nvSpPr>
        <p:spPr bwMode="auto">
          <a:xfrm>
            <a:off x="363984" y="1825625"/>
            <a:ext cx="7397265" cy="4202196"/>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7"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PhAnim="0" preserve="1" userDrawn="1">
  <p:cSld name="3-4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PhAnim="0" preserve="1" userDrawn="1">
  <p:cSld name="3-5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8" name="Subtitle 2"/>
          <p:cNvSpPr>
            <a:spLocks noGrp="1"/>
          </p:cNvSpPr>
          <p:nvPr>
            <p:ph type="subTitle" idx="1"/>
          </p:nvPr>
        </p:nvSpPr>
        <p:spPr bwMode="auto">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MY"/>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PhAnim="0" preserve="1" userDrawn="1">
  <p:cSld name="3-6_Blank">
    <p:bg>
      <p:bgRef idx="1001">
        <a:schemeClr val="bg2"/>
      </p:bgRef>
    </p:bg>
    <p:spTree>
      <p:nvGrpSpPr>
        <p:cNvPr id="1" name=""/>
        <p:cNvGrpSpPr/>
        <p:nvPr/>
      </p:nvGrpSpPr>
      <p:grpSpPr bwMode="auto">
        <a:xfrm>
          <a:off x="0" y="0"/>
          <a:ext cx="0" cy="0"/>
          <a:chOff x="0" y="0"/>
          <a:chExt cx="0" cy="0"/>
        </a:xfrm>
      </p:grpSpPr>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PhAnim="0" preserve="1" userDrawn="1">
  <p:cSld name="5-1_Thank you">
    <p:spTree>
      <p:nvGrpSpPr>
        <p:cNvPr id="1" name=""/>
        <p:cNvGrpSpPr/>
        <p:nvPr/>
      </p:nvGrpSpPr>
      <p:grpSpPr bwMode="auto">
        <a:xfrm>
          <a:off x="0" y="0"/>
          <a:ext cx="0" cy="0"/>
          <a:chOff x="0" y="0"/>
          <a:chExt cx="0" cy="0"/>
        </a:xfrm>
      </p:grpSpPr>
      <p:pic>
        <p:nvPicPr>
          <p:cNvPr id="4" name="Picture 3"/>
          <p:cNvPicPr>
            <a:picLocks noChangeAspect="1"/>
          </p:cNvPicPr>
          <p:nvPr userDrawn="1"/>
        </p:nvPicPr>
        <p:blipFill>
          <a:blip r:embed="rId2"/>
          <a:stretch/>
        </p:blipFill>
        <p:spPr bwMode="auto">
          <a:xfrm>
            <a:off x="0" y="0"/>
            <a:ext cx="12192000" cy="6858000"/>
          </a:xfrm>
          <a:prstGeom prst="rect">
            <a:avLst/>
          </a:prstGeom>
        </p:spPr>
      </p:pic>
      <p:sp>
        <p:nvSpPr>
          <p:cNvPr id="8" name="Title 1"/>
          <p:cNvSpPr>
            <a:spLocks noGrp="1"/>
          </p:cNvSpPr>
          <p:nvPr>
            <p:ph type="ctrTitle" hasCustomPrompt="1"/>
          </p:nvPr>
        </p:nvSpPr>
        <p:spPr bwMode="auto">
          <a:xfrm>
            <a:off x="798952" y="2856179"/>
            <a:ext cx="5177586" cy="1706732"/>
          </a:xfrm>
        </p:spPr>
        <p:txBody>
          <a:bodyPr anchor="b"/>
          <a:lstStyle>
            <a:lvl1pPr algn="l">
              <a:defRPr sz="6000">
                <a:solidFill>
                  <a:schemeClr val="bg2"/>
                </a:solidFill>
              </a:defRPr>
            </a:lvl1pPr>
          </a:lstStyle>
          <a:p>
            <a:pPr>
              <a:defRPr/>
            </a:pPr>
            <a:r>
              <a:rPr lang="en-US"/>
              <a:t>Click to edit Questions?</a:t>
            </a:r>
            <a:endParaRPr lang="en-IE"/>
          </a:p>
        </p:txBody>
      </p:sp>
      <p:sp>
        <p:nvSpPr>
          <p:cNvPr id="9" name="Subtitle 2"/>
          <p:cNvSpPr>
            <a:spLocks noGrp="1"/>
          </p:cNvSpPr>
          <p:nvPr>
            <p:ph type="subTitle" idx="1" hasCustomPrompt="1"/>
          </p:nvPr>
        </p:nvSpPr>
        <p:spPr bwMode="auto">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3" name="Graphic 7"/>
          <p:cNvPicPr>
            <a:picLocks noChangeAspect="1"/>
          </p:cNvPicPr>
          <p:nvPr userDrawn="1"/>
        </p:nvPicPr>
        <p:blipFill>
          <a:blip r:embed="rId3"/>
          <a:stretch/>
        </p:blipFill>
        <p:spPr bwMode="auto">
          <a:xfrm>
            <a:off x="313940" y="6157781"/>
            <a:ext cx="1639743" cy="365125"/>
          </a:xfrm>
          <a:prstGeom prst="rect">
            <a:avLst/>
          </a:prstGeom>
        </p:spPr>
      </p:pic>
      <p:pic>
        <p:nvPicPr>
          <p:cNvPr id="2" name="Graphic 7"/>
          <p:cNvPicPr>
            <a:picLocks noChangeAspect="1"/>
          </p:cNvPicPr>
          <p:nvPr userDrawn="1"/>
        </p:nvPicPr>
        <p:blipFill>
          <a:blip>
            <a:extLst>
              <a:ext uri="{96DAC541-7B7A-43D3-8B79-37D633B846F1}">
                <asvg:svgBlip xmlns:asvg="http://schemas.microsoft.com/office/drawing/2016/SVG/main" r:embed="rId4"/>
              </a:ext>
            </a:extLst>
          </a:blip>
          <a:stretch/>
        </p:blipFill>
        <p:spPr bwMode="auto">
          <a:xfrm>
            <a:off x="363089" y="345207"/>
            <a:ext cx="1591896" cy="842294"/>
          </a:xfrm>
          <a:prstGeom prst="rect">
            <a:avLst/>
          </a:prstGeom>
        </p:spPr>
      </p:pic>
      <p:sp>
        <p:nvSpPr>
          <p:cNvPr id="5" name="TextBox 4"/>
          <p:cNvSpPr txBox="1"/>
          <p:nvPr userDrawn="1"/>
        </p:nvSpPr>
        <p:spPr bwMode="auto">
          <a:xfrm>
            <a:off x="798952" y="4825604"/>
            <a:ext cx="5166804" cy="830997"/>
          </a:xfrm>
          <a:prstGeom prst="rect">
            <a:avLst/>
          </a:prstGeom>
          <a:noFill/>
        </p:spPr>
        <p:txBody>
          <a:bodyPr wrap="square" rtlCol="0">
            <a:spAutoFit/>
          </a:bodyPr>
          <a:lstStyle/>
          <a:p>
            <a:pPr>
              <a:defRPr/>
            </a:pPr>
            <a:r>
              <a:rPr lang="en-IE" sz="800" b="1">
                <a:solidFill>
                  <a:schemeClr val="bg2">
                    <a:lumMod val="50000"/>
                    <a:lumOff val="50000"/>
                  </a:schemeClr>
                </a:solidFill>
                <a:latin typeface="Poppins"/>
                <a:ea typeface="Arial"/>
                <a:cs typeface="Arial"/>
              </a:rPr>
              <a:t>Disclaimer</a:t>
            </a:r>
            <a:r>
              <a:rPr lang="en-IE" sz="800">
                <a:solidFill>
                  <a:schemeClr val="bg2">
                    <a:lumMod val="50000"/>
                    <a:lumOff val="50000"/>
                  </a:schemeClr>
                </a:solidFill>
                <a:latin typeface="Poppins"/>
                <a:ea typeface="Arial"/>
                <a:cs typeface="Arial"/>
              </a:rPr>
              <a:t> </a:t>
            </a:r>
            <a:br>
              <a:rPr lang="en-IE" sz="800">
                <a:solidFill>
                  <a:schemeClr val="bg2">
                    <a:lumMod val="50000"/>
                    <a:lumOff val="50000"/>
                  </a:schemeClr>
                </a:solidFill>
                <a:latin typeface="Poppins"/>
                <a:ea typeface="Arial"/>
                <a:cs typeface="Arial"/>
              </a:rPr>
            </a:br>
            <a:br>
              <a:rPr lang="en-IE" sz="800">
                <a:solidFill>
                  <a:schemeClr val="bg2">
                    <a:lumMod val="50000"/>
                    <a:lumOff val="50000"/>
                  </a:schemeClr>
                </a:solidFill>
                <a:latin typeface="Poppins"/>
                <a:ea typeface="Arial"/>
                <a:cs typeface="Arial"/>
              </a:rPr>
            </a:br>
            <a:r>
              <a:rPr lang="en-IE" sz="800">
                <a:solidFill>
                  <a:schemeClr val="bg2">
                    <a:lumMod val="50000"/>
                    <a:lumOff val="50000"/>
                  </a:schemeClr>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6" name="Picture Placeholder 5"/>
          <p:cNvSpPr txBox="1"/>
          <p:nvPr userDrawn="1"/>
        </p:nvSpPr>
        <p:spPr bwMode="auto">
          <a:xfrm>
            <a:off x="2408416" y="446123"/>
            <a:ext cx="2261237" cy="678622"/>
          </a:xfrm>
          <a:prstGeom prst="rect">
            <a:avLst/>
          </a:prstGeom>
          <a:noFill/>
        </p:spPr>
        <p:txBody>
          <a:bodyPr anchor="ctr"/>
          <a:lstStyle>
            <a:lvl1pPr marL="0" indent="0" algn="ctr" defTabSz="914400">
              <a:lnSpc>
                <a:spcPct val="120000"/>
              </a:lnSpc>
              <a:spcBef>
                <a:spcPts val="1000"/>
              </a:spcBef>
              <a:buClr>
                <a:schemeClr val="accent2"/>
              </a:buClr>
              <a:buSzPct val="124000"/>
              <a:buFont typeface="Arial"/>
              <a:buNone/>
              <a:defRPr sz="2000">
                <a:solidFill>
                  <a:schemeClr val="bg1">
                    <a:lumMod val="95000"/>
                  </a:schemeClr>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it-IT" sz="1200">
                <a:solidFill>
                  <a:schemeClr val="bg2">
                    <a:lumMod val="90000"/>
                  </a:schemeClr>
                </a:solidFill>
              </a:rPr>
              <a:t>Insert logo here</a:t>
            </a:r>
            <a:endParaRPr lang="en-IE" sz="1200">
              <a:solidFill>
                <a:schemeClr val="bg2">
                  <a:lumMod val="90000"/>
                </a:schemeClr>
              </a:solidFill>
            </a:endParaRPr>
          </a:p>
        </p:txBody>
      </p:sp>
      <p:sp>
        <p:nvSpPr>
          <p:cNvPr id="7" name="TextBox 6"/>
          <p:cNvSpPr txBox="1"/>
          <p:nvPr userDrawn="1"/>
        </p:nvSpPr>
        <p:spPr bwMode="auto">
          <a:xfrm>
            <a:off x="798952" y="5642282"/>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243523" y="6527800"/>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PhAnim="0" preserve="1" userDrawn="1">
  <p:cSld name="5-2_Thank you">
    <p:spTree>
      <p:nvGrpSpPr>
        <p:cNvPr id="1" name=""/>
        <p:cNvGrpSpPr/>
        <p:nvPr/>
      </p:nvGrpSpPr>
      <p:grpSpPr bwMode="auto">
        <a:xfrm>
          <a:off x="0" y="0"/>
          <a:ext cx="0" cy="0"/>
          <a:chOff x="0" y="0"/>
          <a:chExt cx="0" cy="0"/>
        </a:xfrm>
      </p:grpSpPr>
      <p:pic>
        <p:nvPicPr>
          <p:cNvPr id="8" name="Picture 7"/>
          <p:cNvPicPr>
            <a:picLocks noChangeAspect="1"/>
          </p:cNvPicPr>
          <p:nvPr userDrawn="1"/>
        </p:nvPicPr>
        <p:blipFill>
          <a:blip r:embed="rId2"/>
          <a:stretch/>
        </p:blipFill>
        <p:spPr bwMode="auto">
          <a:xfrm>
            <a:off x="0" y="0"/>
            <a:ext cx="12191999" cy="6858000"/>
          </a:xfrm>
          <a:prstGeom prst="rect">
            <a:avLst/>
          </a:prstGeom>
        </p:spPr>
      </p:pic>
      <p:sp>
        <p:nvSpPr>
          <p:cNvPr id="2" name="Title 1"/>
          <p:cNvSpPr>
            <a:spLocks noGrp="1"/>
          </p:cNvSpPr>
          <p:nvPr>
            <p:ph type="ctrTitle" hasCustomPrompt="1"/>
          </p:nvPr>
        </p:nvSpPr>
        <p:spPr bwMode="auto">
          <a:xfrm>
            <a:off x="6717970" y="2856179"/>
            <a:ext cx="5177586" cy="1706732"/>
          </a:xfrm>
        </p:spPr>
        <p:txBody>
          <a:bodyPr anchor="b"/>
          <a:lstStyle>
            <a:lvl1pPr algn="l">
              <a:defRPr sz="6000">
                <a:solidFill>
                  <a:schemeClr val="bg2"/>
                </a:solidFill>
              </a:defRPr>
            </a:lvl1pPr>
          </a:lstStyle>
          <a:p>
            <a:pPr>
              <a:defRPr/>
            </a:pPr>
            <a:r>
              <a:rPr lang="en-US"/>
              <a:t>Click to edit Thank you</a:t>
            </a:r>
            <a:endParaRPr lang="en-IE"/>
          </a:p>
        </p:txBody>
      </p:sp>
      <p:sp>
        <p:nvSpPr>
          <p:cNvPr id="3" name="Subtitle 2"/>
          <p:cNvSpPr>
            <a:spLocks noGrp="1"/>
          </p:cNvSpPr>
          <p:nvPr>
            <p:ph type="subTitle" idx="1" hasCustomPrompt="1"/>
          </p:nvPr>
        </p:nvSpPr>
        <p:spPr bwMode="auto">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4" name="Graphic 3"/>
          <p:cNvPicPr>
            <a:picLocks noChangeAspect="1"/>
          </p:cNvPicPr>
          <p:nvPr userDrawn="1"/>
        </p:nvPicPr>
        <p:blipFill>
          <a:blip r:embed="rId4"/>
          <a:stretch/>
        </p:blipFill>
        <p:spPr bwMode="auto">
          <a:xfrm>
            <a:off x="10228045" y="345161"/>
            <a:ext cx="1592949" cy="842387"/>
          </a:xfrm>
          <a:prstGeom prst="rect">
            <a:avLst/>
          </a:prstGeom>
        </p:spPr>
      </p:pic>
      <p:sp>
        <p:nvSpPr>
          <p:cNvPr id="6" name="TextBox 5"/>
          <p:cNvSpPr txBox="1"/>
          <p:nvPr userDrawn="1"/>
        </p:nvSpPr>
        <p:spPr bwMode="auto">
          <a:xfrm>
            <a:off x="6717970" y="4868533"/>
            <a:ext cx="5166804" cy="830997"/>
          </a:xfrm>
          <a:prstGeom prst="rect">
            <a:avLst/>
          </a:prstGeom>
          <a:noFill/>
        </p:spPr>
        <p:txBody>
          <a:bodyPr wrap="square" rtlCol="0">
            <a:spAutoFit/>
          </a:bodyPr>
          <a:lstStyle/>
          <a:p>
            <a:pPr>
              <a:defRPr/>
            </a:pPr>
            <a:r>
              <a:rPr lang="en-IE" sz="800" b="1">
                <a:solidFill>
                  <a:schemeClr val="bg1"/>
                </a:solidFill>
                <a:latin typeface="Poppins"/>
                <a:ea typeface="Arial"/>
                <a:cs typeface="Arial"/>
              </a:rPr>
              <a:t>Disclaimer</a:t>
            </a:r>
            <a:r>
              <a:rPr lang="en-IE" sz="800">
                <a:solidFill>
                  <a:schemeClr val="bg1"/>
                </a:solidFill>
                <a:latin typeface="Poppins"/>
                <a:ea typeface="Arial"/>
                <a:cs typeface="Arial"/>
              </a:rPr>
              <a:t> </a:t>
            </a:r>
            <a:br>
              <a:rPr lang="en-IE" sz="800">
                <a:solidFill>
                  <a:schemeClr val="bg1"/>
                </a:solidFill>
                <a:latin typeface="Poppins"/>
                <a:ea typeface="Arial"/>
                <a:cs typeface="Arial"/>
              </a:rPr>
            </a:br>
            <a:br>
              <a:rPr lang="en-IE" sz="800">
                <a:solidFill>
                  <a:schemeClr val="bg1"/>
                </a:solidFill>
                <a:latin typeface="Poppins"/>
                <a:ea typeface="Arial"/>
                <a:cs typeface="Arial"/>
              </a:rPr>
            </a:br>
            <a:r>
              <a:rPr lang="en-IE" sz="800">
                <a:solidFill>
                  <a:schemeClr val="bg1"/>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7" name="TextBox 6"/>
          <p:cNvSpPr txBox="1"/>
          <p:nvPr userDrawn="1"/>
        </p:nvSpPr>
        <p:spPr bwMode="auto">
          <a:xfrm>
            <a:off x="6717970" y="5692443"/>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10228045" y="6542642"/>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
        <p:nvSpPr>
          <p:cNvPr id="9" name="Online Image Placeholder 9"/>
          <p:cNvSpPr>
            <a:spLocks noGrp="1"/>
          </p:cNvSpPr>
          <p:nvPr>
            <p:ph type="clipArt" sz="quarter" idx="10"/>
          </p:nvPr>
        </p:nvSpPr>
        <p:spPr bwMode="auto">
          <a:xfrm>
            <a:off x="6717970" y="1350617"/>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WP1_Title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1998" cy="6857999"/>
          </a:xfrm>
          <a:prstGeom prst="rect">
            <a:avLst/>
          </a:prstGeom>
        </p:spPr>
      </p:pic>
      <p:sp>
        <p:nvSpPr>
          <p:cNvPr id="6" name="Picture Placeholder 5"/>
          <p:cNvSpPr>
            <a:spLocks noGrp="1"/>
          </p:cNvSpPr>
          <p:nvPr>
            <p:ph type="pic" sz="quarter" idx="10" hasCustomPrompt="1"/>
          </p:nvPr>
        </p:nvSpPr>
        <p:spPr bwMode="auto">
          <a:xfrm>
            <a:off x="3814863" y="3005846"/>
            <a:ext cx="4562273" cy="1332690"/>
          </a:xfrm>
        </p:spPr>
        <p:txBody>
          <a:bodyPr anchor="ctr"/>
          <a:lstStyle>
            <a:lvl1pPr marL="0" indent="0" algn="ctr">
              <a:buNone/>
              <a:defRPr>
                <a:solidFill>
                  <a:schemeClr val="bg1">
                    <a:lumMod val="95000"/>
                  </a:schemeClr>
                </a:solidFill>
              </a:defRPr>
            </a:lvl1pPr>
          </a:lstStyle>
          <a:p>
            <a:pPr>
              <a:defRPr/>
            </a:pPr>
            <a:r>
              <a:rPr lang="it-IT"/>
              <a:t>Insert logo</a:t>
            </a:r>
            <a:endParaRPr lang="en-IE"/>
          </a:p>
        </p:txBody>
      </p:sp>
      <p:sp>
        <p:nvSpPr>
          <p:cNvPr id="12" name="Text Placeholder 11"/>
          <p:cNvSpPr>
            <a:spLocks noGrp="1"/>
          </p:cNvSpPr>
          <p:nvPr>
            <p:ph type="body" sz="quarter" idx="11" hasCustomPrompt="1"/>
          </p:nvPr>
        </p:nvSpPr>
        <p:spPr bwMode="auto">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defRPr/>
            </a:pPr>
            <a:r>
              <a:rPr lang="en-US"/>
              <a:t>Click to edit Master text styles paragraph lorem ipsum dolor sit amet</a:t>
            </a:r>
          </a:p>
        </p:txBody>
      </p:sp>
      <p:sp>
        <p:nvSpPr>
          <p:cNvPr id="2" name="Subtitle 2"/>
          <p:cNvSpPr>
            <a:spLocks noGrp="1"/>
          </p:cNvSpPr>
          <p:nvPr>
            <p:ph type="subTitle" idx="1" hasCustomPrompt="1"/>
          </p:nvPr>
        </p:nvSpPr>
        <p:spPr bwMode="auto">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This course is provided by</a:t>
            </a:r>
            <a:endParaRPr lang="en-IE"/>
          </a:p>
        </p:txBody>
      </p:sp>
      <p:pic>
        <p:nvPicPr>
          <p:cNvPr id="3" name="Picture 2"/>
          <p:cNvPicPr>
            <a:picLocks noChangeAspect="1"/>
          </p:cNvPicPr>
          <p:nvPr userDrawn="1"/>
        </p:nvPicPr>
        <p:blipFill>
          <a:blip r:embed="rId3"/>
          <a:stretch/>
        </p:blipFill>
        <p:spPr bwMode="auto">
          <a:xfrm>
            <a:off x="5374071" y="1822750"/>
            <a:ext cx="1443855" cy="259893"/>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PhAnim="0" preserve="1" userDrawn="1">
  <p:cSld name="1_5-2_Thank you">
    <p:bg>
      <p:bgRef idx="1001">
        <a:schemeClr val="bg2"/>
      </p:bgRef>
    </p:bg>
    <p:spTree>
      <p:nvGrpSpPr>
        <p:cNvPr id="1" name=""/>
        <p:cNvGrpSpPr/>
        <p:nvPr/>
      </p:nvGrpSpPr>
      <p:grpSpPr bwMode="auto">
        <a:xfrm>
          <a:off x="0" y="0"/>
          <a:ext cx="0" cy="0"/>
          <a:chOff x="0" y="0"/>
          <a:chExt cx="0" cy="0"/>
        </a:xfrm>
      </p:grpSpPr>
      <p:sp>
        <p:nvSpPr>
          <p:cNvPr id="3" name="Subtitle 2"/>
          <p:cNvSpPr>
            <a:spLocks noGrp="1"/>
          </p:cNvSpPr>
          <p:nvPr>
            <p:ph type="subTitle" idx="1" hasCustomPrompt="1"/>
          </p:nvPr>
        </p:nvSpPr>
        <p:spPr bwMode="auto">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2"/>
          <a:stretch/>
        </p:blipFill>
        <p:spPr bwMode="auto">
          <a:xfrm>
            <a:off x="10263303" y="6124575"/>
            <a:ext cx="1639743" cy="365125"/>
          </a:xfrm>
          <a:prstGeom prst="rect">
            <a:avLst/>
          </a:prstGeom>
        </p:spPr>
      </p:pic>
      <p:pic>
        <p:nvPicPr>
          <p:cNvPr id="9" name="Picture 8"/>
          <p:cNvPicPr>
            <a:picLocks noChangeAspect="1"/>
          </p:cNvPicPr>
          <p:nvPr userDrawn="1"/>
        </p:nvPicPr>
        <p:blipFill>
          <a:blip r:embed="rId3"/>
          <a:stretch/>
        </p:blipFill>
        <p:spPr bwMode="auto">
          <a:xfrm>
            <a:off x="0" y="0"/>
            <a:ext cx="5340350" cy="6858000"/>
          </a:xfrm>
          <a:prstGeom prst="rect">
            <a:avLst/>
          </a:prstGeom>
        </p:spPr>
      </p:pic>
      <p:sp>
        <p:nvSpPr>
          <p:cNvPr id="11" name="Picture Placeholder 10"/>
          <p:cNvSpPr>
            <a:spLocks noGrp="1"/>
          </p:cNvSpPr>
          <p:nvPr>
            <p:ph type="pic" sz="quarter" idx="10"/>
          </p:nvPr>
        </p:nvSpPr>
        <p:spPr bwMode="auto">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pPr>
              <a:defRPr/>
            </a:pPr>
            <a:r>
              <a:rPr lang="en-US"/>
              <a:t>Click icon to add picture</a:t>
            </a:r>
            <a:endParaRPr lang="en-IE"/>
          </a:p>
        </p:txBody>
      </p:sp>
      <p:sp>
        <p:nvSpPr>
          <p:cNvPr id="13" name="Text Placeholder 12"/>
          <p:cNvSpPr>
            <a:spLocks noGrp="1"/>
          </p:cNvSpPr>
          <p:nvPr>
            <p:ph type="body" sz="quarter" idx="11" hasCustomPrompt="1"/>
          </p:nvPr>
        </p:nvSpPr>
        <p:spPr bwMode="auto">
          <a:xfrm>
            <a:off x="6096000" y="3308350"/>
            <a:ext cx="5761038" cy="990600"/>
          </a:xfrm>
        </p:spPr>
        <p:txBody>
          <a:bodyPr/>
          <a:lstStyle>
            <a:lvl1pPr marL="0" indent="0">
              <a:buNone/>
              <a:defRPr>
                <a:latin typeface="Titillium Web SemiBold"/>
              </a:defRPr>
            </a:lvl1pPr>
            <a:lvl2pPr marL="457200" indent="0">
              <a:buNone/>
              <a:defRPr/>
            </a:lvl2pPr>
          </a:lstStyle>
          <a:p>
            <a:pPr lvl="0">
              <a:defRPr/>
            </a:pPr>
            <a:r>
              <a:rPr lang="en-US"/>
              <a:t>Click to edit Master text styles subheading</a:t>
            </a:r>
            <a:endParaRPr/>
          </a:p>
        </p:txBody>
      </p:sp>
      <p:sp>
        <p:nvSpPr>
          <p:cNvPr id="14" name="Text Placeholder 12"/>
          <p:cNvSpPr>
            <a:spLocks noGrp="1"/>
          </p:cNvSpPr>
          <p:nvPr>
            <p:ph type="body" sz="quarter" idx="12" hasCustomPrompt="1"/>
          </p:nvPr>
        </p:nvSpPr>
        <p:spPr bwMode="auto">
          <a:xfrm>
            <a:off x="6096000" y="4278610"/>
            <a:ext cx="5761038" cy="1099840"/>
          </a:xfrm>
        </p:spPr>
        <p:txBody>
          <a:bodyPr>
            <a:normAutofit/>
          </a:bodyPr>
          <a:lstStyle>
            <a:lvl1pPr marL="0" indent="0">
              <a:buNone/>
              <a:defRPr sz="1600"/>
            </a:lvl1pPr>
            <a:lvl2pPr marL="457200" indent="0">
              <a:buNone/>
              <a:defRPr/>
            </a:lvl2pPr>
          </a:lstStyle>
          <a:p>
            <a:pPr lvl="0">
              <a:defRPr/>
            </a:pPr>
            <a:r>
              <a:rPr lang="en-US"/>
              <a:t>Click to edit Master text styles subheading</a:t>
            </a:r>
            <a:endParaRPr/>
          </a:p>
        </p:txBody>
      </p:sp>
      <p:sp>
        <p:nvSpPr>
          <p:cNvPr id="16" name="Text Placeholder 15"/>
          <p:cNvSpPr>
            <a:spLocks noGrp="1"/>
          </p:cNvSpPr>
          <p:nvPr>
            <p:ph type="body" sz="quarter" idx="13" hasCustomPrompt="1"/>
          </p:nvPr>
        </p:nvSpPr>
        <p:spPr bwMode="auto">
          <a:xfrm>
            <a:off x="6096000" y="5426902"/>
            <a:ext cx="2032000" cy="642238"/>
          </a:xfrm>
          <a:prstGeom prst="rect">
            <a:avLst/>
          </a:prstGeom>
          <a:gradFill>
            <a:gsLst>
              <a:gs pos="0">
                <a:schemeClr val="accent1"/>
              </a:gs>
              <a:gs pos="100000">
                <a:schemeClr val="accent2"/>
              </a:gs>
            </a:gsLst>
            <a:lin ang="0" scaled="0"/>
          </a:gradFill>
        </p:spPr>
        <p:txBody>
          <a:bodyPr anchor="ctr">
            <a:normAutofit/>
          </a:bodyPr>
          <a:lstStyle>
            <a:lvl1pPr marL="0" indent="0" algn="ctr">
              <a:buNone/>
              <a:defRPr sz="1600">
                <a:latin typeface="Poppins SemiBold"/>
                <a:cs typeface="Poppins SemiBold"/>
              </a:defRPr>
            </a:lvl1pPr>
          </a:lstStyle>
          <a:p>
            <a:pPr lvl="0">
              <a:defRPr/>
            </a:pPr>
            <a:r>
              <a:rPr lang="en-US"/>
              <a:t>Register now</a:t>
            </a:r>
            <a:endParaRPr lang="en-IE"/>
          </a:p>
        </p:txBody>
      </p:sp>
      <p:sp>
        <p:nvSpPr>
          <p:cNvPr id="17" name="Text Placeholder 15"/>
          <p:cNvSpPr>
            <a:spLocks noGrp="1"/>
          </p:cNvSpPr>
          <p:nvPr>
            <p:ph type="body" sz="quarter" idx="14" hasCustomPrompt="1"/>
          </p:nvPr>
        </p:nvSpPr>
        <p:spPr bwMode="auto">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a:cs typeface="Poppins SemiBold"/>
              </a:defRPr>
            </a:lvl1pPr>
          </a:lstStyle>
          <a:p>
            <a:pPr lvl="0">
              <a:defRPr/>
            </a:pPr>
            <a:r>
              <a:rPr lang="en-US"/>
              <a:t>Lorem ipsum dolor</a:t>
            </a:r>
            <a:endParaRPr lang="en-IE"/>
          </a:p>
        </p:txBody>
      </p:sp>
      <p:sp>
        <p:nvSpPr>
          <p:cNvPr id="2" name="TextBox 1"/>
          <p:cNvSpPr txBox="1"/>
          <p:nvPr userDrawn="1"/>
        </p:nvSpPr>
        <p:spPr bwMode="auto">
          <a:xfrm>
            <a:off x="10217034" y="6552404"/>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5"/>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Agenda slide">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3" name="TextBox 2"/>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a:p>
            <a:pPr lvl="0">
              <a:defRPr/>
            </a:pPr>
            <a:r>
              <a:rPr lang="en-US"/>
              <a:t>Click to edit topic 2</a:t>
            </a:r>
            <a:endParaRPr/>
          </a:p>
          <a:p>
            <a:pPr lvl="0">
              <a:defRPr/>
            </a:pPr>
            <a:r>
              <a:rPr lang="en-US"/>
              <a:t>Click to edit topic 3</a:t>
            </a:r>
            <a:endParaRPr/>
          </a:p>
          <a:p>
            <a:pPr lvl="0">
              <a:defRPr/>
            </a:pPr>
            <a:r>
              <a:rPr lang="en-US"/>
              <a:t>Click to edit topic 4</a:t>
            </a:r>
            <a:endParaRPr/>
          </a:p>
          <a:p>
            <a:pPr lvl="0">
              <a:defRPr/>
            </a:pPr>
            <a:r>
              <a:rPr lang="en-US"/>
              <a:t>Click to edit topic 5</a:t>
            </a:r>
            <a:endParaRPr/>
          </a:p>
        </p:txBody>
      </p:sp>
      <p:pic>
        <p:nvPicPr>
          <p:cNvPr id="16"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8" name="Graphic 7"/>
          <p:cNvPicPr>
            <a:picLocks noChangeAspect="1"/>
          </p:cNvPicPr>
          <p:nvPr userDrawn="1"/>
        </p:nvPicPr>
        <p:blipFill>
          <a:blip r:embed="rId4"/>
          <a:stretch/>
        </p:blipFill>
        <p:spPr bwMode="auto">
          <a:xfrm>
            <a:off x="363089" y="345161"/>
            <a:ext cx="1591896" cy="842387"/>
          </a:xfrm>
          <a:prstGeom prst="rect">
            <a:avLst/>
          </a:prstGeom>
        </p:spPr>
      </p:pic>
      <p:sp>
        <p:nvSpPr>
          <p:cNvPr id="2" name="TextBox 1"/>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1"/>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2_Agenda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2000" cy="6858000"/>
          </a:xfrm>
          <a:prstGeom prst="rect">
            <a:avLst/>
          </a:prstGeom>
        </p:spPr>
      </p:pic>
      <p:pic>
        <p:nvPicPr>
          <p:cNvPr id="11" name="Graphic 7"/>
          <p:cNvPicPr>
            <a:picLocks noChangeAspect="1"/>
          </p:cNvPicPr>
          <p:nvPr userDrawn="1"/>
        </p:nvPicPr>
        <p:blipFill>
          <a:blip r:embed="rId3"/>
          <a:stretch/>
        </p:blipFill>
        <p:spPr bwMode="auto">
          <a:xfrm>
            <a:off x="363089" y="345161"/>
            <a:ext cx="1591896" cy="842387"/>
          </a:xfrm>
          <a:prstGeom prst="rect">
            <a:avLst/>
          </a:prstGeom>
        </p:spPr>
      </p:pic>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4" name="Text Placeholder 3"/>
          <p:cNvSpPr>
            <a:spLocks noGrp="1"/>
          </p:cNvSpPr>
          <p:nvPr>
            <p:ph type="body" sz="quarter" idx="11" hasCustomPrompt="1"/>
          </p:nvPr>
        </p:nvSpPr>
        <p:spPr bwMode="auto">
          <a:xfrm>
            <a:off x="5546724" y="1973346"/>
            <a:ext cx="4968875" cy="565317"/>
          </a:xfrm>
        </p:spPr>
        <p:txBody>
          <a:bodyPr>
            <a:normAutofit/>
          </a:bodyPr>
          <a:lstStyle>
            <a:lvl1pPr marL="0" indent="0">
              <a:buNone/>
              <a:defRPr sz="1300"/>
            </a:lvl1pPr>
          </a:lstStyle>
          <a:p>
            <a:pPr lvl="0">
              <a:defRPr/>
            </a:pPr>
            <a:r>
              <a:rPr lang="en-US"/>
              <a:t>Click to edit topic description</a:t>
            </a:r>
            <a:endParaRPr/>
          </a:p>
        </p:txBody>
      </p:sp>
      <p:sp>
        <p:nvSpPr>
          <p:cNvPr id="7" name="Text Placeholder 8"/>
          <p:cNvSpPr>
            <a:spLocks noGrp="1"/>
          </p:cNvSpPr>
          <p:nvPr>
            <p:ph type="body" sz="quarter" idx="12" hasCustomPrompt="1"/>
          </p:nvPr>
        </p:nvSpPr>
        <p:spPr bwMode="auto">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8" name="Text Placeholder 3"/>
          <p:cNvSpPr>
            <a:spLocks noGrp="1"/>
          </p:cNvSpPr>
          <p:nvPr>
            <p:ph type="body" sz="quarter" idx="13" hasCustomPrompt="1"/>
          </p:nvPr>
        </p:nvSpPr>
        <p:spPr bwMode="auto">
          <a:xfrm>
            <a:off x="5546724" y="328580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10" name="Text Placeholder 8"/>
          <p:cNvSpPr>
            <a:spLocks noGrp="1"/>
          </p:cNvSpPr>
          <p:nvPr>
            <p:ph type="body" sz="quarter" idx="14" hasCustomPrompt="1"/>
          </p:nvPr>
        </p:nvSpPr>
        <p:spPr bwMode="auto">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12" name="Text Placeholder 3"/>
          <p:cNvSpPr>
            <a:spLocks noGrp="1"/>
          </p:cNvSpPr>
          <p:nvPr>
            <p:ph type="body" sz="quarter" idx="15" hasCustomPrompt="1"/>
          </p:nvPr>
        </p:nvSpPr>
        <p:spPr bwMode="auto">
          <a:xfrm>
            <a:off x="5546724" y="472596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21" name="TextBox 20"/>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pic>
        <p:nvPicPr>
          <p:cNvPr id="22" name="Graphic 7"/>
          <p:cNvPicPr>
            <a:picLocks noChangeAspect="1"/>
          </p:cNvPicPr>
          <p:nvPr userDrawn="1"/>
        </p:nvPicPr>
        <p:blipFill>
          <a:blip r:embed="rId4"/>
          <a:stretch/>
        </p:blipFill>
        <p:spPr bwMode="auto">
          <a:xfrm>
            <a:off x="10263303" y="6124575"/>
            <a:ext cx="1639743" cy="365125"/>
          </a:xfrm>
          <a:prstGeom prst="rect">
            <a:avLst/>
          </a:prstGeom>
        </p:spPr>
      </p:pic>
      <p:sp>
        <p:nvSpPr>
          <p:cNvPr id="2" name="TextBox 1"/>
          <p:cNvSpPr txBox="1"/>
          <p:nvPr userDrawn="1"/>
        </p:nvSpPr>
        <p:spPr bwMode="auto">
          <a:xfrm>
            <a:off x="10199628" y="656105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6"/>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1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555292" y="1421253"/>
            <a:ext cx="7172908" cy="2007748"/>
          </a:xfrm>
        </p:spPr>
        <p:txBody>
          <a:bodyPr anchor="b">
            <a:noAutofit/>
          </a:bodyPr>
          <a:lstStyle>
            <a:lvl1pPr algn="l">
              <a:defRPr sz="5400">
                <a:solidFill>
                  <a:schemeClr val="tx1"/>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chapter subtitle style l</a:t>
            </a:r>
            <a:r>
              <a:rPr lang="en-IE"/>
              <a:t>orem ipsum dolor sit amet, consetetur sadipscing elitr, sed diam nonumy eirmod tempor invidunt ut labore et dolore magna aliquyam erat, sed diam voluptua.</a:t>
            </a:r>
          </a:p>
        </p:txBody>
      </p:sp>
      <p:pic>
        <p:nvPicPr>
          <p:cNvPr id="5" name="Picture 4" descr="Blue text on a black background&#10;&#10;Description automatically generated"/>
          <p:cNvPicPr>
            <a:picLocks noChangeAspect="1"/>
          </p:cNvPicPr>
          <p:nvPr userDrawn="1"/>
        </p:nvPicPr>
        <p:blipFill>
          <a:blip r:embed="rId2"/>
          <a:stretch/>
        </p:blipFill>
        <p:spPr bwMode="auto">
          <a:xfrm>
            <a:off x="10264608" y="6124736"/>
            <a:ext cx="1636819" cy="365195"/>
          </a:xfrm>
          <a:prstGeom prst="rect">
            <a:avLst/>
          </a:prstGeom>
        </p:spPr>
      </p:pic>
      <p:pic>
        <p:nvPicPr>
          <p:cNvPr id="4" name="Picture 3"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6" name="TextBox 5"/>
          <p:cNvSpPr txBox="1"/>
          <p:nvPr userDrawn="1"/>
        </p:nvSpPr>
        <p:spPr bwMode="auto">
          <a:xfrm>
            <a:off x="1018946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2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1085" y="1810619"/>
            <a:ext cx="6909830" cy="1618381"/>
          </a:xfrm>
        </p:spPr>
        <p:txBody>
          <a:bodyPr anchor="b">
            <a:noAutofit/>
          </a:bodyPr>
          <a:lstStyle>
            <a:lvl1pPr algn="l">
              <a:defRPr sz="5400">
                <a:solidFill>
                  <a:schemeClr val="accent2"/>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 ipsum dolor sit amet, consetetur sadipscing elitr, sed diam nonumy eirmod tempor invidunt ut labore et dolore magna aliquyam erat, sed diam voluptua.</a:t>
            </a:r>
          </a:p>
        </p:txBody>
      </p:sp>
      <p:pic>
        <p:nvPicPr>
          <p:cNvPr id="4" name="Picture 3" descr="A green square with black background&#10;&#10;Description automatically generated"/>
          <p:cNvPicPr>
            <a:picLocks noChangeAspect="1"/>
          </p:cNvPicPr>
          <p:nvPr userDrawn="1"/>
        </p:nvPicPr>
        <p:blipFill>
          <a:blip r:embed="rId2"/>
          <a:stretch/>
        </p:blipFill>
        <p:spPr bwMode="auto">
          <a:xfrm>
            <a:off x="0" y="0"/>
            <a:ext cx="1568450" cy="6858000"/>
          </a:xfrm>
          <a:prstGeom prst="rect">
            <a:avLst/>
          </a:prstGeom>
        </p:spPr>
      </p:pic>
      <p:sp>
        <p:nvSpPr>
          <p:cNvPr id="5" name="TextBox 4"/>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pic>
        <p:nvPicPr>
          <p:cNvPr id="7" name="Picture 6" descr="Blue text on a black background&#10;&#10;Description automatically generated"/>
          <p:cNvPicPr>
            <a:picLocks noChangeAspect="1"/>
          </p:cNvPicPr>
          <p:nvPr userDrawn="1"/>
        </p:nvPicPr>
        <p:blipFill>
          <a:blip r:embed="rId3"/>
          <a:stretch/>
        </p:blipFill>
        <p:spPr bwMode="auto">
          <a:xfrm>
            <a:off x="10264608" y="6124736"/>
            <a:ext cx="1636819" cy="365195"/>
          </a:xfrm>
          <a:prstGeom prst="rect">
            <a:avLst/>
          </a:prstGeom>
        </p:spPr>
      </p:pic>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3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8508" y="1777849"/>
            <a:ext cx="6909830" cy="1618381"/>
          </a:xfrm>
        </p:spPr>
        <p:txBody>
          <a:bodyPr anchor="b">
            <a:noAutofit/>
          </a:bodyPr>
          <a:lstStyle>
            <a:lvl1pPr algn="l">
              <a:defRPr sz="5400">
                <a:solidFill>
                  <a:schemeClr val="accent4"/>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 ipsum dolor sit amet, consetetur sadipscing elitr, sed diam nonumy eirmod tempor invidunt ut labore et dolore magna aliquyam erat, sed diam voluptua.</a:t>
            </a:r>
          </a:p>
        </p:txBody>
      </p:sp>
      <p:pic>
        <p:nvPicPr>
          <p:cNvPr id="10" name="Picture 9"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6" name="Picture 5"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19962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9" Type="http://schemas.openxmlformats.org/officeDocument/2006/relationships/image" Target="../media/image12.png"/><Relationship Id="rId21" Type="http://schemas.openxmlformats.org/officeDocument/2006/relationships/slideLayout" Target="../slideLayouts/slideLayout25.xml"/><Relationship Id="rId34" Type="http://schemas.openxmlformats.org/officeDocument/2006/relationships/slideLayout" Target="../slideLayouts/slideLayout38.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image" Target="../media/image11.png"/><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theme" Target="../theme/theme2.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8" Type="http://schemas.openxmlformats.org/officeDocument/2006/relationships/slideLayout" Target="../slideLayouts/slideLayout12.xml"/><Relationship Id="rId3"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365125"/>
            <a:ext cx="10989816" cy="1325563"/>
          </a:xfrm>
          <a:prstGeom prst="rect">
            <a:avLst/>
          </a:prstGeom>
        </p:spPr>
        <p:txBody>
          <a:bodyPr vert="horz" lIns="91440" tIns="45720" rIns="91440" bIns="45720" rtlCol="0" anchor="ctr">
            <a:normAutofit/>
          </a:bodyPr>
          <a:lstStyle/>
          <a:p>
            <a:pPr>
              <a:defRPr/>
            </a:pPr>
            <a:r>
              <a:rPr lang="en-GB"/>
              <a:t>Click to edit Master title style</a:t>
            </a:r>
            <a:endParaRPr lang="en-IE"/>
          </a:p>
        </p:txBody>
      </p:sp>
      <p:sp>
        <p:nvSpPr>
          <p:cNvPr id="3" name="Text Placeholder 2"/>
          <p:cNvSpPr>
            <a:spLocks noGrp="1"/>
          </p:cNvSpPr>
          <p:nvPr>
            <p:ph type="body" idx="1"/>
          </p:nvPr>
        </p:nvSpPr>
        <p:spPr bwMode="auto">
          <a:xfrm>
            <a:off x="363984" y="1825625"/>
            <a:ext cx="10989816"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Freitag, 10. April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921203"/>
            <a:ext cx="10989816" cy="1325563"/>
          </a:xfrm>
          <a:prstGeom prst="rect">
            <a:avLst/>
          </a:prstGeom>
        </p:spPr>
        <p:txBody>
          <a:bodyPr vert="horz" lIns="91440" tIns="45720" rIns="91440" bIns="45720" rtlCol="0" anchor="ctr">
            <a:normAutofit/>
          </a:bodyPr>
          <a:lstStyle/>
          <a:p>
            <a:pPr>
              <a:defRPr/>
            </a:pPr>
            <a:r>
              <a:rPr lang="en-US"/>
              <a:t>Click to edit Master title style</a:t>
            </a:r>
            <a:endParaRPr lang="en-IE"/>
          </a:p>
        </p:txBody>
      </p:sp>
      <p:sp>
        <p:nvSpPr>
          <p:cNvPr id="3" name="Text Placeholder 2"/>
          <p:cNvSpPr>
            <a:spLocks noGrp="1"/>
          </p:cNvSpPr>
          <p:nvPr>
            <p:ph type="body" idx="1"/>
          </p:nvPr>
        </p:nvSpPr>
        <p:spPr bwMode="auto">
          <a:xfrm>
            <a:off x="363984" y="2381703"/>
            <a:ext cx="10989816" cy="3556517"/>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Freitag, 10. April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pic>
        <p:nvPicPr>
          <p:cNvPr id="9" name="Picture 8"/>
          <p:cNvPicPr>
            <a:picLocks noChangeAspect="1"/>
          </p:cNvPicPr>
          <p:nvPr userDrawn="1"/>
        </p:nvPicPr>
        <p:blipFill>
          <a:blip r:embed="rId38"/>
          <a:stretch/>
        </p:blipFill>
        <p:spPr bwMode="auto">
          <a:xfrm>
            <a:off x="334963" y="250276"/>
            <a:ext cx="1443855" cy="259893"/>
          </a:xfrm>
          <a:prstGeom prst="rect">
            <a:avLst/>
          </a:prstGeom>
        </p:spPr>
      </p:pic>
      <p:cxnSp>
        <p:nvCxnSpPr>
          <p:cNvPr id="11" name="Straight Connector 10"/>
          <p:cNvCxnSpPr>
            <a:cxnSpLocks/>
          </p:cNvCxnSpPr>
          <p:nvPr userDrawn="1"/>
        </p:nvCxnSpPr>
        <p:spPr bwMode="auto">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p:cNvPicPr>
            <a:picLocks noChangeAspect="1"/>
          </p:cNvPicPr>
          <p:nvPr userDrawn="1"/>
        </p:nvPicPr>
        <p:blipFill>
          <a:blip r:embed="rId39"/>
          <a:stretch/>
        </p:blipFill>
        <p:spPr bwMode="auto">
          <a:xfrm>
            <a:off x="11286749" y="170014"/>
            <a:ext cx="566200" cy="468689"/>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 id="2147483689" r:id="rId36"/>
  </p:sldLayoutIdLst>
  <p:hf hdr="0" ftr="0" dt="0"/>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hyperlink" Target="https://ourworldindata.org/grapher/carbon-intensity-electricity"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hyperlink" Target="https://learn.greensoftware.foundation/carbon-awareness/#demand-shaping"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hyperlink" Target="https://www.researchgate.net/figure/Server-Utilization-Histogram-Real-data-centers-are-under-20-utilized_fig1_220939094"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noAutofit/>
          </a:bodyPr>
          <a:lstStyle/>
          <a:p>
            <a:pPr>
              <a:defRPr/>
            </a:pPr>
            <a:r>
              <a:rPr lang="en-IE" sz="2800"/>
              <a:t>Green Software Fundamentals</a:t>
            </a:r>
            <a:br>
              <a:rPr lang="hr-HR" sz="2800"/>
            </a:br>
            <a:r>
              <a:rPr lang="hr-HR" sz="2800">
                <a:solidFill>
                  <a:schemeClr val="accent1"/>
                </a:solidFill>
              </a:rPr>
              <a:t>Module 2: Energy-Efficient Architecture – Key Concepts </a:t>
            </a:r>
            <a:endParaRPr lang="en-IE" sz="2800">
              <a:solidFill>
                <a:schemeClr val="accent1"/>
              </a:solidFill>
            </a:endParaRPr>
          </a:p>
        </p:txBody>
      </p:sp>
      <p:pic>
        <p:nvPicPr>
          <p:cNvPr id="2" name="Slika 1">
            <a:extLst>
              <a:ext uri="{FF2B5EF4-FFF2-40B4-BE49-F238E27FC236}">
                <a16:creationId xmlns:a16="http://schemas.microsoft.com/office/drawing/2014/main" id="{152D699B-38DE-E838-9A23-D5383D0104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376000" y="229160"/>
            <a:ext cx="1292691" cy="129269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Picture 2"/>
          <p:cNvPicPr>
            <a:picLocks noChangeAspect="1"/>
          </p:cNvPicPr>
          <p:nvPr/>
        </p:nvPicPr>
        <p:blipFill>
          <a:blip r:embed="rId3"/>
          <a:srcRect l="2530" t="9082" r="1447"/>
          <a:stretch/>
        </p:blipFill>
        <p:spPr bwMode="auto">
          <a:xfrm>
            <a:off x="2832100" y="810418"/>
            <a:ext cx="9359900" cy="5204756"/>
          </a:xfrm>
          <a:prstGeom prst="rect">
            <a:avLst/>
          </a:prstGeom>
        </p:spPr>
      </p:pic>
      <p:sp>
        <p:nvSpPr>
          <p:cNvPr id="7" name="Title 6"/>
          <p:cNvSpPr>
            <a:spLocks noGrp="1"/>
          </p:cNvSpPr>
          <p:nvPr>
            <p:ph type="title"/>
          </p:nvPr>
        </p:nvSpPr>
        <p:spPr bwMode="auto">
          <a:xfrm>
            <a:off x="330201" y="823118"/>
            <a:ext cx="5537200" cy="1325563"/>
          </a:xfrm>
        </p:spPr>
        <p:txBody>
          <a:bodyPr/>
          <a:lstStyle/>
          <a:p>
            <a:pPr>
              <a:defRPr/>
            </a:pPr>
            <a:r>
              <a:rPr lang="hr-HR" b="1">
                <a:solidFill>
                  <a:schemeClr val="accent1"/>
                </a:solidFill>
              </a:rPr>
              <a:t>Carbon-Awareness</a:t>
            </a:r>
            <a:endParaRPr lang="en-IE">
              <a:solidFill>
                <a:schemeClr val="accent1"/>
              </a:solidFill>
            </a:endParaRPr>
          </a:p>
        </p:txBody>
      </p:sp>
      <p:sp>
        <p:nvSpPr>
          <p:cNvPr id="4" name="TextBox 3"/>
          <p:cNvSpPr txBox="1"/>
          <p:nvPr/>
        </p:nvSpPr>
        <p:spPr bwMode="auto">
          <a:xfrm>
            <a:off x="7512050" y="5796737"/>
            <a:ext cx="3692106" cy="338554"/>
          </a:xfrm>
          <a:prstGeom prst="rect">
            <a:avLst/>
          </a:prstGeom>
          <a:noFill/>
        </p:spPr>
        <p:txBody>
          <a:bodyPr wrap="square" rtlCol="0">
            <a:spAutoFit/>
          </a:bodyPr>
          <a:lstStyle/>
          <a:p>
            <a:pPr algn="r">
              <a:defRPr/>
            </a:pPr>
            <a:r>
              <a:rPr lang="hr-HR" sz="1600" dirty="0" err="1"/>
              <a:t>Source</a:t>
            </a:r>
            <a:r>
              <a:rPr lang="hr-HR" sz="1600" dirty="0"/>
              <a:t>: </a:t>
            </a:r>
            <a:r>
              <a:rPr lang="hr-HR" sz="1600" u="sng" dirty="0">
                <a:hlinkClick r:id="rId4" tooltip="https://ourworldindata.org/grapher/carbon-intensity-electricity"/>
              </a:rPr>
              <a:t>ourworldindata.org</a:t>
            </a:r>
            <a:endParaRPr lang="hr-HR" sz="1600" dirty="0"/>
          </a:p>
        </p:txBody>
      </p:sp>
      <p:sp>
        <p:nvSpPr>
          <p:cNvPr id="6" name="TextBox 5"/>
          <p:cNvSpPr txBox="1"/>
          <p:nvPr/>
        </p:nvSpPr>
        <p:spPr bwMode="auto">
          <a:xfrm>
            <a:off x="330201" y="2275681"/>
            <a:ext cx="4279899" cy="3139321"/>
          </a:xfrm>
          <a:prstGeom prst="rect">
            <a:avLst/>
          </a:prstGeom>
          <a:noFill/>
        </p:spPr>
        <p:txBody>
          <a:bodyPr wrap="square">
            <a:spAutoFit/>
          </a:bodyPr>
          <a:lstStyle/>
          <a:p>
            <a:pPr>
              <a:defRPr/>
            </a:pPr>
            <a:r>
              <a:rPr lang="en-US"/>
              <a:t>Lifecycle carbon intensity of electricity, 2025</a:t>
            </a:r>
            <a:endParaRPr/>
          </a:p>
          <a:p>
            <a:pPr>
              <a:defRPr/>
            </a:pPr>
            <a:r>
              <a:rPr lang="en-US"/>
              <a:t>Measured in grams of carbon dioxide-equivalents emitted per kilowatt-hour of electricity generated. </a:t>
            </a:r>
            <a:endParaRPr lang="hr-HR"/>
          </a:p>
          <a:p>
            <a:pPr>
              <a:defRPr/>
            </a:pPr>
            <a:r>
              <a:rPr lang="en-US"/>
              <a:t>Emissions are estimated on</a:t>
            </a:r>
            <a:endParaRPr/>
          </a:p>
          <a:p>
            <a:pPr>
              <a:defRPr/>
            </a:pPr>
            <a:r>
              <a:rPr lang="en-US"/>
              <a:t>a lifecycle basis, including upstream, supply chain and manufacturing stages, and cover all greenhouse gases.</a:t>
            </a:r>
            <a:endParaRPr lang="hr-H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5" name="Picture 4"/>
          <p:cNvPicPr>
            <a:picLocks noChangeAspect="1"/>
          </p:cNvPicPr>
          <p:nvPr/>
        </p:nvPicPr>
        <p:blipFill>
          <a:blip r:embed="rId3"/>
          <a:srcRect l="45611" t="48931" r="8265" b="6668"/>
          <a:stretch>
            <a:fillRect/>
          </a:stretch>
        </p:blipFill>
        <p:spPr bwMode="auto">
          <a:xfrm>
            <a:off x="2359743" y="845574"/>
            <a:ext cx="7796980" cy="5003620"/>
          </a:xfrm>
          <a:prstGeom prst="rect">
            <a:avLst/>
          </a:prstGeom>
        </p:spPr>
      </p:pic>
      <p:sp>
        <p:nvSpPr>
          <p:cNvPr id="2" name="TextBox 1">
            <a:extLst>
              <a:ext uri="{FF2B5EF4-FFF2-40B4-BE49-F238E27FC236}">
                <a16:creationId xmlns:a16="http://schemas.microsoft.com/office/drawing/2014/main" id="{BB9B7A31-7300-576B-EBE2-77FD966A11E1}"/>
              </a:ext>
            </a:extLst>
          </p:cNvPr>
          <p:cNvSpPr txBox="1"/>
          <p:nvPr/>
        </p:nvSpPr>
        <p:spPr>
          <a:xfrm>
            <a:off x="1966452" y="4572000"/>
            <a:ext cx="1435509" cy="1277194"/>
          </a:xfrm>
          <a:prstGeom prst="rect">
            <a:avLst/>
          </a:prstGeom>
          <a:solidFill>
            <a:schemeClr val="bg1"/>
          </a:solidFill>
        </p:spPr>
        <p:txBody>
          <a:bodyPr wrap="square" rtlCol="0">
            <a:spAutoFit/>
          </a:bodyPr>
          <a:lstStyle/>
          <a:p>
            <a:endParaRPr lang="hr-HR" dirty="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5" name="Picture 4"/>
          <p:cNvPicPr>
            <a:picLocks noChangeAspect="1"/>
          </p:cNvPicPr>
          <p:nvPr/>
        </p:nvPicPr>
        <p:blipFill>
          <a:blip r:embed="rId3"/>
          <a:srcRect r="8287" b="12182"/>
          <a:stretch/>
        </p:blipFill>
        <p:spPr bwMode="auto">
          <a:xfrm>
            <a:off x="1818482" y="1128712"/>
            <a:ext cx="8097838" cy="4600575"/>
          </a:xfrm>
          <a:prstGeom prst="rect">
            <a:avLst/>
          </a:prstGeom>
        </p:spPr>
      </p:pic>
      <p:sp>
        <p:nvSpPr>
          <p:cNvPr id="7" name="Title 6"/>
          <p:cNvSpPr>
            <a:spLocks noGrp="1"/>
          </p:cNvSpPr>
          <p:nvPr>
            <p:ph type="title"/>
          </p:nvPr>
        </p:nvSpPr>
        <p:spPr bwMode="auto">
          <a:xfrm>
            <a:off x="330201" y="823118"/>
            <a:ext cx="5537200" cy="1325563"/>
          </a:xfrm>
        </p:spPr>
        <p:txBody>
          <a:bodyPr anchor="t"/>
          <a:lstStyle/>
          <a:p>
            <a:pPr>
              <a:defRPr/>
            </a:pPr>
            <a:r>
              <a:rPr lang="hr-HR" b="1" dirty="0" err="1">
                <a:solidFill>
                  <a:schemeClr val="accent1"/>
                </a:solidFill>
              </a:rPr>
              <a:t>Demand</a:t>
            </a:r>
            <a:r>
              <a:rPr lang="hr-HR" b="1" dirty="0">
                <a:solidFill>
                  <a:schemeClr val="accent1"/>
                </a:solidFill>
              </a:rPr>
              <a:t> </a:t>
            </a:r>
            <a:r>
              <a:rPr lang="hr-HR" b="1" dirty="0" err="1">
                <a:solidFill>
                  <a:schemeClr val="accent1"/>
                </a:solidFill>
              </a:rPr>
              <a:t>Shaping</a:t>
            </a:r>
            <a:endParaRPr lang="en-IE" dirty="0">
              <a:solidFill>
                <a:schemeClr val="accent1"/>
              </a:solidFill>
            </a:endParaRPr>
          </a:p>
        </p:txBody>
      </p:sp>
      <p:sp>
        <p:nvSpPr>
          <p:cNvPr id="8" name="TextBox 7"/>
          <p:cNvSpPr txBox="1"/>
          <p:nvPr/>
        </p:nvSpPr>
        <p:spPr bwMode="auto">
          <a:xfrm>
            <a:off x="4249946" y="5729287"/>
            <a:ext cx="5666373" cy="338554"/>
          </a:xfrm>
          <a:prstGeom prst="rect">
            <a:avLst/>
          </a:prstGeom>
          <a:noFill/>
        </p:spPr>
        <p:txBody>
          <a:bodyPr wrap="square" rtlCol="0">
            <a:spAutoFit/>
          </a:bodyPr>
          <a:lstStyle/>
          <a:p>
            <a:pPr algn="r">
              <a:defRPr/>
            </a:pPr>
            <a:r>
              <a:rPr lang="hr-HR" sz="1600" dirty="0" err="1"/>
              <a:t>Source</a:t>
            </a:r>
            <a:r>
              <a:rPr lang="hr-HR" sz="1600" dirty="0"/>
              <a:t>: </a:t>
            </a:r>
            <a:r>
              <a:rPr lang="hr-HR" sz="1600" u="sng" dirty="0" err="1">
                <a:hlinkClick r:id="rId4" tooltip="https://learn.greensoftware.foundation/carbon-awareness/#demand-shaping"/>
              </a:rPr>
              <a:t>learn.greensoftware.foundation</a:t>
            </a:r>
            <a:endParaRPr lang="hr-HR" sz="1600" dirty="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cxnSp>
        <p:nvCxnSpPr>
          <p:cNvPr id="38" name="Connector: Elbow 37">
            <a:extLst>
              <a:ext uri="{FF2B5EF4-FFF2-40B4-BE49-F238E27FC236}">
                <a16:creationId xmlns:a16="http://schemas.microsoft.com/office/drawing/2014/main" id="{331865F5-3214-AB1E-8CCE-D97C2665AF86}"/>
              </a:ext>
            </a:extLst>
          </p:cNvPr>
          <p:cNvCxnSpPr>
            <a:cxnSpLocks/>
          </p:cNvCxnSpPr>
          <p:nvPr/>
        </p:nvCxnSpPr>
        <p:spPr>
          <a:xfrm rot="10800000" flipV="1">
            <a:off x="1767911" y="4269209"/>
            <a:ext cx="8656175" cy="276999"/>
          </a:xfrm>
          <a:prstGeom prst="bentConnector4">
            <a:avLst>
              <a:gd name="adj1" fmla="val -172"/>
              <a:gd name="adj2" fmla="val 182527"/>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bwMode="auto">
          <a:xfrm>
            <a:off x="611593" y="3036071"/>
            <a:ext cx="2308851" cy="1477328"/>
          </a:xfrm>
          <a:prstGeom prst="rect">
            <a:avLst/>
          </a:prstGeom>
          <a:noFill/>
          <a:ln w="19050">
            <a:solidFill>
              <a:schemeClr val="tx1"/>
            </a:solidFill>
          </a:ln>
        </p:spPr>
        <p:txBody>
          <a:bodyPr wrap="square" rtlCol="0">
            <a:spAutoFit/>
          </a:bodyPr>
          <a:lstStyle/>
          <a:p>
            <a:pPr algn="ctr">
              <a:defRPr/>
            </a:pPr>
            <a:r>
              <a:rPr lang="hr-HR" dirty="0">
                <a:solidFill>
                  <a:schemeClr val="accent4"/>
                </a:solidFill>
              </a:rPr>
              <a:t>MODULAR DESIGN</a:t>
            </a:r>
          </a:p>
          <a:p>
            <a:pPr algn="ctr">
              <a:defRPr/>
            </a:pPr>
            <a:r>
              <a:rPr lang="hr-HR" dirty="0"/>
              <a:t>Reusable Components\n• Decoupled Architecture</a:t>
            </a:r>
            <a:endParaRPr dirty="0"/>
          </a:p>
        </p:txBody>
      </p:sp>
      <p:sp>
        <p:nvSpPr>
          <p:cNvPr id="28" name="TextBox 27"/>
          <p:cNvSpPr txBox="1"/>
          <p:nvPr/>
        </p:nvSpPr>
        <p:spPr bwMode="auto">
          <a:xfrm>
            <a:off x="3353797" y="2158340"/>
            <a:ext cx="2308851" cy="1200329"/>
          </a:xfrm>
          <a:prstGeom prst="rect">
            <a:avLst/>
          </a:prstGeom>
          <a:noFill/>
          <a:ln w="12700">
            <a:solidFill>
              <a:schemeClr val="tx1"/>
            </a:solidFill>
          </a:ln>
        </p:spPr>
        <p:txBody>
          <a:bodyPr wrap="square" rtlCol="0">
            <a:spAutoFit/>
          </a:bodyPr>
          <a:lstStyle/>
          <a:p>
            <a:pPr algn="ctr">
              <a:defRPr/>
            </a:pPr>
            <a:r>
              <a:rPr lang="hr-HR" dirty="0">
                <a:solidFill>
                  <a:schemeClr val="accent4"/>
                </a:solidFill>
              </a:rPr>
              <a:t>SMART SCALING</a:t>
            </a:r>
          </a:p>
          <a:p>
            <a:pPr algn="ctr">
              <a:defRPr/>
            </a:pPr>
            <a:r>
              <a:rPr lang="en-US" dirty="0"/>
              <a:t>Demand-Responsive Compute</a:t>
            </a:r>
            <a:endParaRPr dirty="0"/>
          </a:p>
        </p:txBody>
      </p:sp>
      <p:sp>
        <p:nvSpPr>
          <p:cNvPr id="29" name="TextBox 28"/>
          <p:cNvSpPr txBox="1"/>
          <p:nvPr/>
        </p:nvSpPr>
        <p:spPr bwMode="auto">
          <a:xfrm>
            <a:off x="9146706" y="3313070"/>
            <a:ext cx="2308851" cy="923330"/>
          </a:xfrm>
          <a:prstGeom prst="rect">
            <a:avLst/>
          </a:prstGeom>
          <a:noFill/>
          <a:ln w="19050">
            <a:solidFill>
              <a:schemeClr val="tx1"/>
            </a:solidFill>
          </a:ln>
        </p:spPr>
        <p:txBody>
          <a:bodyPr wrap="square" rtlCol="0">
            <a:spAutoFit/>
          </a:bodyPr>
          <a:lstStyle/>
          <a:p>
            <a:pPr algn="ctr">
              <a:defRPr/>
            </a:pPr>
            <a:r>
              <a:rPr lang="hr-HR" dirty="0">
                <a:solidFill>
                  <a:schemeClr val="accent4"/>
                </a:solidFill>
              </a:rPr>
              <a:t>CARBON</a:t>
            </a:r>
            <a:r>
              <a:rPr lang="hr-HR" dirty="0">
                <a:solidFill>
                  <a:schemeClr val="accent1"/>
                </a:solidFill>
              </a:rPr>
              <a:t> </a:t>
            </a:r>
            <a:r>
              <a:rPr lang="hr-HR" dirty="0">
                <a:solidFill>
                  <a:schemeClr val="accent4"/>
                </a:solidFill>
              </a:rPr>
              <a:t>TIMING</a:t>
            </a:r>
          </a:p>
          <a:p>
            <a:pPr algn="ctr">
              <a:defRPr/>
            </a:pPr>
            <a:r>
              <a:rPr lang="en-US" dirty="0"/>
              <a:t>Align with Low-Carbon Hours</a:t>
            </a:r>
            <a:endParaRPr dirty="0"/>
          </a:p>
        </p:txBody>
      </p:sp>
      <p:sp>
        <p:nvSpPr>
          <p:cNvPr id="30" name="TextBox 29"/>
          <p:cNvSpPr txBox="1"/>
          <p:nvPr/>
        </p:nvSpPr>
        <p:spPr bwMode="auto">
          <a:xfrm>
            <a:off x="6529353" y="2158340"/>
            <a:ext cx="2308851" cy="1200329"/>
          </a:xfrm>
          <a:prstGeom prst="rect">
            <a:avLst/>
          </a:prstGeom>
          <a:noFill/>
          <a:ln w="12700">
            <a:solidFill>
              <a:schemeClr val="tx1"/>
            </a:solidFill>
          </a:ln>
        </p:spPr>
        <p:txBody>
          <a:bodyPr wrap="square" rtlCol="0">
            <a:spAutoFit/>
          </a:bodyPr>
          <a:lstStyle/>
          <a:p>
            <a:pPr algn="ctr">
              <a:defRPr/>
            </a:pPr>
            <a:r>
              <a:rPr lang="hr-HR" dirty="0">
                <a:solidFill>
                  <a:schemeClr val="accent4"/>
                </a:solidFill>
              </a:rPr>
              <a:t>OPTIMIZED CLOUD</a:t>
            </a:r>
          </a:p>
          <a:p>
            <a:pPr algn="ctr">
              <a:defRPr/>
            </a:pPr>
            <a:r>
              <a:rPr lang="en-US" dirty="0"/>
              <a:t>Regional Deployment Awareness</a:t>
            </a:r>
            <a:endParaRPr dirty="0"/>
          </a:p>
        </p:txBody>
      </p:sp>
      <p:sp>
        <p:nvSpPr>
          <p:cNvPr id="31" name="TextBox 30"/>
          <p:cNvSpPr txBox="1"/>
          <p:nvPr/>
        </p:nvSpPr>
        <p:spPr bwMode="auto">
          <a:xfrm>
            <a:off x="4078826" y="1464407"/>
            <a:ext cx="4369790" cy="369332"/>
          </a:xfrm>
          <a:prstGeom prst="rect">
            <a:avLst/>
          </a:prstGeom>
          <a:noFill/>
        </p:spPr>
        <p:txBody>
          <a:bodyPr wrap="square" rtlCol="0">
            <a:spAutoFit/>
          </a:bodyPr>
          <a:lstStyle/>
          <a:p>
            <a:pPr algn="ctr">
              <a:defRPr/>
            </a:pPr>
            <a:r>
              <a:rPr lang="hr-HR" b="1" i="1" dirty="0">
                <a:solidFill>
                  <a:schemeClr val="accent6"/>
                </a:solidFill>
              </a:rPr>
              <a:t>Sustainable Software Blueprint </a:t>
            </a:r>
            <a:endParaRPr b="1" dirty="0">
              <a:solidFill>
                <a:schemeClr val="accent6"/>
              </a:solidFill>
            </a:endParaRPr>
          </a:p>
        </p:txBody>
      </p:sp>
      <p:sp>
        <p:nvSpPr>
          <p:cNvPr id="2" name="TextBox 1">
            <a:extLst>
              <a:ext uri="{FF2B5EF4-FFF2-40B4-BE49-F238E27FC236}">
                <a16:creationId xmlns:a16="http://schemas.microsoft.com/office/drawing/2014/main" id="{DFFBA8D6-182C-5C19-5FBD-A58687299A1B}"/>
              </a:ext>
            </a:extLst>
          </p:cNvPr>
          <p:cNvSpPr txBox="1"/>
          <p:nvPr/>
        </p:nvSpPr>
        <p:spPr bwMode="auto">
          <a:xfrm>
            <a:off x="4941574" y="4328042"/>
            <a:ext cx="2308851" cy="923330"/>
          </a:xfrm>
          <a:prstGeom prst="rect">
            <a:avLst/>
          </a:prstGeom>
          <a:solidFill>
            <a:schemeClr val="bg2"/>
          </a:solidFill>
          <a:ln w="12700">
            <a:solidFill>
              <a:schemeClr val="tx1"/>
            </a:solidFill>
          </a:ln>
        </p:spPr>
        <p:txBody>
          <a:bodyPr wrap="square" rtlCol="0">
            <a:spAutoFit/>
          </a:bodyPr>
          <a:lstStyle/>
          <a:p>
            <a:pPr algn="ctr">
              <a:defRPr/>
            </a:pPr>
            <a:r>
              <a:rPr lang="hr-HR" dirty="0">
                <a:solidFill>
                  <a:schemeClr val="accent6"/>
                </a:solidFill>
              </a:rPr>
              <a:t>FEEDS INSIGHTS INTO FUTURE DESIGN</a:t>
            </a:r>
          </a:p>
        </p:txBody>
      </p:sp>
      <p:cxnSp>
        <p:nvCxnSpPr>
          <p:cNvPr id="32" name="Straight Arrow Connector 31">
            <a:extLst>
              <a:ext uri="{FF2B5EF4-FFF2-40B4-BE49-F238E27FC236}">
                <a16:creationId xmlns:a16="http://schemas.microsoft.com/office/drawing/2014/main" id="{A1045A6D-2FDE-98A9-0FBA-802EA1604468}"/>
              </a:ext>
            </a:extLst>
          </p:cNvPr>
          <p:cNvCxnSpPr/>
          <p:nvPr/>
        </p:nvCxnSpPr>
        <p:spPr>
          <a:xfrm>
            <a:off x="5662648" y="2513746"/>
            <a:ext cx="866705" cy="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812DC5CE-0E18-891E-249C-90C7711FE8C7}"/>
              </a:ext>
            </a:extLst>
          </p:cNvPr>
          <p:cNvCxnSpPr>
            <a:stCxn id="27" idx="0"/>
          </p:cNvCxnSpPr>
          <p:nvPr/>
        </p:nvCxnSpPr>
        <p:spPr>
          <a:xfrm rot="5400000" flipH="1" flipV="1">
            <a:off x="2298746" y="1981020"/>
            <a:ext cx="522325" cy="1587778"/>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44" name="Connector: Elbow 43">
            <a:extLst>
              <a:ext uri="{FF2B5EF4-FFF2-40B4-BE49-F238E27FC236}">
                <a16:creationId xmlns:a16="http://schemas.microsoft.com/office/drawing/2014/main" id="{31BAEF8D-A421-A678-EF27-198F7B9C2DE2}"/>
              </a:ext>
            </a:extLst>
          </p:cNvPr>
          <p:cNvCxnSpPr>
            <a:cxnSpLocks/>
          </p:cNvCxnSpPr>
          <p:nvPr/>
        </p:nvCxnSpPr>
        <p:spPr>
          <a:xfrm>
            <a:off x="8838204" y="2513746"/>
            <a:ext cx="1572974" cy="794963"/>
          </a:xfrm>
          <a:prstGeom prst="bentConnector3">
            <a:avLst>
              <a:gd name="adj1" fmla="val 98756"/>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 name="Title 8"/>
          <p:cNvSpPr>
            <a:spLocks noGrp="1"/>
          </p:cNvSpPr>
          <p:nvPr>
            <p:ph type="ctrTitle"/>
          </p:nvPr>
        </p:nvSpPr>
        <p:spPr bwMode="auto"/>
        <p:txBody>
          <a:bodyPr>
            <a:normAutofit fontScale="90000"/>
          </a:bodyPr>
          <a:lstStyle/>
          <a:p>
            <a:pPr>
              <a:defRPr/>
            </a:pPr>
            <a:r>
              <a:rPr lang="it-IT"/>
              <a:t>Thank you for your time</a:t>
            </a:r>
            <a:endParaRPr lang="en-IE"/>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Title 6"/>
          <p:cNvSpPr>
            <a:spLocks noGrp="1"/>
          </p:cNvSpPr>
          <p:nvPr>
            <p:ph type="title"/>
          </p:nvPr>
        </p:nvSpPr>
        <p:spPr bwMode="auto"/>
        <p:txBody>
          <a:bodyPr anchor="ctr"/>
          <a:lstStyle/>
          <a:p>
            <a:pPr>
              <a:defRPr/>
            </a:pPr>
            <a:r>
              <a:rPr lang="hr-HR" dirty="0">
                <a:solidFill>
                  <a:schemeClr val="accent1"/>
                </a:solidFill>
              </a:rPr>
              <a:t> </a:t>
            </a:r>
            <a:r>
              <a:rPr lang="en-US" dirty="0">
                <a:solidFill>
                  <a:schemeClr val="accent1"/>
                </a:solidFill>
              </a:rPr>
              <a:t>The Power of the </a:t>
            </a:r>
            <a:r>
              <a:rPr lang="en-US" dirty="0" err="1">
                <a:solidFill>
                  <a:schemeClr val="accent1"/>
                </a:solidFill>
              </a:rPr>
              <a:t>Blueprin</a:t>
            </a:r>
            <a:r>
              <a:rPr lang="hr-HR" dirty="0">
                <a:solidFill>
                  <a:schemeClr val="accent1"/>
                </a:solidFill>
              </a:rPr>
              <a:t>t</a:t>
            </a:r>
            <a:endParaRPr lang="en-IE" dirty="0">
              <a:solidFill>
                <a:schemeClr val="accent1"/>
              </a:solidFill>
            </a:endParaRPr>
          </a:p>
        </p:txBody>
      </p:sp>
      <p:pic>
        <p:nvPicPr>
          <p:cNvPr id="4" name="Picture 3"/>
          <p:cNvPicPr>
            <a:picLocks noChangeAspect="1"/>
          </p:cNvPicPr>
          <p:nvPr/>
        </p:nvPicPr>
        <p:blipFill>
          <a:blip r:embed="rId3"/>
          <a:srcRect b="20692"/>
          <a:stretch/>
        </p:blipFill>
        <p:spPr bwMode="auto">
          <a:xfrm>
            <a:off x="1714500" y="2152329"/>
            <a:ext cx="8763000" cy="387890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26" name="Picture 2"/>
          <p:cNvPicPr>
            <a:picLocks noChangeAspect="1" noChangeArrowheads="1"/>
          </p:cNvPicPr>
          <p:nvPr/>
        </p:nvPicPr>
        <p:blipFill>
          <a:blip r:embed="rId3"/>
          <a:stretch/>
        </p:blipFill>
        <p:spPr bwMode="auto">
          <a:xfrm>
            <a:off x="2058732" y="1462399"/>
            <a:ext cx="8074535" cy="5395601"/>
          </a:xfrm>
          <a:prstGeom prst="rect">
            <a:avLst/>
          </a:prstGeom>
          <a:noFill/>
        </p:spPr>
      </p:pic>
      <p:sp>
        <p:nvSpPr>
          <p:cNvPr id="7" name="Title 6"/>
          <p:cNvSpPr>
            <a:spLocks noGrp="1"/>
          </p:cNvSpPr>
          <p:nvPr>
            <p:ph type="title"/>
          </p:nvPr>
        </p:nvSpPr>
        <p:spPr bwMode="auto"/>
        <p:txBody>
          <a:bodyPr anchor="ctr"/>
          <a:lstStyle/>
          <a:p>
            <a:pPr>
              <a:defRPr/>
            </a:pPr>
            <a:r>
              <a:rPr lang="hr-HR" dirty="0">
                <a:solidFill>
                  <a:schemeClr val="accent1"/>
                </a:solidFill>
              </a:rPr>
              <a:t>Model-</a:t>
            </a:r>
            <a:r>
              <a:rPr lang="hr-HR" dirty="0" err="1">
                <a:solidFill>
                  <a:schemeClr val="accent1"/>
                </a:solidFill>
              </a:rPr>
              <a:t>View</a:t>
            </a:r>
            <a:r>
              <a:rPr lang="hr-HR" dirty="0">
                <a:solidFill>
                  <a:schemeClr val="accent1"/>
                </a:solidFill>
              </a:rPr>
              <a:t>-</a:t>
            </a:r>
            <a:r>
              <a:rPr lang="hr-HR" dirty="0" err="1">
                <a:solidFill>
                  <a:schemeClr val="accent1"/>
                </a:solidFill>
              </a:rPr>
              <a:t>Controller</a:t>
            </a:r>
            <a:r>
              <a:rPr lang="hr-HR" dirty="0">
                <a:solidFill>
                  <a:schemeClr val="accent1"/>
                </a:solidFill>
              </a:rPr>
              <a:t> </a:t>
            </a:r>
            <a:r>
              <a:rPr lang="hr-HR" dirty="0" err="1">
                <a:solidFill>
                  <a:schemeClr val="accent1"/>
                </a:solidFill>
              </a:rPr>
              <a:t>diagram</a:t>
            </a:r>
            <a:endParaRPr lang="en-IE" dirty="0">
              <a:solidFill>
                <a:schemeClr val="accent1"/>
              </a:solidFill>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Picture 3">
            <a:extLst>
              <a:ext uri="{FF2B5EF4-FFF2-40B4-BE49-F238E27FC236}">
                <a16:creationId xmlns:a16="http://schemas.microsoft.com/office/drawing/2014/main" id="{DCC3A1C2-BFA0-9A57-4140-112B9DD58E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8864" y="1836036"/>
            <a:ext cx="9714272" cy="4194439"/>
          </a:xfrm>
          <a:prstGeom prst="rect">
            <a:avLst/>
          </a:prstGeom>
        </p:spPr>
      </p:pic>
      <p:sp>
        <p:nvSpPr>
          <p:cNvPr id="7" name="Title 6"/>
          <p:cNvSpPr>
            <a:spLocks noGrp="1"/>
          </p:cNvSpPr>
          <p:nvPr>
            <p:ph type="title"/>
          </p:nvPr>
        </p:nvSpPr>
        <p:spPr bwMode="auto">
          <a:xfrm>
            <a:off x="363985" y="826766"/>
            <a:ext cx="8246615" cy="1325563"/>
          </a:xfrm>
        </p:spPr>
        <p:txBody>
          <a:bodyPr anchor="ctr"/>
          <a:lstStyle/>
          <a:p>
            <a:pPr>
              <a:defRPr/>
            </a:pPr>
            <a:r>
              <a:rPr lang="hr-HR" dirty="0" err="1">
                <a:solidFill>
                  <a:schemeClr val="accent1"/>
                </a:solidFill>
              </a:rPr>
              <a:t>Comparing</a:t>
            </a:r>
            <a:r>
              <a:rPr lang="hr-HR" dirty="0">
                <a:solidFill>
                  <a:schemeClr val="accent1"/>
                </a:solidFill>
              </a:rPr>
              <a:t> Software Development </a:t>
            </a:r>
            <a:r>
              <a:rPr lang="hr-HR" dirty="0" err="1">
                <a:solidFill>
                  <a:schemeClr val="accent1"/>
                </a:solidFill>
              </a:rPr>
              <a:t>Approaches</a:t>
            </a:r>
            <a:endParaRPr lang="en-IE" dirty="0">
              <a:solidFill>
                <a:schemeClr val="accent1"/>
              </a:solidFill>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784600" y="915933"/>
            <a:ext cx="8246615" cy="1325563"/>
          </a:xfrm>
        </p:spPr>
        <p:txBody>
          <a:bodyPr/>
          <a:lstStyle/>
          <a:p>
            <a:pPr>
              <a:defRPr/>
            </a:pPr>
            <a:r>
              <a:rPr lang="hr-HR" dirty="0" err="1">
                <a:solidFill>
                  <a:schemeClr val="accent1"/>
                </a:solidFill>
              </a:rPr>
              <a:t>Monolith</a:t>
            </a:r>
            <a:r>
              <a:rPr lang="hr-HR" dirty="0">
                <a:solidFill>
                  <a:schemeClr val="accent1"/>
                </a:solidFill>
              </a:rPr>
              <a:t> vs. </a:t>
            </a:r>
            <a:r>
              <a:rPr lang="hr-HR" dirty="0" err="1">
                <a:solidFill>
                  <a:schemeClr val="accent1"/>
                </a:solidFill>
              </a:rPr>
              <a:t>Microservices</a:t>
            </a:r>
            <a:endParaRPr lang="en-IE" dirty="0">
              <a:solidFill>
                <a:schemeClr val="accent1"/>
              </a:solidFill>
            </a:endParaRPr>
          </a:p>
        </p:txBody>
      </p:sp>
      <p:pic>
        <p:nvPicPr>
          <p:cNvPr id="13" name="Picture 12"/>
          <p:cNvPicPr>
            <a:picLocks noChangeAspect="1"/>
          </p:cNvPicPr>
          <p:nvPr/>
        </p:nvPicPr>
        <p:blipFill>
          <a:blip r:embed="rId3"/>
          <a:srcRect t="10643" b="7787"/>
          <a:stretch/>
        </p:blipFill>
        <p:spPr bwMode="auto">
          <a:xfrm>
            <a:off x="285750" y="1835983"/>
            <a:ext cx="3310066" cy="3600000"/>
          </a:xfrm>
          <a:prstGeom prst="rect">
            <a:avLst/>
          </a:prstGeom>
        </p:spPr>
      </p:pic>
      <p:sp>
        <p:nvSpPr>
          <p:cNvPr id="14" name="TextBox 13"/>
          <p:cNvSpPr txBox="1"/>
          <p:nvPr/>
        </p:nvSpPr>
        <p:spPr bwMode="auto">
          <a:xfrm>
            <a:off x="3784600" y="2610682"/>
            <a:ext cx="6480000" cy="2880000"/>
          </a:xfrm>
          <a:prstGeom prst="rect">
            <a:avLst/>
          </a:prstGeom>
          <a:noFill/>
        </p:spPr>
        <p:txBody>
          <a:bodyPr wrap="square" numCol="2" rtlCol="0">
            <a:spAutoFit/>
          </a:bodyPr>
          <a:lstStyle/>
          <a:p>
            <a:pPr algn="just">
              <a:defRPr/>
            </a:pPr>
            <a:r>
              <a:rPr lang="en-US" b="1" dirty="0"/>
              <a:t>Monolithic Architecture</a:t>
            </a:r>
          </a:p>
          <a:p>
            <a:pPr algn="just">
              <a:defRPr/>
            </a:pPr>
            <a:endParaRPr lang="en-US" b="1" dirty="0"/>
          </a:p>
          <a:p>
            <a:pPr algn="just">
              <a:defRPr/>
            </a:pPr>
            <a:r>
              <a:rPr lang="en-US" dirty="0"/>
              <a:t>The entire application scales as a single unit. </a:t>
            </a:r>
            <a:endParaRPr lang="hr-HR" dirty="0"/>
          </a:p>
          <a:p>
            <a:pPr algn="just">
              <a:defRPr/>
            </a:pPr>
            <a:r>
              <a:rPr lang="en-US" dirty="0"/>
              <a:t>Even rarely-used features consume CPU, memory, and energy whenever the system runs. Simple to operate, but inherently wasteful at scale.</a:t>
            </a:r>
          </a:p>
        </p:txBody>
      </p:sp>
      <p:sp>
        <p:nvSpPr>
          <p:cNvPr id="2" name="TextBox 13">
            <a:extLst>
              <a:ext uri="{FF2B5EF4-FFF2-40B4-BE49-F238E27FC236}">
                <a16:creationId xmlns:a16="http://schemas.microsoft.com/office/drawing/2014/main" id="{239F2334-CAC9-636C-7815-48AF351B21CF}"/>
              </a:ext>
            </a:extLst>
          </p:cNvPr>
          <p:cNvSpPr txBox="1"/>
          <p:nvPr/>
        </p:nvSpPr>
        <p:spPr bwMode="auto">
          <a:xfrm>
            <a:off x="7473950" y="2610682"/>
            <a:ext cx="6660000" cy="3600000"/>
          </a:xfrm>
          <a:prstGeom prst="rect">
            <a:avLst/>
          </a:prstGeom>
          <a:noFill/>
        </p:spPr>
        <p:txBody>
          <a:bodyPr wrap="square" numCol="2" rtlCol="0">
            <a:spAutoFit/>
          </a:bodyPr>
          <a:lstStyle/>
          <a:p>
            <a:pPr algn="just">
              <a:defRPr/>
            </a:pPr>
            <a:r>
              <a:rPr lang="en-US" b="1" dirty="0"/>
              <a:t>Microservices Architecture</a:t>
            </a:r>
          </a:p>
          <a:p>
            <a:pPr algn="just">
              <a:defRPr/>
            </a:pPr>
            <a:endParaRPr lang="en-US" b="1" dirty="0"/>
          </a:p>
          <a:p>
            <a:pPr algn="just">
              <a:defRPr/>
            </a:pPr>
            <a:r>
              <a:rPr lang="en-US" dirty="0"/>
              <a:t>Enables </a:t>
            </a:r>
            <a:r>
              <a:rPr lang="en-US" b="1" dirty="0"/>
              <a:t>precision scaling</a:t>
            </a:r>
            <a:r>
              <a:rPr lang="en-US" dirty="0"/>
              <a:t> — only the specific services under load need to spin up. Lightly used features sit idle, consuming zero resources. More operationally complex, but far more efficient under variable traffic.</a:t>
            </a:r>
          </a:p>
          <a:p>
            <a:pPr algn="just">
              <a:defRPr/>
            </a:pPr>
            <a:endParaRPr lang="en-US" dirty="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a:xfrm>
            <a:off x="376685" y="826766"/>
            <a:ext cx="5326951" cy="1325563"/>
          </a:xfrm>
        </p:spPr>
        <p:txBody>
          <a:bodyPr/>
          <a:lstStyle/>
          <a:p>
            <a:pPr>
              <a:defRPr/>
            </a:pPr>
            <a:r>
              <a:rPr lang="en-US">
                <a:solidFill>
                  <a:schemeClr val="accent1"/>
                </a:solidFill>
              </a:rPr>
              <a:t>Network</a:t>
            </a:r>
            <a:r>
              <a:rPr lang="hr-HR">
                <a:solidFill>
                  <a:schemeClr val="accent1"/>
                </a:solidFill>
              </a:rPr>
              <a:t> Chatter &gt; Network</a:t>
            </a:r>
            <a:r>
              <a:rPr lang="en-US">
                <a:solidFill>
                  <a:schemeClr val="accent1"/>
                </a:solidFill>
              </a:rPr>
              <a:t> Tax</a:t>
            </a:r>
            <a:endParaRPr lang="en-IE"/>
          </a:p>
        </p:txBody>
      </p:sp>
      <p:pic>
        <p:nvPicPr>
          <p:cNvPr id="2" name="Picture 1"/>
          <p:cNvPicPr>
            <a:picLocks noChangeAspect="1"/>
          </p:cNvPicPr>
          <p:nvPr/>
        </p:nvPicPr>
        <p:blipFill>
          <a:blip r:embed="rId3"/>
          <a:srcRect l="4555" t="46668" r="48024" b="14813"/>
          <a:stretch/>
        </p:blipFill>
        <p:spPr bwMode="auto">
          <a:xfrm>
            <a:off x="6273799" y="1631628"/>
            <a:ext cx="3822700" cy="4141255"/>
          </a:xfrm>
          <a:prstGeom prst="rect">
            <a:avLst/>
          </a:prstGeom>
        </p:spPr>
      </p:pic>
      <p:sp>
        <p:nvSpPr>
          <p:cNvPr id="4" name="TextBox 3"/>
          <p:cNvSpPr txBox="1"/>
          <p:nvPr/>
        </p:nvSpPr>
        <p:spPr bwMode="auto">
          <a:xfrm>
            <a:off x="469900" y="3086100"/>
            <a:ext cx="5448302" cy="1754326"/>
          </a:xfrm>
          <a:prstGeom prst="rect">
            <a:avLst/>
          </a:prstGeom>
          <a:noFill/>
        </p:spPr>
        <p:txBody>
          <a:bodyPr wrap="square" rtlCol="0">
            <a:spAutoFit/>
          </a:bodyPr>
          <a:lstStyle/>
          <a:p>
            <a:pPr algn="just">
              <a:defRPr/>
            </a:pPr>
            <a:r>
              <a:rPr lang="en-US" dirty="0"/>
              <a:t>Microservices introduce a critical trade-off: </a:t>
            </a:r>
            <a:r>
              <a:rPr lang="en-US" b="1" dirty="0"/>
              <a:t>every inter-service call burns energy on the network</a:t>
            </a:r>
            <a:r>
              <a:rPr lang="en-US" dirty="0"/>
              <a:t>. Serialization, TLS handshakes, DNS lookups, and retries all add latency and watt-hours.</a:t>
            </a:r>
            <a:endParaRPr dirty="0"/>
          </a:p>
          <a:p>
            <a:pPr algn="just">
              <a:defRPr/>
            </a:pPr>
            <a:endParaRPr lang="hr-HR" dirty="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30201" y="823118"/>
            <a:ext cx="5537200" cy="1325563"/>
          </a:xfrm>
        </p:spPr>
        <p:txBody>
          <a:bodyPr anchor="ctr"/>
          <a:lstStyle/>
          <a:p>
            <a:pPr>
              <a:defRPr/>
            </a:pPr>
            <a:r>
              <a:rPr lang="hr-HR" b="1" dirty="0">
                <a:solidFill>
                  <a:schemeClr val="accent1"/>
                </a:solidFill>
              </a:rPr>
              <a:t>Serverless</a:t>
            </a:r>
            <a:endParaRPr lang="en-IE" dirty="0">
              <a:solidFill>
                <a:schemeClr val="accent1"/>
              </a:solidFill>
            </a:endParaRPr>
          </a:p>
        </p:txBody>
      </p:sp>
      <p:pic>
        <p:nvPicPr>
          <p:cNvPr id="1026" name="Picture 2">
            <a:extLst>
              <a:ext uri="{FF2B5EF4-FFF2-40B4-BE49-F238E27FC236}">
                <a16:creationId xmlns:a16="http://schemas.microsoft.com/office/drawing/2014/main" id="{5130150B-B2C3-3DE8-56B6-7B975296B5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201" y="2834354"/>
            <a:ext cx="10573673" cy="2149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F1D7D3C4-B0A4-1DA5-B1A8-58D53ABC615B}"/>
            </a:ext>
          </a:extLst>
        </p:cNvPr>
        <p:cNvGrpSpPr/>
        <p:nvPr/>
      </p:nvGrpSpPr>
      <p:grpSpPr bwMode="auto">
        <a:xfrm>
          <a:off x="0" y="0"/>
          <a:ext cx="0" cy="0"/>
          <a:chOff x="0" y="0"/>
          <a:chExt cx="0" cy="0"/>
        </a:xfrm>
      </p:grpSpPr>
      <p:pic>
        <p:nvPicPr>
          <p:cNvPr id="8" name="Picture 7">
            <a:extLst>
              <a:ext uri="{FF2B5EF4-FFF2-40B4-BE49-F238E27FC236}">
                <a16:creationId xmlns:a16="http://schemas.microsoft.com/office/drawing/2014/main" id="{E1E766E7-DB45-3121-59E5-F15C4537A2BF}"/>
              </a:ext>
            </a:extLst>
          </p:cNvPr>
          <p:cNvPicPr>
            <a:picLocks noChangeAspect="1"/>
          </p:cNvPicPr>
          <p:nvPr/>
        </p:nvPicPr>
        <p:blipFill>
          <a:blip r:embed="rId3"/>
          <a:srcRect l="5625" t="13906" r="5206" b="10813"/>
          <a:stretch/>
        </p:blipFill>
        <p:spPr bwMode="auto">
          <a:xfrm>
            <a:off x="1930401" y="1987828"/>
            <a:ext cx="8788400" cy="4047054"/>
          </a:xfrm>
          <a:prstGeom prst="rect">
            <a:avLst/>
          </a:prstGeom>
        </p:spPr>
      </p:pic>
      <p:sp>
        <p:nvSpPr>
          <p:cNvPr id="7" name="Title 6">
            <a:extLst>
              <a:ext uri="{FF2B5EF4-FFF2-40B4-BE49-F238E27FC236}">
                <a16:creationId xmlns:a16="http://schemas.microsoft.com/office/drawing/2014/main" id="{5B4B7192-9485-C449-B68E-5DB926504FA6}"/>
              </a:ext>
            </a:extLst>
          </p:cNvPr>
          <p:cNvSpPr>
            <a:spLocks noGrp="1"/>
          </p:cNvSpPr>
          <p:nvPr>
            <p:ph type="title"/>
          </p:nvPr>
        </p:nvSpPr>
        <p:spPr bwMode="auto">
          <a:xfrm>
            <a:off x="330201" y="823118"/>
            <a:ext cx="5537200" cy="1325563"/>
          </a:xfrm>
        </p:spPr>
        <p:txBody>
          <a:bodyPr anchor="ctr"/>
          <a:lstStyle/>
          <a:p>
            <a:pPr>
              <a:defRPr/>
            </a:pPr>
            <a:r>
              <a:rPr lang="en-US" b="1" dirty="0">
                <a:solidFill>
                  <a:schemeClr val="accent1"/>
                </a:solidFill>
              </a:rPr>
              <a:t>Sustainable Cloud</a:t>
            </a:r>
            <a:r>
              <a:rPr lang="en-US" dirty="0">
                <a:solidFill>
                  <a:schemeClr val="accent1"/>
                </a:solidFill>
              </a:rPr>
              <a:t> </a:t>
            </a:r>
            <a:endParaRPr lang="en-IE" dirty="0">
              <a:solidFill>
                <a:schemeClr val="accent1"/>
              </a:solidFill>
            </a:endParaRPr>
          </a:p>
        </p:txBody>
      </p:sp>
    </p:spTree>
    <p:extLst>
      <p:ext uri="{BB962C8B-B14F-4D97-AF65-F5344CB8AC3E}">
        <p14:creationId xmlns:p14="http://schemas.microsoft.com/office/powerpoint/2010/main" val="487549602"/>
      </p:ext>
    </p:extLst>
  </p:cSld>
  <p:clrMapOvr>
    <a:masterClrMapping/>
  </p:clrMapOvr>
  <p:transition spd="med">
    <p:push dir="u"/>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Picture 2"/>
          <p:cNvPicPr>
            <a:picLocks noChangeAspect="1"/>
          </p:cNvPicPr>
          <p:nvPr/>
        </p:nvPicPr>
        <p:blipFill>
          <a:blip r:embed="rId3"/>
          <a:stretch/>
        </p:blipFill>
        <p:spPr bwMode="auto">
          <a:xfrm>
            <a:off x="2265153" y="1810309"/>
            <a:ext cx="7661694" cy="4224573"/>
          </a:xfrm>
          <a:prstGeom prst="rect">
            <a:avLst/>
          </a:prstGeom>
        </p:spPr>
      </p:pic>
      <p:sp>
        <p:nvSpPr>
          <p:cNvPr id="7" name="Title 6"/>
          <p:cNvSpPr>
            <a:spLocks noGrp="1"/>
          </p:cNvSpPr>
          <p:nvPr>
            <p:ph type="title"/>
          </p:nvPr>
        </p:nvSpPr>
        <p:spPr bwMode="auto">
          <a:xfrm>
            <a:off x="330201" y="823118"/>
            <a:ext cx="5537200" cy="1325563"/>
          </a:xfrm>
        </p:spPr>
        <p:txBody>
          <a:bodyPr anchor="ctr"/>
          <a:lstStyle/>
          <a:p>
            <a:pPr>
              <a:defRPr/>
            </a:pPr>
            <a:r>
              <a:rPr lang="hr-HR" b="1" dirty="0">
                <a:solidFill>
                  <a:schemeClr val="accent1"/>
                </a:solidFill>
              </a:rPr>
              <a:t>Gap </a:t>
            </a:r>
            <a:r>
              <a:rPr lang="hr-HR" b="1" dirty="0" err="1">
                <a:solidFill>
                  <a:schemeClr val="accent1"/>
                </a:solidFill>
              </a:rPr>
              <a:t>of</a:t>
            </a:r>
            <a:r>
              <a:rPr lang="hr-HR" b="1" dirty="0">
                <a:solidFill>
                  <a:schemeClr val="accent1"/>
                </a:solidFill>
              </a:rPr>
              <a:t> Waste</a:t>
            </a:r>
            <a:endParaRPr lang="en-IE" dirty="0">
              <a:solidFill>
                <a:schemeClr val="accent1"/>
              </a:solidFill>
            </a:endParaRPr>
          </a:p>
        </p:txBody>
      </p:sp>
      <p:sp>
        <p:nvSpPr>
          <p:cNvPr id="4" name="TextBox 3"/>
          <p:cNvSpPr txBox="1"/>
          <p:nvPr/>
        </p:nvSpPr>
        <p:spPr bwMode="auto">
          <a:xfrm>
            <a:off x="4249947" y="6034882"/>
            <a:ext cx="3692106" cy="338554"/>
          </a:xfrm>
          <a:prstGeom prst="rect">
            <a:avLst/>
          </a:prstGeom>
          <a:noFill/>
        </p:spPr>
        <p:txBody>
          <a:bodyPr wrap="square" rtlCol="0">
            <a:spAutoFit/>
          </a:bodyPr>
          <a:lstStyle/>
          <a:p>
            <a:pPr algn="ctr">
              <a:defRPr/>
            </a:pPr>
            <a:r>
              <a:rPr lang="hr-HR" sz="1600"/>
              <a:t>Source: </a:t>
            </a:r>
            <a:r>
              <a:rPr lang="hr-HR" sz="1600" u="sng">
                <a:hlinkClick r:id="rId4" tooltip="https://www.researchgate.net/figure/Server-Utilization-Histogram-Real-data-centers-are-under-20-utilized_fig1_220939094"/>
              </a:rPr>
              <a:t>Researchgate.net</a:t>
            </a:r>
            <a:endParaRPr lang="hr-HR" sz="160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 xmlns:m="http://schemas.openxmlformats.org/officeDocument/2006/math" xmlns:w="http://schemas.openxmlformats.org/wordprocessingml/2006/main">
      <p:transition spd="med" advClick="1">
        <p:push dir="u"/>
      </p:transition>
    </mc:Fallback>
  </mc:AlternateContent>
</p:sld>
</file>

<file path=ppt/theme/theme1.xml><?xml version="1.0" encoding="utf-8"?>
<a:theme xmlns:a="http://schemas.openxmlformats.org/drawing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84</TotalTime>
  <Words>995</Words>
  <Application>Microsoft Office PowerPoint</Application>
  <DocSecurity>0</DocSecurity>
  <PresentationFormat>Široki zaslon</PresentationFormat>
  <Paragraphs>105</Paragraphs>
  <Slides>14</Slides>
  <Notes>14</Notes>
  <HiddenSlides>0</HiddenSlides>
  <MMClips>0</MMClips>
  <ScaleCrop>false</ScaleCrop>
  <HeadingPairs>
    <vt:vector size="6" baseType="variant">
      <vt:variant>
        <vt:lpstr>Korišteni fontovi</vt:lpstr>
      </vt:variant>
      <vt:variant>
        <vt:i4>7</vt:i4>
      </vt:variant>
      <vt:variant>
        <vt:lpstr>Tema</vt:lpstr>
      </vt:variant>
      <vt:variant>
        <vt:i4>2</vt:i4>
      </vt:variant>
      <vt:variant>
        <vt:lpstr>Naslovi slajdova</vt:lpstr>
      </vt:variant>
      <vt:variant>
        <vt:i4>14</vt:i4>
      </vt:variant>
    </vt:vector>
  </HeadingPairs>
  <TitlesOfParts>
    <vt:vector size="23" baseType="lpstr">
      <vt:lpstr>Arial</vt:lpstr>
      <vt:lpstr>Calibri</vt:lpstr>
      <vt:lpstr>Montserrat</vt:lpstr>
      <vt:lpstr>Poppins</vt:lpstr>
      <vt:lpstr>Poppins SemiBold</vt:lpstr>
      <vt:lpstr>Titillium Web Bold</vt:lpstr>
      <vt:lpstr>Titillium Web SemiBold</vt:lpstr>
      <vt:lpstr>1_Office Theme</vt:lpstr>
      <vt:lpstr>Office Theme</vt:lpstr>
      <vt:lpstr>Green Software Fundamentals Module 2: Energy-Efficient Architecture – Key Concepts </vt:lpstr>
      <vt:lpstr> The Power of the Blueprint</vt:lpstr>
      <vt:lpstr>Model-View-Controller diagram</vt:lpstr>
      <vt:lpstr>Comparing Software Development Approaches</vt:lpstr>
      <vt:lpstr>Monolith vs. Microservices</vt:lpstr>
      <vt:lpstr>Network Chatter &gt; Network Tax</vt:lpstr>
      <vt:lpstr>Serverless</vt:lpstr>
      <vt:lpstr>Sustainable Cloud </vt:lpstr>
      <vt:lpstr>Gap of Waste</vt:lpstr>
      <vt:lpstr>Carbon-Awareness</vt:lpstr>
      <vt:lpstr>PowerPoint prezentacija</vt:lpstr>
      <vt:lpstr>Demand Shaping</vt:lpstr>
      <vt:lpstr>PowerPoint prezentacija</vt:lpstr>
      <vt:lpstr>Thank you for your time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Katarina Cicvarić</dc:creator>
  <cp:keywords/>
  <dc:description/>
  <cp:lastModifiedBy>Ivana Bošnjak</cp:lastModifiedBy>
  <cp:revision>13</cp:revision>
  <dcterms:created xsi:type="dcterms:W3CDTF">2026-03-26T07:19:27Z</dcterms:created>
  <dcterms:modified xsi:type="dcterms:W3CDTF">2026-04-10T12:55:48Z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