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gdan Costel Mocanu" initials="BCM"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4B98B0-60AC-42C2-AFA5-B58CD77FA1E5}">
  <a:tblStyle styleId="{3B4B98B0-60AC-42C2-AFA5-B58CD77FA1E5}" styleName="Light Style 1 - Accent 1">
    <a:wholeTbl>
      <a:tcTxStyle>
        <a:fontRef idx="minor">
          <a:srgbClr val="000000"/>
        </a:fontRef>
        <a:schemeClr val="tx1"/>
      </a:tcTxStyle>
      <a:tcStyle>
        <a:tcBdr>
          <a:left>
            <a:ln w="12700">
              <a:noFill/>
            </a:ln>
          </a:left>
          <a:right>
            <a:ln w="12700">
              <a:noFill/>
            </a:ln>
          </a:right>
          <a:top>
            <a:ln w="12700">
              <a:solidFill>
                <a:schemeClr val="accent1"/>
              </a:solidFill>
            </a:ln>
          </a:top>
          <a:bottom>
            <a:ln w="12700">
              <a:solidFill>
                <a:schemeClr val="accent1"/>
              </a:solidFill>
            </a:ln>
          </a:bottom>
          <a:insideH>
            <a:ln w="12700">
              <a:noFill/>
            </a:ln>
          </a:insideH>
          <a:insideV>
            <a:ln w="12700">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band2V>
      <a:tcStyle>
        <a:tcBdr/>
        <a:fill>
          <a:solidFill>
            <a:schemeClr val="accent1">
              <a:alpha val="20000"/>
            </a:schemeClr>
          </a:solidFill>
        </a:fill>
      </a:tcStyle>
    </a:band2V>
    <a:lastCol>
      <a:tcStyle>
        <a:tcBdr/>
      </a:tcStyle>
    </a:lastCol>
    <a:firstCol>
      <a:tcStyle>
        <a:tcBdr/>
      </a:tcStyle>
    </a:firstCol>
    <a:lastRow>
      <a:tcStyle>
        <a:tcBdr>
          <a:top>
            <a:ln w="12700">
              <a:solidFill>
                <a:schemeClr val="accent1"/>
              </a:solidFill>
            </a:ln>
          </a:top>
        </a:tcBdr>
        <a:fill>
          <a:noFill/>
        </a:fill>
      </a:tcStyle>
    </a:lastRow>
    <a:seCell>
      <a:tcStyle>
        <a:tcBdr/>
      </a:tcStyle>
    </a:seCell>
    <a:swCell>
      <a:tcStyle>
        <a:tcBdr/>
      </a:tcStyle>
    </a:swCell>
    <a:firstRow>
      <a:tcStyle>
        <a:tcBdr>
          <a:bottom>
            <a:ln w="12700">
              <a:solidFill>
                <a:schemeClr val="accent1"/>
              </a:solidFill>
            </a:ln>
          </a:bottom>
        </a:tcBdr>
        <a:fill>
          <a:no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114" y="252"/>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A63111-EAEC-4F16-9AF4-31BAE5323097}" type="doc">
      <dgm:prSet loTypeId="urn:microsoft.com/office/officeart/2005/8/layout/hierarchy3#1" loCatId="list" qsTypeId="urn:microsoft.com/office/officeart/2005/8/quickstyle/simple1#1" qsCatId="simple" csTypeId="urn:microsoft.com/office/officeart/2005/8/colors/accent1_2" csCatId="accent1" phldr="1"/>
      <dgm:spPr bwMode="auto"/>
      <dgm:t>
        <a:bodyPr/>
        <a:lstStyle/>
        <a:p>
          <a:pPr>
            <a:defRPr/>
          </a:pPr>
          <a:endParaRPr lang="hr-HR"/>
        </a:p>
      </dgm:t>
    </dgm:pt>
    <dgm:pt modelId="{66622E16-7AA1-4D27-93EA-E88E7278211A}">
      <dgm:prSet phldrT="[Text]" custT="1"/>
      <dgm:spPr bwMode="auto"/>
      <dgm:t>
        <a:bodyPr/>
        <a:lstStyle/>
        <a:p>
          <a:pPr>
            <a:buNone/>
            <a:defRPr/>
          </a:pPr>
          <a:r>
            <a:rPr lang="hr-HR" sz="2000"/>
            <a:t>Before — God Class</a:t>
          </a:r>
          <a:endParaRPr/>
        </a:p>
      </dgm:t>
    </dgm:pt>
    <dgm:pt modelId="{09929521-27C4-49CC-BD48-5067190BA05D}" type="parTrans" cxnId="{412ACF3D-0F16-42B1-8910-7202425998E1}">
      <dgm:prSet/>
      <dgm:spPr bwMode="auto"/>
      <dgm:t>
        <a:bodyPr/>
        <a:lstStyle/>
        <a:p>
          <a:pPr>
            <a:defRPr/>
          </a:pPr>
          <a:endParaRPr lang="hr-HR"/>
        </a:p>
      </dgm:t>
    </dgm:pt>
    <dgm:pt modelId="{DF989C18-E4C3-488A-9F81-8A9CB8422BB7}" type="sibTrans" cxnId="{412ACF3D-0F16-42B1-8910-7202425998E1}">
      <dgm:prSet/>
      <dgm:spPr bwMode="auto"/>
      <dgm:t>
        <a:bodyPr/>
        <a:lstStyle/>
        <a:p>
          <a:pPr>
            <a:defRPr/>
          </a:pPr>
          <a:endParaRPr lang="hr-HR"/>
        </a:p>
      </dgm:t>
    </dgm:pt>
    <dgm:pt modelId="{B1142B46-EBA4-4EE9-8650-BDD7CE89367B}">
      <dgm:prSet phldrT="[Text]"/>
      <dgm:spPr bwMode="auto">
        <a:solidFill>
          <a:schemeClr val="tx1"/>
        </a:solidFill>
      </dgm:spPr>
      <dgm:t>
        <a:bodyPr/>
        <a:lstStyle/>
        <a:p>
          <a:pPr>
            <a:buFont typeface="Arial"/>
            <a:buChar char="•"/>
            <a:defRPr/>
          </a:pPr>
          <a:r>
            <a:rPr lang="hr-HR" b="1" dirty="0" err="1"/>
            <a:t>The</a:t>
          </a:r>
          <a:r>
            <a:rPr lang="hr-HR" b="1" dirty="0"/>
            <a:t> </a:t>
          </a:r>
          <a:r>
            <a:rPr lang="hr-HR" b="1" dirty="0" err="1"/>
            <a:t>Monolith</a:t>
          </a:r>
          <a:r>
            <a:rPr lang="hr-HR" b="1" dirty="0"/>
            <a:t> Anti-</a:t>
          </a:r>
          <a:r>
            <a:rPr lang="hr-HR" b="1" dirty="0" err="1"/>
            <a:t>Pattern</a:t>
          </a:r>
          <a:endParaRPr dirty="0"/>
        </a:p>
        <a:p>
          <a:pPr>
            <a:buFont typeface="Arial"/>
            <a:buChar char="•"/>
            <a:defRPr/>
          </a:pPr>
          <a:r>
            <a:rPr lang="en-US" dirty="0"/>
            <a:t>A "God Class" loads </a:t>
          </a:r>
          <a:r>
            <a:rPr lang="en-US" b="1" dirty="0"/>
            <a:t>everything into memory</a:t>
          </a:r>
          <a:r>
            <a:rPr lang="en-US" dirty="0"/>
            <a:t> just to execute one operation. It carries unused dependencies, inflated object graphs, and redundant state — consuming upwards of </a:t>
          </a:r>
          <a:r>
            <a:rPr lang="en-US" b="1" dirty="0"/>
            <a:t>1 GB RAM</a:t>
          </a:r>
          <a:r>
            <a:rPr lang="en-US" dirty="0"/>
            <a:t> for a single request path.</a:t>
          </a:r>
          <a:endParaRPr dirty="0"/>
        </a:p>
      </dgm:t>
    </dgm:pt>
    <dgm:pt modelId="{ACAF9464-A01C-4F98-8562-7AB9A6F43E9E}" type="parTrans" cxnId="{5D9BD147-C6DE-448C-80D5-ED9BDC3E5971}">
      <dgm:prSet/>
      <dgm:spPr bwMode="auto"/>
      <dgm:t>
        <a:bodyPr/>
        <a:lstStyle/>
        <a:p>
          <a:pPr>
            <a:defRPr/>
          </a:pPr>
          <a:endParaRPr lang="hr-HR"/>
        </a:p>
      </dgm:t>
    </dgm:pt>
    <dgm:pt modelId="{CEA65A6A-981B-4107-AAF5-E044183A2B1E}" type="sibTrans" cxnId="{5D9BD147-C6DE-448C-80D5-ED9BDC3E5971}">
      <dgm:prSet/>
      <dgm:spPr bwMode="auto"/>
      <dgm:t>
        <a:bodyPr/>
        <a:lstStyle/>
        <a:p>
          <a:pPr>
            <a:defRPr/>
          </a:pPr>
          <a:endParaRPr lang="hr-HR"/>
        </a:p>
      </dgm:t>
    </dgm:pt>
    <dgm:pt modelId="{64E833C4-9FD8-452F-AB30-4D7CAEE20A42}">
      <dgm:prSet phldrT="[Text]" custT="1"/>
      <dgm:spPr bwMode="auto"/>
      <dgm:t>
        <a:bodyPr/>
        <a:lstStyle/>
        <a:p>
          <a:pPr>
            <a:buNone/>
            <a:defRPr/>
          </a:pPr>
          <a:r>
            <a:rPr lang="hr-HR" sz="2000"/>
            <a:t>After — SRP Compliant</a:t>
          </a:r>
          <a:endParaRPr/>
        </a:p>
      </dgm:t>
    </dgm:pt>
    <dgm:pt modelId="{AA0DC443-9087-41AD-A78E-E4BEB6ABC8AD}" type="parTrans" cxnId="{FC74CD73-C56E-4EBD-A065-86D95E4A5A66}">
      <dgm:prSet/>
      <dgm:spPr bwMode="auto"/>
      <dgm:t>
        <a:bodyPr/>
        <a:lstStyle/>
        <a:p>
          <a:pPr>
            <a:defRPr/>
          </a:pPr>
          <a:endParaRPr lang="hr-HR"/>
        </a:p>
      </dgm:t>
    </dgm:pt>
    <dgm:pt modelId="{0AF8C9F9-33D1-4DFA-BE5D-A655871C36C5}" type="sibTrans" cxnId="{FC74CD73-C56E-4EBD-A065-86D95E4A5A66}">
      <dgm:prSet/>
      <dgm:spPr bwMode="auto"/>
      <dgm:t>
        <a:bodyPr/>
        <a:lstStyle/>
        <a:p>
          <a:pPr>
            <a:defRPr/>
          </a:pPr>
          <a:endParaRPr lang="hr-HR"/>
        </a:p>
      </dgm:t>
    </dgm:pt>
    <dgm:pt modelId="{472F8E8F-3FDA-4796-A446-6612D72D904E}">
      <dgm:prSet phldrT="[Text]"/>
      <dgm:spPr bwMode="auto">
        <a:solidFill>
          <a:schemeClr val="lt1">
            <a:hueOff val="0"/>
            <a:satOff val="0"/>
            <a:lumOff val="0"/>
          </a:schemeClr>
        </a:solidFill>
      </dgm:spPr>
      <dgm:t>
        <a:bodyPr/>
        <a:lstStyle/>
        <a:p>
          <a:pPr>
            <a:buFont typeface="Arial"/>
            <a:buChar char="•"/>
            <a:defRPr/>
          </a:pPr>
          <a:r>
            <a:rPr lang="hr-HR" b="1" dirty="0" err="1"/>
            <a:t>Small</a:t>
          </a:r>
          <a:r>
            <a:rPr lang="hr-HR" b="1" dirty="0"/>
            <a:t>, </a:t>
          </a:r>
          <a:r>
            <a:rPr lang="hr-HR" b="1" dirty="0" err="1"/>
            <a:t>Focused</a:t>
          </a:r>
          <a:r>
            <a:rPr lang="hr-HR" b="1" dirty="0"/>
            <a:t> </a:t>
          </a:r>
          <a:r>
            <a:rPr lang="hr-HR" b="1" dirty="0" err="1"/>
            <a:t>Services</a:t>
          </a:r>
          <a:endParaRPr dirty="0"/>
        </a:p>
        <a:p>
          <a:pPr>
            <a:buFont typeface="Arial"/>
            <a:buChar char="•"/>
            <a:defRPr/>
          </a:pPr>
          <a:r>
            <a:rPr lang="en-US" dirty="0"/>
            <a:t>SRP-compliant components load </a:t>
          </a:r>
          <a:r>
            <a:rPr lang="en-US" b="1" dirty="0"/>
            <a:t>only what they need</a:t>
          </a:r>
          <a:r>
            <a:rPr lang="en-US" dirty="0"/>
            <a:t>. Smaller, bounded services with single responsibilities consume as little as </a:t>
          </a:r>
          <a:r>
            <a:rPr lang="en-US" b="1" dirty="0"/>
            <a:t>50 MB RAM</a:t>
          </a:r>
          <a:r>
            <a:rPr lang="en-US" dirty="0"/>
            <a:t> per service instance — a 20x reduction in memory footprint.</a:t>
          </a:r>
          <a:endParaRPr dirty="0"/>
        </a:p>
      </dgm:t>
    </dgm:pt>
    <dgm:pt modelId="{80F3D07A-8B31-4F04-98C7-4D7EEE1A61FB}" type="parTrans" cxnId="{8D6FFCBA-C3AB-4B94-A25E-DB44770241D3}">
      <dgm:prSet/>
      <dgm:spPr bwMode="auto"/>
      <dgm:t>
        <a:bodyPr/>
        <a:lstStyle/>
        <a:p>
          <a:pPr>
            <a:defRPr/>
          </a:pPr>
          <a:endParaRPr lang="hr-HR"/>
        </a:p>
      </dgm:t>
    </dgm:pt>
    <dgm:pt modelId="{9465A926-E941-476F-9E95-915E98F8E264}" type="sibTrans" cxnId="{8D6FFCBA-C3AB-4B94-A25E-DB44770241D3}">
      <dgm:prSet/>
      <dgm:spPr bwMode="auto"/>
      <dgm:t>
        <a:bodyPr/>
        <a:lstStyle/>
        <a:p>
          <a:pPr>
            <a:defRPr/>
          </a:pPr>
          <a:endParaRPr lang="hr-HR"/>
        </a:p>
      </dgm:t>
    </dgm:pt>
    <dgm:pt modelId="{CBA38B92-EAFC-4EBC-8DEC-2A82148059C8}" type="pres">
      <dgm:prSet presAssocID="{C0A63111-EAEC-4F16-9AF4-31BAE5323097}" presName="diagram" presStyleCnt="0">
        <dgm:presLayoutVars>
          <dgm:chPref val="1"/>
          <dgm:dir/>
          <dgm:animOne val="branch"/>
          <dgm:animLvl val="lvl"/>
          <dgm:resizeHandles val="exact"/>
        </dgm:presLayoutVars>
      </dgm:prSet>
      <dgm:spPr bwMode="auto"/>
    </dgm:pt>
    <dgm:pt modelId="{87B08D6E-17B0-4C7F-B550-D8139DCB919B}" type="pres">
      <dgm:prSet presAssocID="{66622E16-7AA1-4D27-93EA-E88E7278211A}" presName="root" presStyleCnt="0"/>
      <dgm:spPr bwMode="auto"/>
    </dgm:pt>
    <dgm:pt modelId="{76BF3FDE-EAD9-4CA8-ACDA-F4B460035B45}" type="pres">
      <dgm:prSet presAssocID="{66622E16-7AA1-4D27-93EA-E88E7278211A}" presName="rootComposite" presStyleCnt="0"/>
      <dgm:spPr bwMode="auto"/>
    </dgm:pt>
    <dgm:pt modelId="{7764CC98-1AF3-499E-B89C-BEA560E4B805}" type="pres">
      <dgm:prSet presAssocID="{66622E16-7AA1-4D27-93EA-E88E7278211A}" presName="rootText" presStyleLbl="node1" presStyleIdx="0" presStyleCnt="2" custScaleX="74827" custScaleY="66984"/>
      <dgm:spPr bwMode="auto"/>
    </dgm:pt>
    <dgm:pt modelId="{76A9171C-9827-4726-A14C-5782B2E820A3}" type="pres">
      <dgm:prSet presAssocID="{66622E16-7AA1-4D27-93EA-E88E7278211A}" presName="rootConnector" presStyleLbl="node1" presStyleIdx="0" presStyleCnt="2"/>
      <dgm:spPr bwMode="auto"/>
    </dgm:pt>
    <dgm:pt modelId="{2146A76E-6D97-442F-BFE5-CA4A47128876}" type="pres">
      <dgm:prSet presAssocID="{66622E16-7AA1-4D27-93EA-E88E7278211A}" presName="childShape" presStyleCnt="0"/>
      <dgm:spPr bwMode="auto"/>
    </dgm:pt>
    <dgm:pt modelId="{A8C40D0A-8EE2-4719-9E36-35A0E5CC93A5}" type="pres">
      <dgm:prSet presAssocID="{ACAF9464-A01C-4F98-8562-7AB9A6F43E9E}" presName="Name13" presStyleLbl="parChTrans1D2" presStyleIdx="0" presStyleCnt="2"/>
      <dgm:spPr bwMode="auto"/>
    </dgm:pt>
    <dgm:pt modelId="{2EB031F9-3A2C-4EE9-A99C-6AE800638DC3}" type="pres">
      <dgm:prSet presAssocID="{B1142B46-EBA4-4EE9-8650-BDD7CE89367B}" presName="childText" presStyleLbl="bgAcc1" presStyleIdx="0" presStyleCnt="2" custScaleX="110642" custScaleY="111074">
        <dgm:presLayoutVars>
          <dgm:bulletEnabled val="1"/>
        </dgm:presLayoutVars>
      </dgm:prSet>
      <dgm:spPr bwMode="auto"/>
    </dgm:pt>
    <dgm:pt modelId="{FD350FC3-AE6E-448A-AD03-8822D17EAA22}" type="pres">
      <dgm:prSet presAssocID="{64E833C4-9FD8-452F-AB30-4D7CAEE20A42}" presName="root" presStyleCnt="0"/>
      <dgm:spPr bwMode="auto"/>
    </dgm:pt>
    <dgm:pt modelId="{B7021351-981D-483C-A950-9E5A76A3459A}" type="pres">
      <dgm:prSet presAssocID="{64E833C4-9FD8-452F-AB30-4D7CAEE20A42}" presName="rootComposite" presStyleCnt="0"/>
      <dgm:spPr bwMode="auto"/>
    </dgm:pt>
    <dgm:pt modelId="{F80119B6-2413-4EBC-AFD0-C2EDEA6D5CE8}" type="pres">
      <dgm:prSet presAssocID="{64E833C4-9FD8-452F-AB30-4D7CAEE20A42}" presName="rootText" presStyleLbl="node1" presStyleIdx="1" presStyleCnt="2" custScaleX="67461" custScaleY="67543"/>
      <dgm:spPr bwMode="auto"/>
    </dgm:pt>
    <dgm:pt modelId="{0F790CC2-BF4A-436D-B928-5CEABBBB8860}" type="pres">
      <dgm:prSet presAssocID="{64E833C4-9FD8-452F-AB30-4D7CAEE20A42}" presName="rootConnector" presStyleLbl="node1" presStyleIdx="1" presStyleCnt="2"/>
      <dgm:spPr bwMode="auto"/>
    </dgm:pt>
    <dgm:pt modelId="{2AC5729B-3BFD-4489-A86E-D08BF04D2DE5}" type="pres">
      <dgm:prSet presAssocID="{64E833C4-9FD8-452F-AB30-4D7CAEE20A42}" presName="childShape" presStyleCnt="0"/>
      <dgm:spPr bwMode="auto"/>
    </dgm:pt>
    <dgm:pt modelId="{428A50B2-6A88-4CBF-A14F-B959BF3F4B4D}" type="pres">
      <dgm:prSet presAssocID="{80F3D07A-8B31-4F04-98C7-4D7EEE1A61FB}" presName="Name13" presStyleLbl="parChTrans1D2" presStyleIdx="1" presStyleCnt="2"/>
      <dgm:spPr bwMode="auto"/>
    </dgm:pt>
    <dgm:pt modelId="{93468BB1-E434-4D4D-9CD3-501C3F91285D}" type="pres">
      <dgm:prSet presAssocID="{472F8E8F-3FDA-4796-A446-6612D72D904E}" presName="childText" presStyleLbl="bgAcc1" presStyleIdx="1" presStyleCnt="2" custScaleX="114605" custScaleY="115311" custLinFactNeighborX="6220" custLinFactNeighborY="-2273">
        <dgm:presLayoutVars>
          <dgm:bulletEnabled val="1"/>
        </dgm:presLayoutVars>
      </dgm:prSet>
      <dgm:spPr bwMode="auto"/>
    </dgm:pt>
  </dgm:ptLst>
  <dgm:cxnLst>
    <dgm:cxn modelId="{E568A903-76D6-4691-8460-AF118817C5BD}" type="presOf" srcId="{472F8E8F-3FDA-4796-A446-6612D72D904E}" destId="{93468BB1-E434-4D4D-9CD3-501C3F91285D}" srcOrd="0" destOrd="0" presId="urn:microsoft.com/office/officeart/2005/8/layout/hierarchy3#1"/>
    <dgm:cxn modelId="{412ACF3D-0F16-42B1-8910-7202425998E1}" srcId="{C0A63111-EAEC-4F16-9AF4-31BAE5323097}" destId="{66622E16-7AA1-4D27-93EA-E88E7278211A}" srcOrd="0" destOrd="0" parTransId="{09929521-27C4-49CC-BD48-5067190BA05D}" sibTransId="{DF989C18-E4C3-488A-9F81-8A9CB8422BB7}"/>
    <dgm:cxn modelId="{0151425B-AB6E-4156-B593-B9149688FE47}" type="presOf" srcId="{C0A63111-EAEC-4F16-9AF4-31BAE5323097}" destId="{CBA38B92-EAFC-4EBC-8DEC-2A82148059C8}" srcOrd="0" destOrd="0" presId="urn:microsoft.com/office/officeart/2005/8/layout/hierarchy3#1"/>
    <dgm:cxn modelId="{71A03A67-4107-43DF-9022-D18E6DBF259F}" type="presOf" srcId="{B1142B46-EBA4-4EE9-8650-BDD7CE89367B}" destId="{2EB031F9-3A2C-4EE9-A99C-6AE800638DC3}" srcOrd="0" destOrd="0" presId="urn:microsoft.com/office/officeart/2005/8/layout/hierarchy3#1"/>
    <dgm:cxn modelId="{5D9BD147-C6DE-448C-80D5-ED9BDC3E5971}" srcId="{66622E16-7AA1-4D27-93EA-E88E7278211A}" destId="{B1142B46-EBA4-4EE9-8650-BDD7CE89367B}" srcOrd="0" destOrd="0" parTransId="{ACAF9464-A01C-4F98-8562-7AB9A6F43E9E}" sibTransId="{CEA65A6A-981B-4107-AAF5-E044183A2B1E}"/>
    <dgm:cxn modelId="{2C9D3848-3AD3-4BDF-B6E1-268B77713E95}" type="presOf" srcId="{64E833C4-9FD8-452F-AB30-4D7CAEE20A42}" destId="{0F790CC2-BF4A-436D-B928-5CEABBBB8860}" srcOrd="1" destOrd="0" presId="urn:microsoft.com/office/officeart/2005/8/layout/hierarchy3#1"/>
    <dgm:cxn modelId="{5CEAEC6C-9EB3-4BAC-B00C-72980D2B9A58}" type="presOf" srcId="{66622E16-7AA1-4D27-93EA-E88E7278211A}" destId="{76A9171C-9827-4726-A14C-5782B2E820A3}" srcOrd="1" destOrd="0" presId="urn:microsoft.com/office/officeart/2005/8/layout/hierarchy3#1"/>
    <dgm:cxn modelId="{FC74CD73-C56E-4EBD-A065-86D95E4A5A66}" srcId="{C0A63111-EAEC-4F16-9AF4-31BAE5323097}" destId="{64E833C4-9FD8-452F-AB30-4D7CAEE20A42}" srcOrd="1" destOrd="0" parTransId="{AA0DC443-9087-41AD-A78E-E4BEB6ABC8AD}" sibTransId="{0AF8C9F9-33D1-4DFA-BE5D-A655871C36C5}"/>
    <dgm:cxn modelId="{C3FF0C79-FFA0-4DEE-BD70-C2247BA90255}" type="presOf" srcId="{ACAF9464-A01C-4F98-8562-7AB9A6F43E9E}" destId="{A8C40D0A-8EE2-4719-9E36-35A0E5CC93A5}" srcOrd="0" destOrd="0" presId="urn:microsoft.com/office/officeart/2005/8/layout/hierarchy3#1"/>
    <dgm:cxn modelId="{F9E75A7A-011C-44D7-8AE1-54180BE4EF98}" type="presOf" srcId="{80F3D07A-8B31-4F04-98C7-4D7EEE1A61FB}" destId="{428A50B2-6A88-4CBF-A14F-B959BF3F4B4D}" srcOrd="0" destOrd="0" presId="urn:microsoft.com/office/officeart/2005/8/layout/hierarchy3#1"/>
    <dgm:cxn modelId="{ACFEC898-610D-40B4-9B1A-BF6A1DAB56EA}" type="presOf" srcId="{66622E16-7AA1-4D27-93EA-E88E7278211A}" destId="{7764CC98-1AF3-499E-B89C-BEA560E4B805}" srcOrd="0" destOrd="0" presId="urn:microsoft.com/office/officeart/2005/8/layout/hierarchy3#1"/>
    <dgm:cxn modelId="{8D6FFCBA-C3AB-4B94-A25E-DB44770241D3}" srcId="{64E833C4-9FD8-452F-AB30-4D7CAEE20A42}" destId="{472F8E8F-3FDA-4796-A446-6612D72D904E}" srcOrd="0" destOrd="0" parTransId="{80F3D07A-8B31-4F04-98C7-4D7EEE1A61FB}" sibTransId="{9465A926-E941-476F-9E95-915E98F8E264}"/>
    <dgm:cxn modelId="{07AA17BE-F8E3-4F82-AEEA-6E1C3C51A093}" type="presOf" srcId="{64E833C4-9FD8-452F-AB30-4D7CAEE20A42}" destId="{F80119B6-2413-4EBC-AFD0-C2EDEA6D5CE8}" srcOrd="0" destOrd="0" presId="urn:microsoft.com/office/officeart/2005/8/layout/hierarchy3#1"/>
    <dgm:cxn modelId="{FCC123DE-02B8-48B9-8509-AE65969B5850}" type="presParOf" srcId="{CBA38B92-EAFC-4EBC-8DEC-2A82148059C8}" destId="{87B08D6E-17B0-4C7F-B550-D8139DCB919B}" srcOrd="0" destOrd="0" presId="urn:microsoft.com/office/officeart/2005/8/layout/hierarchy3#1"/>
    <dgm:cxn modelId="{24F99F9E-7827-49F2-A30D-515513477507}" type="presParOf" srcId="{87B08D6E-17B0-4C7F-B550-D8139DCB919B}" destId="{76BF3FDE-EAD9-4CA8-ACDA-F4B460035B45}" srcOrd="0" destOrd="0" presId="urn:microsoft.com/office/officeart/2005/8/layout/hierarchy3#1"/>
    <dgm:cxn modelId="{209CE512-FB5D-47DC-8B10-543E5AC33CB4}" type="presParOf" srcId="{76BF3FDE-EAD9-4CA8-ACDA-F4B460035B45}" destId="{7764CC98-1AF3-499E-B89C-BEA560E4B805}" srcOrd="0" destOrd="0" presId="urn:microsoft.com/office/officeart/2005/8/layout/hierarchy3#1"/>
    <dgm:cxn modelId="{C6096279-9FE9-4BA9-941E-C4E04C41EF5F}" type="presParOf" srcId="{76BF3FDE-EAD9-4CA8-ACDA-F4B460035B45}" destId="{76A9171C-9827-4726-A14C-5782B2E820A3}" srcOrd="1" destOrd="0" presId="urn:microsoft.com/office/officeart/2005/8/layout/hierarchy3#1"/>
    <dgm:cxn modelId="{9E6EB541-101C-4A34-BB41-C023756D88E1}" type="presParOf" srcId="{87B08D6E-17B0-4C7F-B550-D8139DCB919B}" destId="{2146A76E-6D97-442F-BFE5-CA4A47128876}" srcOrd="1" destOrd="0" presId="urn:microsoft.com/office/officeart/2005/8/layout/hierarchy3#1"/>
    <dgm:cxn modelId="{D884EE13-D9AC-4047-9A30-C2C33E28A992}" type="presParOf" srcId="{2146A76E-6D97-442F-BFE5-CA4A47128876}" destId="{A8C40D0A-8EE2-4719-9E36-35A0E5CC93A5}" srcOrd="0" destOrd="0" presId="urn:microsoft.com/office/officeart/2005/8/layout/hierarchy3#1"/>
    <dgm:cxn modelId="{4E3040BD-A303-4576-92F3-D9A290063D58}" type="presParOf" srcId="{2146A76E-6D97-442F-BFE5-CA4A47128876}" destId="{2EB031F9-3A2C-4EE9-A99C-6AE800638DC3}" srcOrd="1" destOrd="0" presId="urn:microsoft.com/office/officeart/2005/8/layout/hierarchy3#1"/>
    <dgm:cxn modelId="{B7367A47-B522-4653-AE39-B59C4D963204}" type="presParOf" srcId="{CBA38B92-EAFC-4EBC-8DEC-2A82148059C8}" destId="{FD350FC3-AE6E-448A-AD03-8822D17EAA22}" srcOrd="1" destOrd="0" presId="urn:microsoft.com/office/officeart/2005/8/layout/hierarchy3#1"/>
    <dgm:cxn modelId="{BA85A0EF-BEFA-470E-92AA-4F33D062EE19}" type="presParOf" srcId="{FD350FC3-AE6E-448A-AD03-8822D17EAA22}" destId="{B7021351-981D-483C-A950-9E5A76A3459A}" srcOrd="0" destOrd="0" presId="urn:microsoft.com/office/officeart/2005/8/layout/hierarchy3#1"/>
    <dgm:cxn modelId="{74F9A787-D69F-40DE-B207-F6141D8F0462}" type="presParOf" srcId="{B7021351-981D-483C-A950-9E5A76A3459A}" destId="{F80119B6-2413-4EBC-AFD0-C2EDEA6D5CE8}" srcOrd="0" destOrd="0" presId="urn:microsoft.com/office/officeart/2005/8/layout/hierarchy3#1"/>
    <dgm:cxn modelId="{FDA4B184-E449-40C5-8628-5906EECE5213}" type="presParOf" srcId="{B7021351-981D-483C-A950-9E5A76A3459A}" destId="{0F790CC2-BF4A-436D-B928-5CEABBBB8860}" srcOrd="1" destOrd="0" presId="urn:microsoft.com/office/officeart/2005/8/layout/hierarchy3#1"/>
    <dgm:cxn modelId="{217F1BC0-EFC3-46B1-91EE-5E69B08A1053}" type="presParOf" srcId="{FD350FC3-AE6E-448A-AD03-8822D17EAA22}" destId="{2AC5729B-3BFD-4489-A86E-D08BF04D2DE5}" srcOrd="1" destOrd="0" presId="urn:microsoft.com/office/officeart/2005/8/layout/hierarchy3#1"/>
    <dgm:cxn modelId="{C14CEE9F-5B1D-4CE3-B76F-4D0494C6420E}" type="presParOf" srcId="{2AC5729B-3BFD-4489-A86E-D08BF04D2DE5}" destId="{428A50B2-6A88-4CBF-A14F-B959BF3F4B4D}" srcOrd="0" destOrd="0" presId="urn:microsoft.com/office/officeart/2005/8/layout/hierarchy3#1"/>
    <dgm:cxn modelId="{44043F11-2921-4F46-8DB3-54AAF9AA841B}" type="presParOf" srcId="{2AC5729B-3BFD-4489-A86E-D08BF04D2DE5}" destId="{93468BB1-E434-4D4D-9CD3-501C3F91285D}" srcOrd="1" destOrd="0" presId="urn:microsoft.com/office/officeart/2005/8/layout/hierarchy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64CC98-1AF3-499E-B89C-BEA560E4B805}">
      <dsp:nvSpPr>
        <dsp:cNvPr id="0" name=""/>
        <dsp:cNvSpPr/>
      </dsp:nvSpPr>
      <dsp:spPr bwMode="auto">
        <a:xfrm>
          <a:off x="960" y="791393"/>
          <a:ext cx="2761817" cy="123616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defRPr/>
          </a:pPr>
          <a:r>
            <a:rPr lang="hr-HR" sz="2000" kern="1200"/>
            <a:t>Before — God Class</a:t>
          </a:r>
          <a:endParaRPr kern="1200"/>
        </a:p>
      </dsp:txBody>
      <dsp:txXfrm>
        <a:off x="37166" y="827599"/>
        <a:ext cx="2689405" cy="1163756"/>
      </dsp:txXfrm>
    </dsp:sp>
    <dsp:sp modelId="{A8C40D0A-8EE2-4719-9E36-35A0E5CC93A5}">
      <dsp:nvSpPr>
        <dsp:cNvPr id="0" name=""/>
        <dsp:cNvSpPr/>
      </dsp:nvSpPr>
      <dsp:spPr bwMode="auto">
        <a:xfrm>
          <a:off x="277142" y="2027561"/>
          <a:ext cx="276181" cy="1486285"/>
        </a:xfrm>
        <a:custGeom>
          <a:avLst/>
          <a:gdLst/>
          <a:ahLst/>
          <a:cxnLst/>
          <a:rect l="0" t="0" r="0" b="0"/>
          <a:pathLst>
            <a:path>
              <a:moveTo>
                <a:pt x="0" y="0"/>
              </a:moveTo>
              <a:lnTo>
                <a:pt x="0" y="1486285"/>
              </a:lnTo>
              <a:lnTo>
                <a:pt x="276181" y="14862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rgbClr val="000000"/>
        </a:lnRef>
        <a:fillRef idx="0">
          <a:srgbClr val="000000"/>
        </a:fillRef>
        <a:effectRef idx="0">
          <a:srgbClr val="000000"/>
        </a:effectRef>
        <a:fontRef idx="minor"/>
      </dsp:style>
    </dsp:sp>
    <dsp:sp modelId="{2EB031F9-3A2C-4EE9-A99C-6AE800638DC3}">
      <dsp:nvSpPr>
        <dsp:cNvPr id="0" name=""/>
        <dsp:cNvSpPr/>
      </dsp:nvSpPr>
      <dsp:spPr bwMode="auto">
        <a:xfrm>
          <a:off x="553324" y="2488929"/>
          <a:ext cx="3266981" cy="2049835"/>
        </a:xfrm>
        <a:prstGeom prst="roundRect">
          <a:avLst>
            <a:gd name="adj" fmla="val 10000"/>
          </a:avLst>
        </a:prstGeom>
        <a:solidFill>
          <a:schemeClr val="tx1"/>
        </a:solidFill>
        <a:ln w="12700" cap="flat" cmpd="sng" algn="ctr">
          <a:solidFill>
            <a:schemeClr val="accen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Font typeface="Arial"/>
            <a:buNone/>
            <a:defRPr/>
          </a:pPr>
          <a:r>
            <a:rPr lang="hr-HR" sz="1300" b="1" kern="1200" dirty="0" err="1"/>
            <a:t>The</a:t>
          </a:r>
          <a:r>
            <a:rPr lang="hr-HR" sz="1300" b="1" kern="1200" dirty="0"/>
            <a:t> </a:t>
          </a:r>
          <a:r>
            <a:rPr lang="hr-HR" sz="1300" b="1" kern="1200" dirty="0" err="1"/>
            <a:t>Monolith</a:t>
          </a:r>
          <a:r>
            <a:rPr lang="hr-HR" sz="1300" b="1" kern="1200" dirty="0"/>
            <a:t> Anti-</a:t>
          </a:r>
          <a:r>
            <a:rPr lang="hr-HR" sz="1300" b="1" kern="1200" dirty="0" err="1"/>
            <a:t>Pattern</a:t>
          </a:r>
          <a:endParaRPr sz="1300" kern="1200" dirty="0"/>
        </a:p>
        <a:p>
          <a:pPr marL="0" lvl="0" indent="0" algn="ctr" defTabSz="577850">
            <a:lnSpc>
              <a:spcPct val="90000"/>
            </a:lnSpc>
            <a:spcBef>
              <a:spcPct val="0"/>
            </a:spcBef>
            <a:spcAft>
              <a:spcPct val="35000"/>
            </a:spcAft>
            <a:buFont typeface="Arial"/>
            <a:buNone/>
            <a:defRPr/>
          </a:pPr>
          <a:r>
            <a:rPr lang="en-US" sz="1300" kern="1200" dirty="0"/>
            <a:t>A "God Class" loads </a:t>
          </a:r>
          <a:r>
            <a:rPr lang="en-US" sz="1300" b="1" kern="1200" dirty="0"/>
            <a:t>everything into memory</a:t>
          </a:r>
          <a:r>
            <a:rPr lang="en-US" sz="1300" kern="1200" dirty="0"/>
            <a:t> just to execute one operation. It carries unused dependencies, inflated object graphs, and redundant state — consuming upwards of </a:t>
          </a:r>
          <a:r>
            <a:rPr lang="en-US" sz="1300" b="1" kern="1200" dirty="0"/>
            <a:t>1 GB RAM</a:t>
          </a:r>
          <a:r>
            <a:rPr lang="en-US" sz="1300" kern="1200" dirty="0"/>
            <a:t> for a single request path.</a:t>
          </a:r>
          <a:endParaRPr sz="1300" kern="1200" dirty="0"/>
        </a:p>
      </dsp:txBody>
      <dsp:txXfrm>
        <a:off x="613362" y="2548967"/>
        <a:ext cx="3146905" cy="1929759"/>
      </dsp:txXfrm>
    </dsp:sp>
    <dsp:sp modelId="{F80119B6-2413-4EBC-AFD0-C2EDEA6D5CE8}">
      <dsp:nvSpPr>
        <dsp:cNvPr id="0" name=""/>
        <dsp:cNvSpPr/>
      </dsp:nvSpPr>
      <dsp:spPr bwMode="auto">
        <a:xfrm>
          <a:off x="4245051" y="791393"/>
          <a:ext cx="2489943" cy="12464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defRPr/>
          </a:pPr>
          <a:r>
            <a:rPr lang="hr-HR" sz="2000" kern="1200"/>
            <a:t>After — SRP Compliant</a:t>
          </a:r>
          <a:endParaRPr kern="1200"/>
        </a:p>
      </dsp:txBody>
      <dsp:txXfrm>
        <a:off x="4281559" y="827901"/>
        <a:ext cx="2416927" cy="1173468"/>
      </dsp:txXfrm>
    </dsp:sp>
    <dsp:sp modelId="{428A50B2-6A88-4CBF-A14F-B959BF3F4B4D}">
      <dsp:nvSpPr>
        <dsp:cNvPr id="0" name=""/>
        <dsp:cNvSpPr/>
      </dsp:nvSpPr>
      <dsp:spPr bwMode="auto">
        <a:xfrm>
          <a:off x="4494045" y="2037878"/>
          <a:ext cx="249954" cy="1483433"/>
        </a:xfrm>
        <a:custGeom>
          <a:avLst/>
          <a:gdLst/>
          <a:ahLst/>
          <a:cxnLst/>
          <a:rect l="0" t="0" r="0" b="0"/>
          <a:pathLst>
            <a:path>
              <a:moveTo>
                <a:pt x="0" y="0"/>
              </a:moveTo>
              <a:lnTo>
                <a:pt x="0" y="1483433"/>
              </a:lnTo>
              <a:lnTo>
                <a:pt x="249954" y="148343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rgbClr val="000000"/>
        </a:lnRef>
        <a:fillRef idx="0">
          <a:srgbClr val="000000"/>
        </a:fillRef>
        <a:effectRef idx="0">
          <a:srgbClr val="000000"/>
        </a:effectRef>
        <a:fontRef idx="minor"/>
      </dsp:style>
    </dsp:sp>
    <dsp:sp modelId="{93468BB1-E434-4D4D-9CD3-501C3F91285D}">
      <dsp:nvSpPr>
        <dsp:cNvPr id="0" name=""/>
        <dsp:cNvSpPr/>
      </dsp:nvSpPr>
      <dsp:spPr bwMode="auto">
        <a:xfrm>
          <a:off x="4744000" y="2457297"/>
          <a:ext cx="3383999" cy="2128028"/>
        </a:xfrm>
        <a:prstGeom prst="roundRect">
          <a:avLst>
            <a:gd name="adj" fmla="val 10000"/>
          </a:avLst>
        </a:prstGeom>
        <a:solidFill>
          <a:schemeClr val="lt1">
            <a:hueOff val="0"/>
            <a:satOff val="0"/>
            <a:lumOff val="0"/>
          </a:schemeClr>
        </a:solidFill>
        <a:ln w="12700" cap="flat" cmpd="sng" algn="ctr">
          <a:solidFill>
            <a:schemeClr val="accen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Font typeface="Arial"/>
            <a:buNone/>
            <a:defRPr/>
          </a:pPr>
          <a:r>
            <a:rPr lang="hr-HR" sz="1300" b="1" kern="1200" dirty="0" err="1"/>
            <a:t>Small</a:t>
          </a:r>
          <a:r>
            <a:rPr lang="hr-HR" sz="1300" b="1" kern="1200" dirty="0"/>
            <a:t>, </a:t>
          </a:r>
          <a:r>
            <a:rPr lang="hr-HR" sz="1300" b="1" kern="1200" dirty="0" err="1"/>
            <a:t>Focused</a:t>
          </a:r>
          <a:r>
            <a:rPr lang="hr-HR" sz="1300" b="1" kern="1200" dirty="0"/>
            <a:t> </a:t>
          </a:r>
          <a:r>
            <a:rPr lang="hr-HR" sz="1300" b="1" kern="1200" dirty="0" err="1"/>
            <a:t>Services</a:t>
          </a:r>
          <a:endParaRPr sz="1300" kern="1200" dirty="0"/>
        </a:p>
        <a:p>
          <a:pPr marL="0" lvl="0" indent="0" algn="ctr" defTabSz="577850">
            <a:lnSpc>
              <a:spcPct val="90000"/>
            </a:lnSpc>
            <a:spcBef>
              <a:spcPct val="0"/>
            </a:spcBef>
            <a:spcAft>
              <a:spcPct val="35000"/>
            </a:spcAft>
            <a:buFont typeface="Arial"/>
            <a:buNone/>
            <a:defRPr/>
          </a:pPr>
          <a:r>
            <a:rPr lang="en-US" sz="1300" kern="1200" dirty="0"/>
            <a:t>SRP-compliant components load </a:t>
          </a:r>
          <a:r>
            <a:rPr lang="en-US" sz="1300" b="1" kern="1200" dirty="0"/>
            <a:t>only what they need</a:t>
          </a:r>
          <a:r>
            <a:rPr lang="en-US" sz="1300" kern="1200" dirty="0"/>
            <a:t>. Smaller, bounded services with single responsibilities consume as little as </a:t>
          </a:r>
          <a:r>
            <a:rPr lang="en-US" sz="1300" b="1" kern="1200" dirty="0"/>
            <a:t>50 MB RAM</a:t>
          </a:r>
          <a:r>
            <a:rPr lang="en-US" sz="1300" kern="1200" dirty="0"/>
            <a:t> per service instance — a 20x reduction in memory footprint.</a:t>
          </a:r>
          <a:endParaRPr sz="1300" kern="1200" dirty="0"/>
        </a:p>
      </dsp:txBody>
      <dsp:txXfrm>
        <a:off x="4806328" y="2519625"/>
        <a:ext cx="3259343" cy="200337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1">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dgm:style>
      <a:lnRef idx="0">
        <a:srgbClr val="000000"/>
      </a:lnRef>
      <a:fillRef idx="0">
        <a:srgbClr val="000000"/>
      </a:fillRef>
      <a:effectRef idx="0">
        <a:srgbClr val="00000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IE"/>
          </a:p>
        </p:txBody>
      </p:sp>
      <p:sp>
        <p:nvSpPr>
          <p:cNvPr id="3"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6126F3F-C137-41D3-BAEA-043E7C708A3E}" type="datetimeFigureOut">
              <a:rPr lang="en-IE"/>
              <a:t>13/04/2026</a:t>
            </a:fld>
            <a:endParaRPr lang="en-IE"/>
          </a:p>
        </p:txBody>
      </p:sp>
      <p:sp>
        <p:nvSpPr>
          <p:cNvPr id="4" name="Slide Image Placehold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IE"/>
          </a:p>
        </p:txBody>
      </p:sp>
      <p:sp>
        <p:nvSpPr>
          <p:cNvPr id="5"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IE"/>
          </a:p>
        </p:txBody>
      </p:sp>
      <p:sp>
        <p:nvSpPr>
          <p:cNvPr id="7"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75106324-0747-4C1B-9F29-13F9F9776C79}" type="slidenum">
              <a:rPr lang="en-IE"/>
              <a:t>‹#›</a:t>
            </a:fld>
            <a:endParaRPr lang="en-I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a:t>Welcome to Module 1: Sustainable Software Engineering.</a:t>
            </a:r>
            <a:endParaRPr/>
          </a:p>
          <a:p>
            <a:pPr>
              <a:defRPr/>
            </a:pPr>
            <a:r>
              <a:rPr lang="en-US"/>
              <a:t>Within this module, we covered the following topics:</a:t>
            </a:r>
            <a:endParaRPr/>
          </a:p>
          <a:p>
            <a:pPr>
              <a:defRPr/>
            </a:pPr>
            <a:r>
              <a:rPr lang="en-US"/>
              <a:t>Introduction to Green Software and Architecture</a:t>
            </a:r>
            <a:endParaRPr/>
          </a:p>
          <a:p>
            <a:pPr>
              <a:defRPr/>
            </a:pPr>
            <a:r>
              <a:rPr lang="en-US"/>
              <a:t>Sustainable SOLID Principles</a:t>
            </a:r>
            <a:endParaRPr/>
          </a:p>
          <a:p>
            <a:pPr>
              <a:defRPr/>
            </a:pPr>
            <a:r>
              <a:rPr lang="en-US"/>
              <a:t>Design Patterns for Energy Efficiency</a:t>
            </a:r>
            <a:endParaRPr/>
          </a:p>
          <a:p>
            <a:pPr>
              <a:defRPr/>
            </a:pPr>
            <a:r>
              <a:rPr lang="en-US"/>
              <a:t>Measuring the Impact of Your Code</a:t>
            </a:r>
            <a:endParaRPr/>
          </a:p>
          <a:p>
            <a:pPr>
              <a:defRPr/>
            </a:pPr>
            <a:r>
              <a:rPr lang="en-US"/>
              <a:t>Let’s get started.</a:t>
            </a:r>
            <a:endParaRPr/>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a:t>
            </a:fld>
            <a:endParaRPr lang="en-I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a:solidFill>
                  <a:schemeClr val="tx1"/>
                </a:solidFill>
                <a:latin typeface="Calibri"/>
                <a:ea typeface="Arial"/>
                <a:cs typeface="Arial"/>
              </a:rPr>
              <a:t>Use </a:t>
            </a:r>
            <a:r>
              <a:rPr lang="en-US" sz="1200" b="1">
                <a:solidFill>
                  <a:schemeClr val="tx1"/>
                </a:solidFill>
                <a:latin typeface="Calibri"/>
                <a:ea typeface="Arial"/>
                <a:cs typeface="Arial"/>
              </a:rPr>
              <a:t>Caching</a:t>
            </a:r>
            <a:r>
              <a:rPr lang="en-US" sz="1200">
                <a:solidFill>
                  <a:schemeClr val="tx1"/>
                </a:solidFill>
                <a:latin typeface="Calibri"/>
                <a:ea typeface="Arial"/>
                <a:cs typeface="Arial"/>
              </a:rPr>
              <a:t> and </a:t>
            </a:r>
            <a:r>
              <a:rPr lang="en-US" sz="1200" b="1">
                <a:solidFill>
                  <a:schemeClr val="tx1"/>
                </a:solidFill>
                <a:latin typeface="Calibri"/>
                <a:ea typeface="Arial"/>
                <a:cs typeface="Arial"/>
              </a:rPr>
              <a:t>Lazy Initialization</a:t>
            </a:r>
            <a:r>
              <a:rPr lang="en-US" sz="1200">
                <a:solidFill>
                  <a:schemeClr val="tx1"/>
                </a:solidFill>
                <a:latin typeface="Calibri"/>
                <a:ea typeface="Arial"/>
                <a:cs typeface="Arial"/>
              </a:rPr>
              <a:t>. The greenest request is the one that never has to be processed. If you can serve data from a cache instead of spinning up a database query, you’ve just saved a watt.</a:t>
            </a:r>
            <a:endParaRPr lang="en-US"/>
          </a:p>
          <a:p>
            <a:pPr marL="0" marR="0" lvl="0" indent="0" algn="l" defTabSz="914400">
              <a:lnSpc>
                <a:spcPct val="100000"/>
              </a:lnSpc>
              <a:spcBef>
                <a:spcPts val="0"/>
              </a:spcBef>
              <a:spcAft>
                <a:spcPts val="0"/>
              </a:spcAft>
              <a:buClrTx/>
              <a:buSzTx/>
              <a:buFontTx/>
              <a:buNone/>
              <a:defRPr/>
            </a:pPr>
            <a:endParaRPr lang="hr-HR" b="0"/>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10</a:t>
            </a:fld>
            <a:endParaRPr lang="en-I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a:solidFill>
                  <a:schemeClr val="tx1"/>
                </a:solidFill>
                <a:latin typeface="Calibri"/>
                <a:ea typeface="Arial"/>
                <a:cs typeface="Arial"/>
              </a:rPr>
              <a:t> You can’t reduce what you can’t measure. We use the </a:t>
            </a:r>
            <a:r>
              <a:rPr lang="en-US" sz="1200" b="1">
                <a:solidFill>
                  <a:schemeClr val="tx1"/>
                </a:solidFill>
                <a:latin typeface="Calibri"/>
                <a:ea typeface="Arial"/>
                <a:cs typeface="Arial"/>
              </a:rPr>
              <a:t>Software Carbon Intensity</a:t>
            </a:r>
            <a:r>
              <a:rPr lang="en-US" sz="1200">
                <a:solidFill>
                  <a:schemeClr val="tx1"/>
                </a:solidFill>
                <a:latin typeface="Calibri"/>
                <a:ea typeface="Arial"/>
                <a:cs typeface="Arial"/>
              </a:rPr>
              <a:t> formula. We look at Energy </a:t>
            </a:r>
            <a:r>
              <a:rPr lang="en-US" sz="1200" b="1">
                <a:solidFill>
                  <a:schemeClr val="tx1"/>
                </a:solidFill>
                <a:latin typeface="Calibri"/>
                <a:ea typeface="Arial"/>
                <a:cs typeface="Arial"/>
              </a:rPr>
              <a:t>E</a:t>
            </a:r>
            <a:r>
              <a:rPr lang="en-US" sz="1200">
                <a:solidFill>
                  <a:schemeClr val="tx1"/>
                </a:solidFill>
                <a:latin typeface="Calibri"/>
                <a:ea typeface="Arial"/>
                <a:cs typeface="Arial"/>
              </a:rPr>
              <a:t>, Carbon Intensity of the grid </a:t>
            </a:r>
            <a:r>
              <a:rPr lang="en-US" sz="1200" b="1">
                <a:solidFill>
                  <a:schemeClr val="tx1"/>
                </a:solidFill>
                <a:latin typeface="Calibri"/>
                <a:ea typeface="Arial"/>
                <a:cs typeface="Arial"/>
              </a:rPr>
              <a:t>I</a:t>
            </a:r>
            <a:r>
              <a:rPr lang="en-US" sz="1200">
                <a:solidFill>
                  <a:schemeClr val="tx1"/>
                </a:solidFill>
                <a:latin typeface="Calibri"/>
                <a:ea typeface="Arial"/>
                <a:cs typeface="Arial"/>
              </a:rPr>
              <a:t>, and the Embodied carbon of the hardware </a:t>
            </a:r>
            <a:r>
              <a:rPr lang="en-US" sz="1200" b="1">
                <a:solidFill>
                  <a:schemeClr val="tx1"/>
                </a:solidFill>
                <a:latin typeface="Calibri"/>
                <a:ea typeface="Arial"/>
                <a:cs typeface="Arial"/>
              </a:rPr>
              <a:t>M</a:t>
            </a:r>
            <a:r>
              <a:rPr lang="en-US" sz="1200">
                <a:solidFill>
                  <a:schemeClr val="tx1"/>
                </a:solidFill>
                <a:latin typeface="Calibri"/>
                <a:ea typeface="Arial"/>
                <a:cs typeface="Arial"/>
              </a:rPr>
              <a:t>.</a:t>
            </a:r>
            <a:endParaRPr lang="hr-HR" b="0"/>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11</a:t>
            </a:fld>
            <a:endParaRPr lang="en-I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a:solidFill>
                  <a:schemeClr val="tx1"/>
                </a:solidFill>
                <a:latin typeface="Calibri"/>
                <a:ea typeface="Arial"/>
                <a:cs typeface="Arial"/>
              </a:rPr>
              <a:t>This leads us to Carbon-Awareness. Why run a heavy report at 6 PM when the grid is powered by coal, if you can "Time-Shift" it to 2 AM when the wind is blowing and the energy is clean?</a:t>
            </a:r>
            <a:endParaRP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12</a:t>
            </a:fld>
            <a:endParaRPr lang="en-I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Calibri"/>
                <a:ea typeface="Arial"/>
                <a:cs typeface="Arial"/>
              </a:rPr>
              <a:t>Architecture is a series of trade-offs. From now on, sustainability is one of them. Your goal: Build software that solves human problems without creating planetary ones.</a:t>
            </a:r>
            <a:endParaRPr lang="en-US"/>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13</a:t>
            </a:fld>
            <a:endParaRPr lang="en-I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a:solidFill>
                  <a:schemeClr val="tx1"/>
                </a:solidFill>
                <a:latin typeface="Calibri"/>
                <a:ea typeface="Arial"/>
                <a:cs typeface="Arial"/>
              </a:rPr>
              <a:t>Well done for completing this module! Now get ready for the next module </a:t>
            </a:r>
            <a:r>
              <a:rPr lang="hr-HR" sz="1200">
                <a:solidFill>
                  <a:schemeClr val="tx1"/>
                </a:solidFill>
                <a:latin typeface="Calibri"/>
                <a:ea typeface="Arial"/>
                <a:cs typeface="Arial"/>
              </a:rPr>
              <a:t>Energy-Efficient Architecture and Key Concepts .</a:t>
            </a:r>
            <a:endParaRPr lang="en-US"/>
          </a:p>
          <a:p>
            <a:pPr>
              <a:defRPr/>
            </a:pPr>
            <a:endParaRPr/>
          </a:p>
        </p:txBody>
      </p:sp>
      <p:sp>
        <p:nvSpPr>
          <p:cNvPr id="4" name="Foliennummernplatzhalter 3"/>
          <p:cNvSpPr>
            <a:spLocks noGrp="1"/>
          </p:cNvSpPr>
          <p:nvPr>
            <p:ph type="sldNum" sz="quarter" idx="5"/>
          </p:nvPr>
        </p:nvSpPr>
        <p:spPr bwMode="auto"/>
        <p:txBody>
          <a:bodyPr/>
          <a:lstStyle/>
          <a:p>
            <a:pPr>
              <a:defRPr/>
            </a:pPr>
            <a:fld id="{75106324-0747-4C1B-9F29-13F9F9776C79}" type="slidenum">
              <a:rPr lang="en-IE"/>
              <a:t>14</a:t>
            </a:fld>
            <a:endParaRPr lang="en-I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a:solidFill>
                  <a:schemeClr val="tx1"/>
                </a:solidFill>
                <a:latin typeface="Calibri"/>
                <a:ea typeface="Arial"/>
                <a:cs typeface="Arial"/>
              </a:rPr>
              <a:t>We like to think of code as "intangible." We send it to the "cloud" and assume it just exists. But the cloud is made of steel, silicon, and a massive amount of electricity. Today, we turn "clean code" into "green code."</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2</a:t>
            </a:fld>
            <a:endParaRPr lang="en-I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b="1" dirty="0">
                <a:solidFill>
                  <a:schemeClr val="tx1"/>
                </a:solidFill>
                <a:latin typeface="Calibri"/>
                <a:ea typeface="Arial"/>
                <a:cs typeface="Arial"/>
              </a:rPr>
              <a:t>The Misconception.</a:t>
            </a:r>
            <a:r>
              <a:rPr lang="en-US" sz="1200" dirty="0">
                <a:solidFill>
                  <a:schemeClr val="tx1"/>
                </a:solidFill>
                <a:latin typeface="Calibri"/>
                <a:ea typeface="Arial"/>
                <a:cs typeface="Arial"/>
              </a:rPr>
              <a:t> Every line of code you write becomes a set of real instructions executed by physical hardware. When code is inefficient, the processor must perform unnecessary operations, memory transfers increase, and the system consumes more power. This extra work generates more heat and keeps components active for longer periods.</a:t>
            </a:r>
            <a:endParaRPr lang="hr-HR" dirty="0"/>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3</a:t>
            </a:fld>
            <a:endParaRPr lang="en-I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sz="1200" dirty="0">
                <a:solidFill>
                  <a:schemeClr val="tx1"/>
                </a:solidFill>
                <a:latin typeface="Calibri"/>
                <a:ea typeface="Arial"/>
                <a:cs typeface="Arial"/>
              </a:rPr>
              <a:t>To fix it, we look at the Scopes. Scope 1 and 2 are the power bills. </a:t>
            </a:r>
            <a:r>
              <a:rPr lang="hr-HR" sz="1200" dirty="0">
                <a:solidFill>
                  <a:schemeClr val="tx1"/>
                </a:solidFill>
                <a:latin typeface="Calibri"/>
                <a:ea typeface="Arial"/>
                <a:cs typeface="Arial"/>
              </a:rPr>
              <a:t>And s</a:t>
            </a:r>
            <a:r>
              <a:rPr lang="en-US" sz="1200" dirty="0">
                <a:solidFill>
                  <a:schemeClr val="tx1"/>
                </a:solidFill>
                <a:latin typeface="Calibri"/>
                <a:ea typeface="Arial"/>
                <a:cs typeface="Arial"/>
              </a:rPr>
              <a:t>cope 3? That’s the carbon emitted just to build the server your code runs on. As architects, our job is to make sure that server’s life </a:t>
            </a:r>
            <a:r>
              <a:rPr lang="en-US" sz="1200" dirty="0" err="1">
                <a:solidFill>
                  <a:schemeClr val="tx1"/>
                </a:solidFill>
                <a:latin typeface="Calibri"/>
                <a:ea typeface="Arial"/>
                <a:cs typeface="Arial"/>
              </a:rPr>
              <a:t>isn</a:t>
            </a:r>
            <a:r>
              <a:rPr lang="hr-HR" sz="1200" dirty="0">
                <a:solidFill>
                  <a:schemeClr val="tx1"/>
                </a:solidFill>
                <a:latin typeface="Calibri"/>
                <a:ea typeface="Arial"/>
                <a:cs typeface="Arial"/>
              </a:rPr>
              <a:t>’</a:t>
            </a:r>
            <a:r>
              <a:rPr lang="en-US" sz="1200" dirty="0">
                <a:solidFill>
                  <a:schemeClr val="tx1"/>
                </a:solidFill>
                <a:latin typeface="Calibri"/>
                <a:ea typeface="Arial"/>
                <a:cs typeface="Arial"/>
              </a:rPr>
              <a:t>t wasted on bad logic.</a:t>
            </a:r>
            <a:endParaRPr lang="en-US" dirty="0"/>
          </a:p>
          <a:p>
            <a:pPr>
              <a:defRPr/>
            </a:pPr>
            <a:endParaRPr lang="hr-HR" dirty="0"/>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4</a:t>
            </a:fld>
            <a:endParaRPr lang="en-I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a:t>Sustainable SOLID. You know SOLID for maintainability, but it’s actually a recipe for energy efficiency. Take the Single Responsibility Principle. When a module or class has only one clear responsibility, it becomes simpler, more predictable, and easier to optimize. Smaller, focused components reduce unnecessary dependencies and redundant computations, making execution paths shorter and more efficient. As a result, the processor performs less work, memory usage becomes more controlled, and the system spends less time and energy executing the program</a:t>
            </a: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5</a:t>
            </a:fld>
            <a:endParaRPr lang="en-I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a:solidFill>
                  <a:schemeClr val="tx1"/>
                </a:solidFill>
                <a:latin typeface="Calibri"/>
                <a:ea typeface="Arial"/>
                <a:cs typeface="Arial"/>
              </a:rPr>
              <a:t>A "God Class" is an energy hog. It loads everything into memory just to do one thing. SRP keeps our memory footprint lean. Less RAM usage equals less cooling needed in the server room.</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6</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b="1">
                <a:solidFill>
                  <a:schemeClr val="tx1"/>
                </a:solidFill>
                <a:latin typeface="Calibri"/>
                <a:ea typeface="Arial"/>
                <a:cs typeface="Arial"/>
              </a:rPr>
              <a:t>The Misconception.</a:t>
            </a:r>
            <a:r>
              <a:rPr lang="en-US" sz="1200">
                <a:solidFill>
                  <a:schemeClr val="tx1"/>
                </a:solidFill>
                <a:latin typeface="Calibri"/>
                <a:ea typeface="Arial"/>
                <a:cs typeface="Arial"/>
              </a:rPr>
              <a:t> Every line of code you write becomes a set of real instructions executed by physical hardware. When code is inefficient, the processor must perform unnecessary operations, memory transfers increase, and the system consumes more power. This extra work generates more heat and keeps components active for longer periods.</a:t>
            </a: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7</a:t>
            </a:fld>
            <a:endParaRPr lang="en-I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b="0">
                <a:solidFill>
                  <a:schemeClr val="tx1"/>
                </a:solidFill>
                <a:latin typeface="Calibri"/>
                <a:ea typeface="Arial"/>
                <a:cs typeface="Arial"/>
              </a:rPr>
              <a:t>Some patterns are energy vampires. Polling—asking a database "Are we there yet?" every 50ms—is a disaster for CPU idle states.</a:t>
            </a:r>
            <a:endParaRPr lang="hr-HR" b="0"/>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8</a:t>
            </a:fld>
            <a:endParaRPr lang="en-I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a:solidFill>
                  <a:schemeClr val="tx1"/>
                </a:solidFill>
                <a:latin typeface="Calibri"/>
                <a:ea typeface="Arial"/>
                <a:cs typeface="Arial"/>
              </a:rPr>
              <a:t>Let the CPU sleep. By moving to event-driven design, we allow hardware to enter low-power modes. It’s the difference between a car idling at a red light and a modern hybrid that shuts off.</a:t>
            </a:r>
            <a:endParaRPr lang="hr-HR" b="0"/>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9</a:t>
            </a:fld>
            <a:endParaRPr lang="en-I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20.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le Slide">
    <p:bg>
      <p:bgRef idx="1001">
        <a:schemeClr val="bg2"/>
      </p:bgRef>
    </p:bg>
    <p:spTree>
      <p:nvGrpSpPr>
        <p:cNvPr id="1" name=""/>
        <p:cNvGrpSpPr/>
        <p:nvPr/>
      </p:nvGrpSpPr>
      <p:grpSpPr bwMode="auto">
        <a:xfrm>
          <a:off x="0" y="0"/>
          <a:ext cx="0" cy="0"/>
          <a:chOff x="0" y="0"/>
          <a:chExt cx="0" cy="0"/>
        </a:xfrm>
      </p:grpSpPr>
      <p:pic>
        <p:nvPicPr>
          <p:cNvPr id="6" name="Picture 5"/>
          <p:cNvPicPr>
            <a:picLocks noChangeAspect="1"/>
          </p:cNvPicPr>
          <p:nvPr userDrawn="1"/>
        </p:nvPicPr>
        <p:blipFill>
          <a:blip r:embed="rId2"/>
          <a:stretch/>
        </p:blipFill>
        <p:spPr bwMode="auto">
          <a:xfrm>
            <a:off x="0" y="0"/>
            <a:ext cx="12191999" cy="6857999"/>
          </a:xfrm>
          <a:prstGeom prst="rect">
            <a:avLst/>
          </a:prstGeom>
        </p:spPr>
      </p:pic>
      <p:sp>
        <p:nvSpPr>
          <p:cNvPr id="2" name="Title 1"/>
          <p:cNvSpPr>
            <a:spLocks noGrp="1"/>
          </p:cNvSpPr>
          <p:nvPr>
            <p:ph type="ctrTitle"/>
          </p:nvPr>
        </p:nvSpPr>
        <p:spPr bwMode="auto">
          <a:xfrm>
            <a:off x="2196483" y="4594564"/>
            <a:ext cx="5334778" cy="1125749"/>
          </a:xfrm>
        </p:spPr>
        <p:txBody>
          <a:bodyPr anchor="t">
            <a:normAutofit/>
          </a:bodyPr>
          <a:lstStyle>
            <a:lvl1pPr algn="l">
              <a:defRPr sz="3600">
                <a:solidFill>
                  <a:schemeClr val="bg2"/>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12" name="Graphic 11"/>
          <p:cNvPicPr>
            <a:picLocks noChangeAspect="1"/>
          </p:cNvPicPr>
          <p:nvPr userDrawn="1"/>
        </p:nvPicPr>
        <p:blipFill>
          <a:blip>
            <a:extLst>
              <a:ext uri="{96DAC541-7B7A-43D3-8B79-37D633B846F1}">
                <asvg:svgBlip xmlns:asvg="http://schemas.microsoft.com/office/drawing/2016/SVG/main" r:embed="rId4"/>
              </a:ext>
            </a:extLst>
          </a:blip>
          <a:stretch/>
        </p:blipFill>
        <p:spPr bwMode="auto">
          <a:xfrm>
            <a:off x="444853" y="345161"/>
            <a:ext cx="1592949" cy="842387"/>
          </a:xfrm>
          <a:prstGeom prst="rect">
            <a:avLst/>
          </a:prstGeom>
        </p:spPr>
      </p:pic>
      <p:pic>
        <p:nvPicPr>
          <p:cNvPr id="5" name="Picture 4"/>
          <p:cNvPicPr>
            <a:picLocks noChangeAspect="1"/>
          </p:cNvPicPr>
          <p:nvPr userDrawn="1"/>
        </p:nvPicPr>
        <p:blipFill>
          <a:blip r:embed="rId5"/>
          <a:stretch/>
        </p:blipFill>
        <p:spPr bwMode="auto">
          <a:xfrm>
            <a:off x="2270415" y="4078434"/>
            <a:ext cx="2035255" cy="366345"/>
          </a:xfrm>
          <a:prstGeom prst="rect">
            <a:avLst/>
          </a:prstGeom>
        </p:spPr>
      </p:pic>
      <p:sp>
        <p:nvSpPr>
          <p:cNvPr id="7" name="TextBox 6"/>
          <p:cNvSpPr txBox="1"/>
          <p:nvPr userDrawn="1"/>
        </p:nvSpPr>
        <p:spPr bwMode="auto">
          <a:xfrm>
            <a:off x="10206874" y="651978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10"/>
          <p:cNvSpPr>
            <a:spLocks noGrp="1"/>
          </p:cNvSpPr>
          <p:nvPr>
            <p:ph type="clipArt" sz="quarter" idx="10"/>
          </p:nvPr>
        </p:nvSpPr>
        <p:spPr bwMode="auto">
          <a:xfrm>
            <a:off x="2582719" y="345161"/>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Speaker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
        <p:nvSpPr>
          <p:cNvPr id="8"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5"/>
                </a:solidFill>
                <a:latin typeface="Titillium Web Bold"/>
              </a:rPr>
              <a:t>Meet the speaker</a:t>
            </a:r>
            <a:endParaRPr lang="en-IE" sz="2400">
              <a:solidFill>
                <a:schemeClr val="accent5"/>
              </a:solidFill>
              <a:latin typeface="Titillium Web Bold"/>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1_Speaker slide">
    <p:bg>
      <p:bgPr>
        <a:gradFill>
          <a:gsLst>
            <a:gs pos="0">
              <a:srgbClr val="19226D"/>
            </a:gs>
            <a:gs pos="100000">
              <a:srgbClr val="283A97"/>
            </a:gs>
          </a:gsLst>
          <a:lin ang="0" scaled="0"/>
        </a:gradFill>
        <a:effectLst/>
      </p:bgPr>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accent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4"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preserve="1" userDrawn="1">
  <p:cSld name="Quote slide">
    <p:bg>
      <p:bgRef idx="1001">
        <a:schemeClr val="bg2"/>
      </p:bgRef>
    </p:bg>
    <p:spTree>
      <p:nvGrpSpPr>
        <p:cNvPr id="1" name=""/>
        <p:cNvGrpSpPr/>
        <p:nvPr/>
      </p:nvGrpSpPr>
      <p:grpSpPr bwMode="auto">
        <a:xfrm>
          <a:off x="0" y="0"/>
          <a:ext cx="0" cy="0"/>
          <a:chOff x="0" y="0"/>
          <a:chExt cx="0" cy="0"/>
        </a:xfrm>
      </p:grpSpPr>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Picture Placeholder 6"/>
          <p:cNvSpPr>
            <a:spLocks noGrp="1"/>
          </p:cNvSpPr>
          <p:nvPr>
            <p:ph type="pic" sz="quarter" idx="14" hasCustomPrompt="1"/>
          </p:nvPr>
        </p:nvSpPr>
        <p:spPr bwMode="auto">
          <a:xfrm>
            <a:off x="6402543" y="1326904"/>
            <a:ext cx="4244580" cy="4121917"/>
          </a:xfrm>
          <a:prstGeom prst="round2DiagRect">
            <a:avLst>
              <a:gd name="adj1" fmla="val 16667"/>
              <a:gd name="adj2" fmla="val 0"/>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sp>
        <p:nvSpPr>
          <p:cNvPr id="15" name="Text Placeholder 14"/>
          <p:cNvSpPr>
            <a:spLocks noGrp="1"/>
          </p:cNvSpPr>
          <p:nvPr>
            <p:ph type="body" sz="quarter" idx="15" hasCustomPrompt="1"/>
          </p:nvPr>
        </p:nvSpPr>
        <p:spPr bwMode="auto">
          <a:xfrm>
            <a:off x="2025749" y="1322364"/>
            <a:ext cx="3882682" cy="2658793"/>
          </a:xfrm>
        </p:spPr>
        <p:txBody>
          <a:bodyPr wrap="square">
            <a:noAutofit/>
          </a:bodyPr>
          <a:lstStyle>
            <a:lvl1pPr marL="0" indent="0">
              <a:buNone/>
              <a:defRPr lang="en-US" sz="3200">
                <a:solidFill>
                  <a:schemeClr val="tx2"/>
                </a:solidFill>
                <a:latin typeface="Montserrat"/>
              </a:defRPr>
            </a:lvl1pPr>
          </a:lstStyle>
          <a:p>
            <a:pPr lvl="0">
              <a:defRPr/>
            </a:pPr>
            <a:r>
              <a:rPr lang="en-US"/>
              <a:t>Click to edit quote lorem ipsum dolor sit amet consectur</a:t>
            </a: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585305" y="737506"/>
            <a:ext cx="1201291" cy="2646878"/>
          </a:xfrm>
          <a:prstGeom prst="rect">
            <a:avLst/>
          </a:prstGeom>
          <a:noFill/>
        </p:spPr>
        <p:txBody>
          <a:bodyPr wrap="square" rtlCol="0">
            <a:spAutoFit/>
          </a:bodyPr>
          <a:lstStyle/>
          <a:p>
            <a:pPr>
              <a:defRPr/>
            </a:pPr>
            <a:r>
              <a:rPr lang="it-IT" sz="16600">
                <a:solidFill>
                  <a:schemeClr val="accent2"/>
                </a:solidFill>
                <a:latin typeface="Titillium Web Bold"/>
              </a:rPr>
              <a:t>“</a:t>
            </a:r>
            <a:endParaRPr lang="en-IE" sz="16600">
              <a:solidFill>
                <a:schemeClr val="accent2"/>
              </a:solidFill>
              <a:latin typeface="Titillium Web Bold"/>
            </a:endParaRPr>
          </a:p>
        </p:txBody>
      </p:sp>
      <p:sp>
        <p:nvSpPr>
          <p:cNvPr id="19" name="Rectangle 18"/>
          <p:cNvSpPr/>
          <p:nvPr userDrawn="1"/>
        </p:nvSpPr>
        <p:spPr bwMode="auto">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2162792" y="4939123"/>
            <a:ext cx="3549886" cy="328885"/>
          </a:xfrm>
        </p:spPr>
        <p:txBody>
          <a:bodyPr>
            <a:noAutofit/>
          </a:bodyPr>
          <a:lstStyle>
            <a:lvl1pPr marL="0" indent="0">
              <a:buNone/>
              <a:defRPr sz="1600">
                <a:solidFill>
                  <a:schemeClr val="tx2"/>
                </a:solidFill>
                <a:latin typeface="+mj-lt"/>
              </a:defRPr>
            </a:lvl1pPr>
          </a:lstStyle>
          <a:p>
            <a:pPr lvl="0">
              <a:defRPr/>
            </a:pPr>
            <a:r>
              <a:rPr lang="en-US"/>
              <a:t>Click to edit name</a:t>
            </a:r>
            <a:endParaRPr lang="en-IE"/>
          </a:p>
        </p:txBody>
      </p:sp>
      <p:sp>
        <p:nvSpPr>
          <p:cNvPr id="11" name="Text Placeholder 9"/>
          <p:cNvSpPr>
            <a:spLocks noGrp="1"/>
          </p:cNvSpPr>
          <p:nvPr>
            <p:ph type="body" sz="quarter" idx="18" hasCustomPrompt="1"/>
          </p:nvPr>
        </p:nvSpPr>
        <p:spPr bwMode="auto">
          <a:xfrm>
            <a:off x="2162792" y="5301208"/>
            <a:ext cx="3549886" cy="328885"/>
          </a:xfrm>
        </p:spPr>
        <p:txBody>
          <a:bodyPr>
            <a:noAutofit/>
          </a:bodyPr>
          <a:lstStyle>
            <a:lvl1pPr marL="0" indent="0">
              <a:buNone/>
              <a:defRPr sz="1200">
                <a:solidFill>
                  <a:schemeClr val="tx2"/>
                </a:solidFill>
                <a:latin typeface="Montserrat"/>
              </a:defRPr>
            </a:lvl1pPr>
          </a:lstStyle>
          <a:p>
            <a:pPr lvl="0">
              <a:defRPr/>
            </a:pPr>
            <a:r>
              <a:rPr lang="en-US"/>
              <a:t>Click to edit job role</a:t>
            </a:r>
            <a:endParaRPr lang="en-IE"/>
          </a:p>
        </p:txBody>
      </p:sp>
      <p:sp>
        <p:nvSpPr>
          <p:cNvPr id="21"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solidFill>
                  <a:schemeClr val="bg1">
                    <a:lumMod val="50000"/>
                  </a:schemeClr>
                </a:solidFill>
              </a:rPr>
              <a:t>Page </a:t>
            </a:r>
            <a:fld id="{D32FFA9C-ACEC-4B87-9D33-03CFB048E816}" type="slidenum">
              <a:rPr lang="en-IE">
                <a:solidFill>
                  <a:schemeClr val="bg1">
                    <a:lumMod val="50000"/>
                  </a:schemeClr>
                </a:solidFill>
              </a:rPr>
              <a:t>‹#›</a:t>
            </a:fld>
            <a:endParaRPr lang="en-IE">
              <a:solidFill>
                <a:schemeClr val="bg1">
                  <a:lumMod val="50000"/>
                </a:schemeClr>
              </a:solidFill>
            </a:endParaRPr>
          </a:p>
        </p:txBody>
      </p:sp>
      <p:cxnSp>
        <p:nvCxnSpPr>
          <p:cNvPr id="22" name="Straight Connector 21"/>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1_2-1_Title and Content">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tx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18" name="Picture 17"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defRPr/>
            </a:pPr>
            <a:r>
              <a:rPr lang="en-US"/>
              <a:t>Click to edit slide 2 columns paragraph</a:t>
            </a:r>
            <a:endParaRPr lang="en-IE"/>
          </a:p>
          <a:p>
            <a:pPr lvl="1">
              <a:defRPr/>
            </a:pPr>
            <a:r>
              <a:rPr lang="en-US"/>
              <a:t>Lorem ipsum dolor sit amet, consetetur sadipscing elitr, sed diam nonumy eirmod tempor invidunt ut labore et dolore magna aliquyam erat, sed diam voluptua.</a:t>
            </a:r>
            <a:br>
              <a:rPr lang="en-US"/>
            </a:b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p:txBody>
      </p: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7" name="Straight Connector 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2_2-1_Title and Conten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defRPr/>
            </a:pPr>
            <a:r>
              <a:rPr lang="en-US"/>
              <a:t>Click to edit slide 2 columns paragraph Lorem ipsum dolor sit amet, consetetur sadipscing elitr, sed diam nonumy eirmod tempor invidunt ut labore et dolore magna aliquyam erat, sed diam voluptua.</a:t>
            </a:r>
            <a:br>
              <a:rPr lang="en-US"/>
            </a:b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1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extrusionOk="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preserve="1" userDrawn="1">
  <p:cSld name="3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45123" y="6124736"/>
            <a:ext cx="1636819" cy="36519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preserve="1" userDrawn="1">
  <p:cSld name="4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333375"/>
            <a:ext cx="5326951" cy="1059007"/>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1409446"/>
            <a:ext cx="5334000" cy="751863"/>
          </a:xfrm>
        </p:spPr>
        <p:txBody>
          <a:bodyPr>
            <a:normAutofit/>
          </a:bodyPr>
          <a:lstStyle>
            <a:lvl1pPr marL="0" indent="0">
              <a:buNone/>
              <a:defRPr sz="1600"/>
            </a:lvl1pPr>
            <a:lvl2pPr marL="0" indent="0">
              <a:buNone/>
              <a:defRPr sz="1400"/>
            </a:lvl2pPr>
          </a:lstStyle>
          <a:p>
            <a:pPr lvl="0">
              <a:defRPr/>
            </a:pPr>
            <a:r>
              <a:rPr lang="en-US"/>
              <a:t>Click to edit Master text styles</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6" name="SmartArt Placeholder 5"/>
          <p:cNvSpPr>
            <a:spLocks noGrp="1"/>
          </p:cNvSpPr>
          <p:nvPr>
            <p:ph type="dgm" sz="quarter" idx="20"/>
          </p:nvPr>
        </p:nvSpPr>
        <p:spPr bwMode="auto">
          <a:xfrm>
            <a:off x="864899"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8" name="SmartArt Placeholder 5"/>
          <p:cNvSpPr>
            <a:spLocks noGrp="1"/>
          </p:cNvSpPr>
          <p:nvPr>
            <p:ph type="dgm" sz="quarter" idx="21"/>
          </p:nvPr>
        </p:nvSpPr>
        <p:spPr bwMode="auto">
          <a:xfrm>
            <a:off x="3503712"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0" name="SmartArt Placeholder 5"/>
          <p:cNvSpPr>
            <a:spLocks noGrp="1"/>
          </p:cNvSpPr>
          <p:nvPr>
            <p:ph type="dgm" sz="quarter" idx="22"/>
          </p:nvPr>
        </p:nvSpPr>
        <p:spPr bwMode="auto">
          <a:xfrm>
            <a:off x="864899"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1" name="SmartArt Placeholder 5"/>
          <p:cNvSpPr>
            <a:spLocks noGrp="1"/>
          </p:cNvSpPr>
          <p:nvPr>
            <p:ph type="dgm" sz="quarter" idx="23"/>
          </p:nvPr>
        </p:nvSpPr>
        <p:spPr bwMode="auto">
          <a:xfrm>
            <a:off x="3503712"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cxnSp>
        <p:nvCxnSpPr>
          <p:cNvPr id="3" name="Straight Connector 2"/>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1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preserve="1" userDrawn="1">
  <p:cSld name="2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cxnSp>
        <p:nvCxnSpPr>
          <p:cNvPr id="11" name="Straight Connector 10"/>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2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4"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sp>
        <p:nvSpPr>
          <p:cNvPr id="10"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11" name="Picture 10" descr="Blue text on a black background&#10;&#10;Description automatically generated"/>
          <p:cNvPicPr>
            <a:picLocks noChangeAspect="1"/>
          </p:cNvPicPr>
          <p:nvPr userDrawn="1"/>
        </p:nvPicPr>
        <p:blipFill>
          <a:blip r:embed="rId3"/>
          <a:stretch/>
        </p:blipFill>
        <p:spPr bwMode="auto">
          <a:xfrm>
            <a:off x="6507284" y="5980752"/>
            <a:ext cx="1636819" cy="365195"/>
          </a:xfrm>
          <a:prstGeom prst="rect">
            <a:avLst/>
          </a:prstGeom>
        </p:spPr>
      </p:pic>
      <p:pic>
        <p:nvPicPr>
          <p:cNvPr id="12" name="Graphic 11"/>
          <p:cNvPicPr>
            <a:picLocks noChangeAspect="1"/>
          </p:cNvPicPr>
          <p:nvPr userDrawn="1"/>
        </p:nvPicPr>
        <p:blipFill>
          <a:blip r:embed="rId4"/>
          <a:stretch/>
        </p:blipFill>
        <p:spPr bwMode="auto">
          <a:xfrm>
            <a:off x="6541058" y="867093"/>
            <a:ext cx="2173339" cy="1567521"/>
          </a:xfrm>
          <a:prstGeom prst="rect">
            <a:avLst/>
          </a:prstGeom>
        </p:spPr>
      </p:pic>
      <p:sp>
        <p:nvSpPr>
          <p:cNvPr id="3" name="TextBox 2"/>
          <p:cNvSpPr txBox="1"/>
          <p:nvPr userDrawn="1"/>
        </p:nvSpPr>
        <p:spPr bwMode="auto">
          <a:xfrm>
            <a:off x="10172452" y="65394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preserve="1" userDrawn="1">
  <p:cSld name="1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cxnSp>
        <p:nvCxnSpPr>
          <p:cNvPr id="17" name="Straight Connector 16"/>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 Placeholder 17"/>
          <p:cNvSpPr>
            <a:spLocks noGrp="1"/>
          </p:cNvSpPr>
          <p:nvPr>
            <p:ph type="body" sz="quarter" idx="15"/>
          </p:nvPr>
        </p:nvSpPr>
        <p:spPr bwMode="auto">
          <a:xfrm>
            <a:off x="334963" y="4243526"/>
            <a:ext cx="8339136" cy="514212"/>
          </a:xfrm>
        </p:spPr>
        <p:txBody>
          <a:bodyPr anchor="b"/>
          <a:lstStyle>
            <a:lvl1pPr marL="0" indent="0">
              <a:buNone/>
              <a:defRPr b="0">
                <a:solidFill>
                  <a:schemeClr val="accent2"/>
                </a:solidFill>
                <a:latin typeface="+mj-lt"/>
              </a:defRPr>
            </a:lvl1pPr>
            <a:lvl2pPr marL="457200" indent="0">
              <a:buNone/>
              <a:defRPr/>
            </a:lvl2pPr>
          </a:lstStyle>
          <a:p>
            <a:pPr lvl="0">
              <a:defRPr/>
            </a:pPr>
            <a:r>
              <a:rPr lang="en-US"/>
              <a:t>Click to edit Master text styles</a:t>
            </a:r>
            <a:endParaRPr/>
          </a:p>
        </p:txBody>
      </p:sp>
      <p:sp>
        <p:nvSpPr>
          <p:cNvPr id="5" name="TextBox 4"/>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2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1048252"/>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2227346"/>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sp>
        <p:nvSpPr>
          <p:cNvPr id="1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7" name="Straight Connector 1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p:cNvSpPr>
            <a:spLocks noGrp="1"/>
          </p:cNvSpPr>
          <p:nvPr>
            <p:ph type="body" sz="quarter" idx="15"/>
          </p:nvPr>
        </p:nvSpPr>
        <p:spPr bwMode="auto">
          <a:xfrm>
            <a:off x="334963" y="4243526"/>
            <a:ext cx="8339136" cy="514212"/>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3_Text slide">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20" name="Straight Connector 19"/>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18" name="Text Placeholder 17"/>
          <p:cNvSpPr>
            <a:spLocks noGrp="1"/>
          </p:cNvSpPr>
          <p:nvPr>
            <p:ph type="body" sz="quarter" idx="15"/>
          </p:nvPr>
        </p:nvSpPr>
        <p:spPr bwMode="auto">
          <a:xfrm>
            <a:off x="334963" y="3897313"/>
            <a:ext cx="8339136" cy="860425"/>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pic>
        <p:nvPicPr>
          <p:cNvPr id="8" name="Picture 7" descr="A green and black logo&#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preserve="1" userDrawn="1">
  <p:cSld name="Break page with statistic">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3303313" y="2227912"/>
            <a:ext cx="6909830" cy="2402176"/>
          </a:xfrm>
        </p:spPr>
        <p:txBody>
          <a:bodyPr anchor="b">
            <a:noAutofit/>
          </a:bodyPr>
          <a:lstStyle>
            <a:lvl1pPr algn="l">
              <a:defRPr sz="16600">
                <a:solidFill>
                  <a:schemeClr val="accent2"/>
                </a:solidFill>
              </a:defRPr>
            </a:lvl1pPr>
          </a:lstStyle>
          <a:p>
            <a:pPr>
              <a:defRPr/>
            </a:pPr>
            <a:r>
              <a:rPr lang="en-GB"/>
              <a:t>100%</a:t>
            </a:r>
            <a:endParaRPr lang="en-IE"/>
          </a:p>
        </p:txBody>
      </p:sp>
      <p:sp>
        <p:nvSpPr>
          <p:cNvPr id="3" name="Subtitle 2"/>
          <p:cNvSpPr>
            <a:spLocks noGrp="1"/>
          </p:cNvSpPr>
          <p:nvPr>
            <p:ph type="subTitle" idx="1" hasCustomPrompt="1"/>
          </p:nvPr>
        </p:nvSpPr>
        <p:spPr bwMode="auto">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it-IT"/>
              <a:t>of people think this slide is a great way to display a statistic.</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5" name="Picture 4"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202983" y="65145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preserve="1" userDrawn="1">
  <p:cSld name="Title and 2 Contents">
    <p:spTree>
      <p:nvGrpSpPr>
        <p:cNvPr id="1" name=""/>
        <p:cNvGrpSpPr/>
        <p:nvPr/>
      </p:nvGrpSpPr>
      <p:grpSpPr bwMode="auto">
        <a:xfrm>
          <a:off x="0" y="0"/>
          <a:ext cx="0" cy="0"/>
          <a:chOff x="0" y="0"/>
          <a:chExt cx="0" cy="0"/>
        </a:xfrm>
      </p:grpSpPr>
      <p:pic>
        <p:nvPicPr>
          <p:cNvPr id="12" name="Picture 11"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9"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3" name="Content Placeholder 2"/>
          <p:cNvSpPr>
            <a:spLocks noGrp="1"/>
          </p:cNvSpPr>
          <p:nvPr>
            <p:ph sz="half" idx="1"/>
          </p:nvPr>
        </p:nvSpPr>
        <p:spPr bwMode="auto">
          <a:xfrm>
            <a:off x="363984"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Content Placeholder 3"/>
          <p:cNvSpPr>
            <a:spLocks noGrp="1"/>
          </p:cNvSpPr>
          <p:nvPr>
            <p:ph sz="half" idx="2"/>
          </p:nvPr>
        </p:nvSpPr>
        <p:spPr bwMode="auto">
          <a:xfrm>
            <a:off x="6172200"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10" name="Straight Connector 9"/>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preserve="1" userDrawn="1">
  <p:cSld name="Title and 4 Charts">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76207" cy="1325563"/>
          </a:xfrm>
        </p:spPr>
        <p:txBody>
          <a:bodyPr/>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1" name="Chart Placeholder 6"/>
          <p:cNvSpPr>
            <a:spLocks noGrp="1"/>
          </p:cNvSpPr>
          <p:nvPr>
            <p:ph type="chart" sz="quarter" idx="14"/>
          </p:nvPr>
        </p:nvSpPr>
        <p:spPr bwMode="auto">
          <a:xfrm>
            <a:off x="3350388"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2" name="Chart Placeholder 6"/>
          <p:cNvSpPr>
            <a:spLocks noGrp="1"/>
          </p:cNvSpPr>
          <p:nvPr>
            <p:ph type="chart" sz="quarter" idx="15"/>
          </p:nvPr>
        </p:nvSpPr>
        <p:spPr bwMode="auto">
          <a:xfrm>
            <a:off x="636581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4" name="Chart Placeholder 6"/>
          <p:cNvSpPr>
            <a:spLocks noGrp="1"/>
          </p:cNvSpPr>
          <p:nvPr>
            <p:ph type="chart" sz="quarter" idx="16"/>
          </p:nvPr>
        </p:nvSpPr>
        <p:spPr bwMode="auto">
          <a:xfrm>
            <a:off x="9381237"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7" name="Text Placeholder 15"/>
          <p:cNvSpPr>
            <a:spLocks noGrp="1"/>
          </p:cNvSpPr>
          <p:nvPr>
            <p:ph type="body" sz="quarter" idx="18"/>
          </p:nvPr>
        </p:nvSpPr>
        <p:spPr bwMode="auto">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8" name="Text Placeholder 15"/>
          <p:cNvSpPr>
            <a:spLocks noGrp="1"/>
          </p:cNvSpPr>
          <p:nvPr>
            <p:ph type="body" sz="quarter" idx="19"/>
          </p:nvPr>
        </p:nvSpPr>
        <p:spPr bwMode="auto">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9" name="Text Placeholder 15"/>
          <p:cNvSpPr>
            <a:spLocks noGrp="1"/>
          </p:cNvSpPr>
          <p:nvPr>
            <p:ph type="body" sz="quarter" idx="20"/>
          </p:nvPr>
        </p:nvSpPr>
        <p:spPr bwMode="auto">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preserve="1" userDrawn="1">
  <p:cSld name="Title and Chart">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11522075" cy="3636448"/>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preserve="1" userDrawn="1">
  <p:cSld name="Title and Table">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4" name="Table Placeholder 3"/>
          <p:cNvSpPr>
            <a:spLocks noGrp="1"/>
          </p:cNvSpPr>
          <p:nvPr>
            <p:ph type="tbl" sz="quarter" idx="18"/>
          </p:nvPr>
        </p:nvSpPr>
        <p:spPr bwMode="auto">
          <a:xfrm>
            <a:off x="334963" y="2203599"/>
            <a:ext cx="11522075" cy="3678237"/>
          </a:xfrm>
        </p:spPr>
        <p:txBody>
          <a:bodyPr anchor="ctr"/>
          <a:lstStyle>
            <a:lvl1pPr algn="ctr">
              <a:defRPr>
                <a:solidFill>
                  <a:schemeClr val="bg2"/>
                </a:solidFill>
              </a:defRPr>
            </a:lvl1pPr>
          </a:lstStyle>
          <a:p>
            <a:pPr>
              <a:defRPr/>
            </a:pPr>
            <a:r>
              <a:rPr lang="en-US"/>
              <a:t>Click icon to add table</a:t>
            </a:r>
            <a:endParaRPr lang="en-IE"/>
          </a:p>
        </p:txBody>
      </p:sp>
      <p:cxnSp>
        <p:nvCxnSpPr>
          <p:cNvPr id="7" name="Straight Connector 6"/>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preserve="1" userDrawn="1">
  <p:cSld name="Title and SmartArt">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45034" cy="1325563"/>
          </a:xfrm>
        </p:spPr>
        <p:txBody>
          <a:bodyPr/>
          <a:lstStyle>
            <a:lvl1pPr>
              <a:defRPr>
                <a:solidFill>
                  <a:schemeClr val="accent1"/>
                </a:solidFill>
              </a:defRPr>
            </a:lvl1pPr>
          </a:lstStyle>
          <a:p>
            <a:pPr>
              <a:defRPr/>
            </a:pPr>
            <a:r>
              <a:rPr lang="en-GB"/>
              <a:t>Click to edit data chart title style</a:t>
            </a:r>
            <a:endParaRPr lang="en-IE"/>
          </a:p>
        </p:txBody>
      </p:sp>
      <p:sp>
        <p:nvSpPr>
          <p:cNvPr id="9" name="SmartArt Placeholder 8"/>
          <p:cNvSpPr>
            <a:spLocks noGrp="1"/>
          </p:cNvSpPr>
          <p:nvPr>
            <p:ph type="dgm" sz="quarter" idx="14"/>
          </p:nvPr>
        </p:nvSpPr>
        <p:spPr bwMode="auto">
          <a:xfrm>
            <a:off x="334963"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sp>
        <p:nvSpPr>
          <p:cNvPr id="3" name="SmartArt Placeholder 8"/>
          <p:cNvSpPr>
            <a:spLocks noGrp="1"/>
          </p:cNvSpPr>
          <p:nvPr>
            <p:ph type="dgm" sz="quarter" idx="15"/>
          </p:nvPr>
        </p:nvSpPr>
        <p:spPr bwMode="auto">
          <a:xfrm>
            <a:off x="5624186"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7" name="Picture 6"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PhAnim="0" preserve="1" userDrawn="1">
  <p:cSld name="Title and Content - White">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p:nvPr>
        </p:nvSpPr>
        <p:spPr bwMode="auto"/>
        <p:txBody>
          <a:bodyPr/>
          <a:lstStyle>
            <a:lvl1pPr>
              <a:defRPr>
                <a:solidFill>
                  <a:schemeClr val="accent1"/>
                </a:solidFill>
              </a:defRPr>
            </a:lvl1pPr>
          </a:lstStyle>
          <a:p>
            <a:pPr>
              <a:defRPr/>
            </a:pPr>
            <a:r>
              <a:rPr lang="en-US"/>
              <a:t>Click to edit Master title style</a:t>
            </a:r>
            <a:endParaRPr lang="en-IE"/>
          </a:p>
        </p:txBody>
      </p:sp>
      <p:sp>
        <p:nvSpPr>
          <p:cNvPr id="10" name="Content Placeholder 2"/>
          <p:cNvSpPr>
            <a:spLocks noGrp="1"/>
          </p:cNvSpPr>
          <p:nvPr>
            <p:ph idx="1"/>
          </p:nvPr>
        </p:nvSpPr>
        <p:spPr bwMode="auto">
          <a:xfrm>
            <a:off x="363984" y="1825625"/>
            <a:ext cx="10989816"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1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2"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6505401" y="5978094"/>
            <a:ext cx="1639743" cy="365125"/>
          </a:xfrm>
          <a:prstGeom prst="rect">
            <a:avLst/>
          </a:prstGeom>
        </p:spPr>
      </p:pic>
      <p:sp>
        <p:nvSpPr>
          <p:cNvPr id="5"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8" name="Graphic 11"/>
          <p:cNvPicPr>
            <a:picLocks noChangeAspect="1"/>
          </p:cNvPicPr>
          <p:nvPr userDrawn="1"/>
        </p:nvPicPr>
        <p:blipFill>
          <a:blip r:embed="rId4"/>
          <a:stretch/>
        </p:blipFill>
        <p:spPr bwMode="auto">
          <a:xfrm>
            <a:off x="6528430" y="869811"/>
            <a:ext cx="2173334" cy="1562084"/>
          </a:xfrm>
          <a:prstGeom prst="rect">
            <a:avLst/>
          </a:prstGeom>
        </p:spPr>
      </p:pic>
      <p:sp>
        <p:nvSpPr>
          <p:cNvPr id="6" name="TextBox 5"/>
          <p:cNvSpPr txBox="1"/>
          <p:nvPr userDrawn="1"/>
        </p:nvSpPr>
        <p:spPr bwMode="auto">
          <a:xfrm>
            <a:off x="10172452" y="6414097"/>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9"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PhAnim="0" preserve="1" userDrawn="1">
  <p:cSld name="Title, text and Picture">
    <p:spTree>
      <p:nvGrpSpPr>
        <p:cNvPr id="1" name=""/>
        <p:cNvGrpSpPr/>
        <p:nvPr/>
      </p:nvGrpSpPr>
      <p:grpSpPr bwMode="auto">
        <a:xfrm>
          <a:off x="0" y="0"/>
          <a:ext cx="0" cy="0"/>
          <a:chOff x="0" y="0"/>
          <a:chExt cx="0" cy="0"/>
        </a:xfrm>
      </p:grpSpPr>
      <p:pic>
        <p:nvPicPr>
          <p:cNvPr id="6" name="Picture 5"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15" name="Title 1"/>
          <p:cNvSpPr>
            <a:spLocks noGrp="1"/>
          </p:cNvSpPr>
          <p:nvPr>
            <p:ph type="title"/>
          </p:nvPr>
        </p:nvSpPr>
        <p:spPr bwMode="auto">
          <a:xfrm>
            <a:off x="363984" y="365125"/>
            <a:ext cx="10989816" cy="1325563"/>
          </a:xfrm>
        </p:spPr>
        <p:txBody>
          <a:bodyPr/>
          <a:lstStyle>
            <a:lvl1pPr>
              <a:defRPr>
                <a:solidFill>
                  <a:schemeClr val="accent1"/>
                </a:solidFill>
              </a:defRPr>
            </a:lvl1pPr>
          </a:lstStyle>
          <a:p>
            <a:pPr>
              <a:defRPr/>
            </a:pPr>
            <a:r>
              <a:rPr lang="en-US"/>
              <a:t>Click to edit Master title style</a:t>
            </a:r>
            <a:endParaRPr lang="en-IE"/>
          </a:p>
        </p:txBody>
      </p:sp>
      <p:sp>
        <p:nvSpPr>
          <p:cNvPr id="16" name="Content Placeholder 2"/>
          <p:cNvSpPr>
            <a:spLocks noGrp="1"/>
          </p:cNvSpPr>
          <p:nvPr>
            <p:ph sz="half" idx="1"/>
          </p:nvPr>
        </p:nvSpPr>
        <p:spPr bwMode="auto">
          <a:xfrm>
            <a:off x="363984" y="1825625"/>
            <a:ext cx="7397265"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Picture Placeholder 3"/>
          <p:cNvSpPr>
            <a:spLocks noGrp="1"/>
          </p:cNvSpPr>
          <p:nvPr>
            <p:ph type="pic" sz="quarter" idx="13"/>
          </p:nvPr>
        </p:nvSpPr>
        <p:spPr bwMode="auto">
          <a:xfrm>
            <a:off x="8620125" y="2636514"/>
            <a:ext cx="2530475" cy="2530475"/>
          </a:xfrm>
          <a:prstGeom prst="ellipse">
            <a:avLst/>
          </a:prstGeom>
          <a:solidFill>
            <a:schemeClr val="bg2"/>
          </a:solidFill>
          <a:ln>
            <a:noFill/>
          </a:ln>
        </p:spPr>
        <p:txBody>
          <a:bodyPr anchor="ctr"/>
          <a:lstStyle>
            <a:lvl1pPr algn="ctr">
              <a:defRPr/>
            </a:lvl1pPr>
          </a:lstStyle>
          <a:p>
            <a:pPr>
              <a:defRPr/>
            </a:pPr>
            <a:r>
              <a:rPr lang="en-US"/>
              <a:t>Click icon to add picture</a:t>
            </a:r>
            <a:endParaRPr lang="en-IE"/>
          </a:p>
        </p:txBody>
      </p:sp>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preserve="1" userDrawn="1">
  <p:cSld name="2-8_Blank">
    <p:spTree>
      <p:nvGrpSpPr>
        <p:cNvPr id="1" name=""/>
        <p:cNvGrpSpPr/>
        <p:nvPr/>
      </p:nvGrpSpPr>
      <p:grpSpPr bwMode="auto">
        <a:xfrm>
          <a:off x="0" y="0"/>
          <a:ext cx="0" cy="0"/>
          <a:chOff x="0" y="0"/>
          <a:chExt cx="0" cy="0"/>
        </a:xfrm>
      </p:grpSpPr>
      <p:pic>
        <p:nvPicPr>
          <p:cNvPr id="4" name="Picture 3"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PhAnim="0" preserve="1" userDrawn="1">
  <p:cSld name="3-1_Title and Content">
    <p:bg>
      <p:bgRef idx="1001">
        <a:schemeClr val="bg2"/>
      </p:bgRef>
    </p:bg>
    <p:spTree>
      <p:nvGrpSpPr>
        <p:cNvPr id="1" name=""/>
        <p:cNvGrpSpPr/>
        <p:nvPr/>
      </p:nvGrpSpPr>
      <p:grpSpPr bwMode="auto">
        <a:xfrm>
          <a:off x="0" y="0"/>
          <a:ext cx="0" cy="0"/>
          <a:chOff x="0" y="0"/>
          <a:chExt cx="0" cy="0"/>
        </a:xfrm>
      </p:grpSpPr>
      <p:sp>
        <p:nvSpPr>
          <p:cNvPr id="10"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1" name="Content Placeholder 2"/>
          <p:cNvSpPr>
            <a:spLocks noGrp="1"/>
          </p:cNvSpPr>
          <p:nvPr>
            <p:ph sz="half" idx="1"/>
          </p:nvPr>
        </p:nvSpPr>
        <p:spPr bwMode="auto">
          <a:xfrm>
            <a:off x="363984"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12"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PhAnim="0" preserve="1" userDrawn="1">
  <p:cSld name="3-2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3" name="Content Placeholder 2"/>
          <p:cNvSpPr>
            <a:spLocks noGrp="1"/>
          </p:cNvSpPr>
          <p:nvPr>
            <p:ph idx="1"/>
          </p:nvPr>
        </p:nvSpPr>
        <p:spPr bwMode="auto">
          <a:xfrm>
            <a:off x="363984" y="1825625"/>
            <a:ext cx="10989816" cy="4238291"/>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PhAnim="0" preserve="1" userDrawn="1">
  <p:cSld name="3-3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2" name="Content Placeholder 2"/>
          <p:cNvSpPr>
            <a:spLocks noGrp="1"/>
          </p:cNvSpPr>
          <p:nvPr>
            <p:ph sz="half" idx="1"/>
          </p:nvPr>
        </p:nvSpPr>
        <p:spPr bwMode="auto">
          <a:xfrm>
            <a:off x="363984" y="1825625"/>
            <a:ext cx="7397265" cy="4202196"/>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7"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PhAnim="0" preserve="1" userDrawn="1">
  <p:cSld name="3-4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PhAnim="0" preserve="1" userDrawn="1">
  <p:cSld name="3-5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8" name="Subtitle 2"/>
          <p:cNvSpPr>
            <a:spLocks noGrp="1"/>
          </p:cNvSpPr>
          <p:nvPr>
            <p:ph type="subTitle" idx="1"/>
          </p:nvPr>
        </p:nvSpPr>
        <p:spPr bwMode="auto">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MY"/>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PhAnim="0" preserve="1" userDrawn="1">
  <p:cSld name="3-6_Blank">
    <p:bg>
      <p:bgRef idx="1001">
        <a:schemeClr val="bg2"/>
      </p:bgRef>
    </p:bg>
    <p:spTree>
      <p:nvGrpSpPr>
        <p:cNvPr id="1" name=""/>
        <p:cNvGrpSpPr/>
        <p:nvPr/>
      </p:nvGrpSpPr>
      <p:grpSpPr bwMode="auto">
        <a:xfrm>
          <a:off x="0" y="0"/>
          <a:ext cx="0" cy="0"/>
          <a:chOff x="0" y="0"/>
          <a:chExt cx="0" cy="0"/>
        </a:xfrm>
      </p:grpSpPr>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PhAnim="0" preserve="1" userDrawn="1">
  <p:cSld name="5-1_Thank you">
    <p:spTree>
      <p:nvGrpSpPr>
        <p:cNvPr id="1" name=""/>
        <p:cNvGrpSpPr/>
        <p:nvPr/>
      </p:nvGrpSpPr>
      <p:grpSpPr bwMode="auto">
        <a:xfrm>
          <a:off x="0" y="0"/>
          <a:ext cx="0" cy="0"/>
          <a:chOff x="0" y="0"/>
          <a:chExt cx="0" cy="0"/>
        </a:xfrm>
      </p:grpSpPr>
      <p:pic>
        <p:nvPicPr>
          <p:cNvPr id="4" name="Picture 3"/>
          <p:cNvPicPr>
            <a:picLocks noChangeAspect="1"/>
          </p:cNvPicPr>
          <p:nvPr userDrawn="1"/>
        </p:nvPicPr>
        <p:blipFill>
          <a:blip r:embed="rId2"/>
          <a:stretch/>
        </p:blipFill>
        <p:spPr bwMode="auto">
          <a:xfrm>
            <a:off x="0" y="0"/>
            <a:ext cx="12192000" cy="6858000"/>
          </a:xfrm>
          <a:prstGeom prst="rect">
            <a:avLst/>
          </a:prstGeom>
        </p:spPr>
      </p:pic>
      <p:sp>
        <p:nvSpPr>
          <p:cNvPr id="8" name="Title 1"/>
          <p:cNvSpPr>
            <a:spLocks noGrp="1"/>
          </p:cNvSpPr>
          <p:nvPr>
            <p:ph type="ctrTitle" hasCustomPrompt="1"/>
          </p:nvPr>
        </p:nvSpPr>
        <p:spPr bwMode="auto">
          <a:xfrm>
            <a:off x="798952" y="2856179"/>
            <a:ext cx="5177586" cy="1706732"/>
          </a:xfrm>
        </p:spPr>
        <p:txBody>
          <a:bodyPr anchor="b"/>
          <a:lstStyle>
            <a:lvl1pPr algn="l">
              <a:defRPr sz="6000">
                <a:solidFill>
                  <a:schemeClr val="bg2"/>
                </a:solidFill>
              </a:defRPr>
            </a:lvl1pPr>
          </a:lstStyle>
          <a:p>
            <a:pPr>
              <a:defRPr/>
            </a:pPr>
            <a:r>
              <a:rPr lang="en-US"/>
              <a:t>Click to edit Questions?</a:t>
            </a:r>
            <a:endParaRPr lang="en-IE"/>
          </a:p>
        </p:txBody>
      </p:sp>
      <p:sp>
        <p:nvSpPr>
          <p:cNvPr id="9" name="Subtitle 2"/>
          <p:cNvSpPr>
            <a:spLocks noGrp="1"/>
          </p:cNvSpPr>
          <p:nvPr>
            <p:ph type="subTitle" idx="1" hasCustomPrompt="1"/>
          </p:nvPr>
        </p:nvSpPr>
        <p:spPr bwMode="auto">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3" name="Graphic 7"/>
          <p:cNvPicPr>
            <a:picLocks noChangeAspect="1"/>
          </p:cNvPicPr>
          <p:nvPr userDrawn="1"/>
        </p:nvPicPr>
        <p:blipFill>
          <a:blip r:embed="rId3"/>
          <a:stretch/>
        </p:blipFill>
        <p:spPr bwMode="auto">
          <a:xfrm>
            <a:off x="313940" y="6157781"/>
            <a:ext cx="1639743" cy="365125"/>
          </a:xfrm>
          <a:prstGeom prst="rect">
            <a:avLst/>
          </a:prstGeom>
        </p:spPr>
      </p:pic>
      <p:pic>
        <p:nvPicPr>
          <p:cNvPr id="2" name="Graphic 7"/>
          <p:cNvPicPr>
            <a:picLocks noChangeAspect="1"/>
          </p:cNvPicPr>
          <p:nvPr userDrawn="1"/>
        </p:nvPicPr>
        <p:blipFill>
          <a:blip>
            <a:extLst>
              <a:ext uri="{96DAC541-7B7A-43D3-8B79-37D633B846F1}">
                <asvg:svgBlip xmlns:asvg="http://schemas.microsoft.com/office/drawing/2016/SVG/main" r:embed="rId4"/>
              </a:ext>
            </a:extLst>
          </a:blip>
          <a:stretch/>
        </p:blipFill>
        <p:spPr bwMode="auto">
          <a:xfrm>
            <a:off x="363089" y="345207"/>
            <a:ext cx="1591896" cy="842294"/>
          </a:xfrm>
          <a:prstGeom prst="rect">
            <a:avLst/>
          </a:prstGeom>
        </p:spPr>
      </p:pic>
      <p:sp>
        <p:nvSpPr>
          <p:cNvPr id="5" name="TextBox 4"/>
          <p:cNvSpPr txBox="1"/>
          <p:nvPr userDrawn="1"/>
        </p:nvSpPr>
        <p:spPr bwMode="auto">
          <a:xfrm>
            <a:off x="798952" y="4825604"/>
            <a:ext cx="5166804" cy="830997"/>
          </a:xfrm>
          <a:prstGeom prst="rect">
            <a:avLst/>
          </a:prstGeom>
          <a:noFill/>
        </p:spPr>
        <p:txBody>
          <a:bodyPr wrap="square" rtlCol="0">
            <a:spAutoFit/>
          </a:bodyPr>
          <a:lstStyle/>
          <a:p>
            <a:pPr>
              <a:defRPr/>
            </a:pPr>
            <a:r>
              <a:rPr lang="en-IE" sz="800" b="1">
                <a:solidFill>
                  <a:schemeClr val="bg2">
                    <a:lumMod val="50000"/>
                    <a:lumOff val="50000"/>
                  </a:schemeClr>
                </a:solidFill>
                <a:latin typeface="Poppins"/>
                <a:ea typeface="Arial"/>
                <a:cs typeface="Arial"/>
              </a:rPr>
              <a:t>Disclaimer</a:t>
            </a:r>
            <a:r>
              <a:rPr lang="en-IE" sz="800">
                <a:solidFill>
                  <a:schemeClr val="bg2">
                    <a:lumMod val="50000"/>
                    <a:lumOff val="50000"/>
                  </a:schemeClr>
                </a:solidFill>
                <a:latin typeface="Poppins"/>
                <a:ea typeface="Arial"/>
                <a:cs typeface="Arial"/>
              </a:rPr>
              <a:t> </a:t>
            </a:r>
            <a:br>
              <a:rPr lang="en-IE" sz="800">
                <a:solidFill>
                  <a:schemeClr val="bg2">
                    <a:lumMod val="50000"/>
                    <a:lumOff val="50000"/>
                  </a:schemeClr>
                </a:solidFill>
                <a:latin typeface="Poppins"/>
                <a:ea typeface="Arial"/>
                <a:cs typeface="Arial"/>
              </a:rPr>
            </a:br>
            <a:br>
              <a:rPr lang="en-IE" sz="800">
                <a:solidFill>
                  <a:schemeClr val="bg2">
                    <a:lumMod val="50000"/>
                    <a:lumOff val="50000"/>
                  </a:schemeClr>
                </a:solidFill>
                <a:latin typeface="Poppins"/>
                <a:ea typeface="Arial"/>
                <a:cs typeface="Arial"/>
              </a:rPr>
            </a:br>
            <a:r>
              <a:rPr lang="en-IE" sz="800">
                <a:solidFill>
                  <a:schemeClr val="bg2">
                    <a:lumMod val="50000"/>
                    <a:lumOff val="50000"/>
                  </a:schemeClr>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6" name="Picture Placeholder 5"/>
          <p:cNvSpPr txBox="1"/>
          <p:nvPr userDrawn="1"/>
        </p:nvSpPr>
        <p:spPr bwMode="auto">
          <a:xfrm>
            <a:off x="2408416" y="446123"/>
            <a:ext cx="2261237" cy="678622"/>
          </a:xfrm>
          <a:prstGeom prst="rect">
            <a:avLst/>
          </a:prstGeom>
          <a:noFill/>
        </p:spPr>
        <p:txBody>
          <a:bodyPr anchor="ctr"/>
          <a:lstStyle>
            <a:lvl1pPr marL="0" indent="0" algn="ctr" defTabSz="914400">
              <a:lnSpc>
                <a:spcPct val="120000"/>
              </a:lnSpc>
              <a:spcBef>
                <a:spcPts val="1000"/>
              </a:spcBef>
              <a:buClr>
                <a:schemeClr val="accent2"/>
              </a:buClr>
              <a:buSzPct val="124000"/>
              <a:buFont typeface="Arial"/>
              <a:buNone/>
              <a:defRPr sz="2000">
                <a:solidFill>
                  <a:schemeClr val="bg1">
                    <a:lumMod val="95000"/>
                  </a:schemeClr>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it-IT" sz="1200">
                <a:solidFill>
                  <a:schemeClr val="bg2">
                    <a:lumMod val="90000"/>
                  </a:schemeClr>
                </a:solidFill>
              </a:rPr>
              <a:t>Insert logo here</a:t>
            </a:r>
            <a:endParaRPr lang="en-IE" sz="1200">
              <a:solidFill>
                <a:schemeClr val="bg2">
                  <a:lumMod val="90000"/>
                </a:schemeClr>
              </a:solidFill>
            </a:endParaRPr>
          </a:p>
        </p:txBody>
      </p:sp>
      <p:sp>
        <p:nvSpPr>
          <p:cNvPr id="7" name="TextBox 6"/>
          <p:cNvSpPr txBox="1"/>
          <p:nvPr userDrawn="1"/>
        </p:nvSpPr>
        <p:spPr bwMode="auto">
          <a:xfrm>
            <a:off x="798952" y="5642282"/>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243523" y="6527800"/>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PhAnim="0" preserve="1" userDrawn="1">
  <p:cSld name="5-2_Thank you">
    <p:spTree>
      <p:nvGrpSpPr>
        <p:cNvPr id="1" name=""/>
        <p:cNvGrpSpPr/>
        <p:nvPr/>
      </p:nvGrpSpPr>
      <p:grpSpPr bwMode="auto">
        <a:xfrm>
          <a:off x="0" y="0"/>
          <a:ext cx="0" cy="0"/>
          <a:chOff x="0" y="0"/>
          <a:chExt cx="0" cy="0"/>
        </a:xfrm>
      </p:grpSpPr>
      <p:pic>
        <p:nvPicPr>
          <p:cNvPr id="8" name="Picture 7"/>
          <p:cNvPicPr>
            <a:picLocks noChangeAspect="1"/>
          </p:cNvPicPr>
          <p:nvPr userDrawn="1"/>
        </p:nvPicPr>
        <p:blipFill>
          <a:blip r:embed="rId2"/>
          <a:stretch/>
        </p:blipFill>
        <p:spPr bwMode="auto">
          <a:xfrm>
            <a:off x="0" y="0"/>
            <a:ext cx="12191999" cy="6858000"/>
          </a:xfrm>
          <a:prstGeom prst="rect">
            <a:avLst/>
          </a:prstGeom>
        </p:spPr>
      </p:pic>
      <p:sp>
        <p:nvSpPr>
          <p:cNvPr id="2" name="Title 1"/>
          <p:cNvSpPr>
            <a:spLocks noGrp="1"/>
          </p:cNvSpPr>
          <p:nvPr>
            <p:ph type="ctrTitle" hasCustomPrompt="1"/>
          </p:nvPr>
        </p:nvSpPr>
        <p:spPr bwMode="auto">
          <a:xfrm>
            <a:off x="6717970" y="2856179"/>
            <a:ext cx="5177586" cy="1706732"/>
          </a:xfrm>
        </p:spPr>
        <p:txBody>
          <a:bodyPr anchor="b"/>
          <a:lstStyle>
            <a:lvl1pPr algn="l">
              <a:defRPr sz="6000">
                <a:solidFill>
                  <a:schemeClr val="bg2"/>
                </a:solidFill>
              </a:defRPr>
            </a:lvl1pPr>
          </a:lstStyle>
          <a:p>
            <a:pPr>
              <a:defRPr/>
            </a:pPr>
            <a:r>
              <a:rPr lang="en-US"/>
              <a:t>Click to edit Thank you</a:t>
            </a:r>
            <a:endParaRPr lang="en-IE"/>
          </a:p>
        </p:txBody>
      </p:sp>
      <p:sp>
        <p:nvSpPr>
          <p:cNvPr id="3" name="Subtitle 2"/>
          <p:cNvSpPr>
            <a:spLocks noGrp="1"/>
          </p:cNvSpPr>
          <p:nvPr>
            <p:ph type="subTitle" idx="1" hasCustomPrompt="1"/>
          </p:nvPr>
        </p:nvSpPr>
        <p:spPr bwMode="auto">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4" name="Graphic 3"/>
          <p:cNvPicPr>
            <a:picLocks noChangeAspect="1"/>
          </p:cNvPicPr>
          <p:nvPr userDrawn="1"/>
        </p:nvPicPr>
        <p:blipFill>
          <a:blip r:embed="rId4"/>
          <a:stretch/>
        </p:blipFill>
        <p:spPr bwMode="auto">
          <a:xfrm>
            <a:off x="10228045" y="345161"/>
            <a:ext cx="1592949" cy="842387"/>
          </a:xfrm>
          <a:prstGeom prst="rect">
            <a:avLst/>
          </a:prstGeom>
        </p:spPr>
      </p:pic>
      <p:sp>
        <p:nvSpPr>
          <p:cNvPr id="6" name="TextBox 5"/>
          <p:cNvSpPr txBox="1"/>
          <p:nvPr userDrawn="1"/>
        </p:nvSpPr>
        <p:spPr bwMode="auto">
          <a:xfrm>
            <a:off x="6717970" y="4868533"/>
            <a:ext cx="5166804" cy="830997"/>
          </a:xfrm>
          <a:prstGeom prst="rect">
            <a:avLst/>
          </a:prstGeom>
          <a:noFill/>
        </p:spPr>
        <p:txBody>
          <a:bodyPr wrap="square" rtlCol="0">
            <a:spAutoFit/>
          </a:bodyPr>
          <a:lstStyle/>
          <a:p>
            <a:pPr>
              <a:defRPr/>
            </a:pPr>
            <a:r>
              <a:rPr lang="en-IE" sz="800" b="1">
                <a:solidFill>
                  <a:schemeClr val="bg1"/>
                </a:solidFill>
                <a:latin typeface="Poppins"/>
                <a:ea typeface="Arial"/>
                <a:cs typeface="Arial"/>
              </a:rPr>
              <a:t>Disclaimer</a:t>
            </a:r>
            <a:r>
              <a:rPr lang="en-IE" sz="800">
                <a:solidFill>
                  <a:schemeClr val="bg1"/>
                </a:solidFill>
                <a:latin typeface="Poppins"/>
                <a:ea typeface="Arial"/>
                <a:cs typeface="Arial"/>
              </a:rPr>
              <a:t> </a:t>
            </a:r>
            <a:br>
              <a:rPr lang="en-IE" sz="800">
                <a:solidFill>
                  <a:schemeClr val="bg1"/>
                </a:solidFill>
                <a:latin typeface="Poppins"/>
                <a:ea typeface="Arial"/>
                <a:cs typeface="Arial"/>
              </a:rPr>
            </a:br>
            <a:br>
              <a:rPr lang="en-IE" sz="800">
                <a:solidFill>
                  <a:schemeClr val="bg1"/>
                </a:solidFill>
                <a:latin typeface="Poppins"/>
                <a:ea typeface="Arial"/>
                <a:cs typeface="Arial"/>
              </a:rPr>
            </a:br>
            <a:r>
              <a:rPr lang="en-IE" sz="800">
                <a:solidFill>
                  <a:schemeClr val="bg1"/>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7" name="TextBox 6"/>
          <p:cNvSpPr txBox="1"/>
          <p:nvPr userDrawn="1"/>
        </p:nvSpPr>
        <p:spPr bwMode="auto">
          <a:xfrm>
            <a:off x="6717970" y="5692443"/>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10228045" y="6542642"/>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
        <p:nvSpPr>
          <p:cNvPr id="9" name="Online Image Placeholder 9"/>
          <p:cNvSpPr>
            <a:spLocks noGrp="1"/>
          </p:cNvSpPr>
          <p:nvPr>
            <p:ph type="clipArt" sz="quarter" idx="10"/>
          </p:nvPr>
        </p:nvSpPr>
        <p:spPr bwMode="auto">
          <a:xfrm>
            <a:off x="6717970" y="1350617"/>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WP1_Title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1998" cy="6857999"/>
          </a:xfrm>
          <a:prstGeom prst="rect">
            <a:avLst/>
          </a:prstGeom>
        </p:spPr>
      </p:pic>
      <p:sp>
        <p:nvSpPr>
          <p:cNvPr id="6" name="Picture Placeholder 5"/>
          <p:cNvSpPr>
            <a:spLocks noGrp="1"/>
          </p:cNvSpPr>
          <p:nvPr>
            <p:ph type="pic" sz="quarter" idx="10" hasCustomPrompt="1"/>
          </p:nvPr>
        </p:nvSpPr>
        <p:spPr bwMode="auto">
          <a:xfrm>
            <a:off x="3814863" y="3005846"/>
            <a:ext cx="4562273" cy="1332690"/>
          </a:xfrm>
        </p:spPr>
        <p:txBody>
          <a:bodyPr anchor="ctr"/>
          <a:lstStyle>
            <a:lvl1pPr marL="0" indent="0" algn="ctr">
              <a:buNone/>
              <a:defRPr>
                <a:solidFill>
                  <a:schemeClr val="bg1">
                    <a:lumMod val="95000"/>
                  </a:schemeClr>
                </a:solidFill>
              </a:defRPr>
            </a:lvl1pPr>
          </a:lstStyle>
          <a:p>
            <a:pPr>
              <a:defRPr/>
            </a:pPr>
            <a:r>
              <a:rPr lang="it-IT"/>
              <a:t>Insert logo</a:t>
            </a:r>
            <a:endParaRPr lang="en-IE"/>
          </a:p>
        </p:txBody>
      </p:sp>
      <p:sp>
        <p:nvSpPr>
          <p:cNvPr id="12" name="Text Placeholder 11"/>
          <p:cNvSpPr>
            <a:spLocks noGrp="1"/>
          </p:cNvSpPr>
          <p:nvPr>
            <p:ph type="body" sz="quarter" idx="11" hasCustomPrompt="1"/>
          </p:nvPr>
        </p:nvSpPr>
        <p:spPr bwMode="auto">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defRPr/>
            </a:pPr>
            <a:r>
              <a:rPr lang="en-US"/>
              <a:t>Click to edit Master text styles paragraph lorem ipsum dolor sit amet</a:t>
            </a:r>
          </a:p>
        </p:txBody>
      </p:sp>
      <p:sp>
        <p:nvSpPr>
          <p:cNvPr id="2" name="Subtitle 2"/>
          <p:cNvSpPr>
            <a:spLocks noGrp="1"/>
          </p:cNvSpPr>
          <p:nvPr>
            <p:ph type="subTitle" idx="1" hasCustomPrompt="1"/>
          </p:nvPr>
        </p:nvSpPr>
        <p:spPr bwMode="auto">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This course is provided by</a:t>
            </a:r>
            <a:endParaRPr lang="en-IE"/>
          </a:p>
        </p:txBody>
      </p:sp>
      <p:pic>
        <p:nvPicPr>
          <p:cNvPr id="3" name="Picture 2"/>
          <p:cNvPicPr>
            <a:picLocks noChangeAspect="1"/>
          </p:cNvPicPr>
          <p:nvPr userDrawn="1"/>
        </p:nvPicPr>
        <p:blipFill>
          <a:blip r:embed="rId3"/>
          <a:stretch/>
        </p:blipFill>
        <p:spPr bwMode="auto">
          <a:xfrm>
            <a:off x="5374071" y="1822750"/>
            <a:ext cx="1443855" cy="259893"/>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PhAnim="0" preserve="1" userDrawn="1">
  <p:cSld name="1_5-2_Thank you">
    <p:bg>
      <p:bgRef idx="1001">
        <a:schemeClr val="bg2"/>
      </p:bgRef>
    </p:bg>
    <p:spTree>
      <p:nvGrpSpPr>
        <p:cNvPr id="1" name=""/>
        <p:cNvGrpSpPr/>
        <p:nvPr/>
      </p:nvGrpSpPr>
      <p:grpSpPr bwMode="auto">
        <a:xfrm>
          <a:off x="0" y="0"/>
          <a:ext cx="0" cy="0"/>
          <a:chOff x="0" y="0"/>
          <a:chExt cx="0" cy="0"/>
        </a:xfrm>
      </p:grpSpPr>
      <p:sp>
        <p:nvSpPr>
          <p:cNvPr id="3" name="Subtitle 2"/>
          <p:cNvSpPr>
            <a:spLocks noGrp="1"/>
          </p:cNvSpPr>
          <p:nvPr>
            <p:ph type="subTitle" idx="1" hasCustomPrompt="1"/>
          </p:nvPr>
        </p:nvSpPr>
        <p:spPr bwMode="auto">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2"/>
          <a:stretch/>
        </p:blipFill>
        <p:spPr bwMode="auto">
          <a:xfrm>
            <a:off x="10263303" y="6124575"/>
            <a:ext cx="1639743" cy="365125"/>
          </a:xfrm>
          <a:prstGeom prst="rect">
            <a:avLst/>
          </a:prstGeom>
        </p:spPr>
      </p:pic>
      <p:pic>
        <p:nvPicPr>
          <p:cNvPr id="9" name="Picture 8"/>
          <p:cNvPicPr>
            <a:picLocks noChangeAspect="1"/>
          </p:cNvPicPr>
          <p:nvPr userDrawn="1"/>
        </p:nvPicPr>
        <p:blipFill>
          <a:blip r:embed="rId3"/>
          <a:stretch/>
        </p:blipFill>
        <p:spPr bwMode="auto">
          <a:xfrm>
            <a:off x="0" y="0"/>
            <a:ext cx="5340350" cy="6858000"/>
          </a:xfrm>
          <a:prstGeom prst="rect">
            <a:avLst/>
          </a:prstGeom>
        </p:spPr>
      </p:pic>
      <p:sp>
        <p:nvSpPr>
          <p:cNvPr id="11" name="Picture Placeholder 10"/>
          <p:cNvSpPr>
            <a:spLocks noGrp="1"/>
          </p:cNvSpPr>
          <p:nvPr>
            <p:ph type="pic" sz="quarter" idx="10"/>
          </p:nvPr>
        </p:nvSpPr>
        <p:spPr bwMode="auto">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pPr>
              <a:defRPr/>
            </a:pPr>
            <a:r>
              <a:rPr lang="en-US"/>
              <a:t>Click icon to add picture</a:t>
            </a:r>
            <a:endParaRPr lang="en-IE"/>
          </a:p>
        </p:txBody>
      </p:sp>
      <p:sp>
        <p:nvSpPr>
          <p:cNvPr id="13" name="Text Placeholder 12"/>
          <p:cNvSpPr>
            <a:spLocks noGrp="1"/>
          </p:cNvSpPr>
          <p:nvPr>
            <p:ph type="body" sz="quarter" idx="11" hasCustomPrompt="1"/>
          </p:nvPr>
        </p:nvSpPr>
        <p:spPr bwMode="auto">
          <a:xfrm>
            <a:off x="6096000" y="3308350"/>
            <a:ext cx="5761038" cy="990600"/>
          </a:xfrm>
        </p:spPr>
        <p:txBody>
          <a:bodyPr/>
          <a:lstStyle>
            <a:lvl1pPr marL="0" indent="0">
              <a:buNone/>
              <a:defRPr>
                <a:latin typeface="Titillium Web SemiBold"/>
              </a:defRPr>
            </a:lvl1pPr>
            <a:lvl2pPr marL="457200" indent="0">
              <a:buNone/>
              <a:defRPr/>
            </a:lvl2pPr>
          </a:lstStyle>
          <a:p>
            <a:pPr lvl="0">
              <a:defRPr/>
            </a:pPr>
            <a:r>
              <a:rPr lang="en-US"/>
              <a:t>Click to edit Master text styles subheading</a:t>
            </a:r>
            <a:endParaRPr/>
          </a:p>
        </p:txBody>
      </p:sp>
      <p:sp>
        <p:nvSpPr>
          <p:cNvPr id="14" name="Text Placeholder 12"/>
          <p:cNvSpPr>
            <a:spLocks noGrp="1"/>
          </p:cNvSpPr>
          <p:nvPr>
            <p:ph type="body" sz="quarter" idx="12" hasCustomPrompt="1"/>
          </p:nvPr>
        </p:nvSpPr>
        <p:spPr bwMode="auto">
          <a:xfrm>
            <a:off x="6096000" y="4278610"/>
            <a:ext cx="5761038" cy="1099840"/>
          </a:xfrm>
        </p:spPr>
        <p:txBody>
          <a:bodyPr>
            <a:normAutofit/>
          </a:bodyPr>
          <a:lstStyle>
            <a:lvl1pPr marL="0" indent="0">
              <a:buNone/>
              <a:defRPr sz="1600"/>
            </a:lvl1pPr>
            <a:lvl2pPr marL="457200" indent="0">
              <a:buNone/>
              <a:defRPr/>
            </a:lvl2pPr>
          </a:lstStyle>
          <a:p>
            <a:pPr lvl="0">
              <a:defRPr/>
            </a:pPr>
            <a:r>
              <a:rPr lang="en-US"/>
              <a:t>Click to edit Master text styles subheading</a:t>
            </a:r>
            <a:endParaRPr/>
          </a:p>
        </p:txBody>
      </p:sp>
      <p:sp>
        <p:nvSpPr>
          <p:cNvPr id="16" name="Text Placeholder 15"/>
          <p:cNvSpPr>
            <a:spLocks noGrp="1"/>
          </p:cNvSpPr>
          <p:nvPr>
            <p:ph type="body" sz="quarter" idx="13" hasCustomPrompt="1"/>
          </p:nvPr>
        </p:nvSpPr>
        <p:spPr bwMode="auto">
          <a:xfrm>
            <a:off x="6096000" y="5426902"/>
            <a:ext cx="2032000" cy="642238"/>
          </a:xfrm>
          <a:prstGeom prst="rect">
            <a:avLst/>
          </a:prstGeom>
          <a:gradFill>
            <a:gsLst>
              <a:gs pos="0">
                <a:schemeClr val="accent1"/>
              </a:gs>
              <a:gs pos="100000">
                <a:schemeClr val="accent2"/>
              </a:gs>
            </a:gsLst>
            <a:lin ang="0" scaled="0"/>
          </a:gradFill>
        </p:spPr>
        <p:txBody>
          <a:bodyPr anchor="ctr">
            <a:normAutofit/>
          </a:bodyPr>
          <a:lstStyle>
            <a:lvl1pPr marL="0" indent="0" algn="ctr">
              <a:buNone/>
              <a:defRPr sz="1600">
                <a:latin typeface="Poppins SemiBold"/>
                <a:cs typeface="Poppins SemiBold"/>
              </a:defRPr>
            </a:lvl1pPr>
          </a:lstStyle>
          <a:p>
            <a:pPr lvl="0">
              <a:defRPr/>
            </a:pPr>
            <a:r>
              <a:rPr lang="en-US"/>
              <a:t>Register now</a:t>
            </a:r>
            <a:endParaRPr lang="en-IE"/>
          </a:p>
        </p:txBody>
      </p:sp>
      <p:sp>
        <p:nvSpPr>
          <p:cNvPr id="17" name="Text Placeholder 15"/>
          <p:cNvSpPr>
            <a:spLocks noGrp="1"/>
          </p:cNvSpPr>
          <p:nvPr>
            <p:ph type="body" sz="quarter" idx="14" hasCustomPrompt="1"/>
          </p:nvPr>
        </p:nvSpPr>
        <p:spPr bwMode="auto">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a:cs typeface="Poppins SemiBold"/>
              </a:defRPr>
            </a:lvl1pPr>
          </a:lstStyle>
          <a:p>
            <a:pPr lvl="0">
              <a:defRPr/>
            </a:pPr>
            <a:r>
              <a:rPr lang="en-US"/>
              <a:t>Lorem ipsum dolor</a:t>
            </a:r>
            <a:endParaRPr lang="en-IE"/>
          </a:p>
        </p:txBody>
      </p:sp>
      <p:sp>
        <p:nvSpPr>
          <p:cNvPr id="2" name="TextBox 1"/>
          <p:cNvSpPr txBox="1"/>
          <p:nvPr userDrawn="1"/>
        </p:nvSpPr>
        <p:spPr bwMode="auto">
          <a:xfrm>
            <a:off x="10217034" y="6552404"/>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5"/>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Agenda slide">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3" name="TextBox 2"/>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a:p>
            <a:pPr lvl="0">
              <a:defRPr/>
            </a:pPr>
            <a:r>
              <a:rPr lang="en-US"/>
              <a:t>Click to edit topic 2</a:t>
            </a:r>
            <a:endParaRPr/>
          </a:p>
          <a:p>
            <a:pPr lvl="0">
              <a:defRPr/>
            </a:pPr>
            <a:r>
              <a:rPr lang="en-US"/>
              <a:t>Click to edit topic 3</a:t>
            </a:r>
            <a:endParaRPr/>
          </a:p>
          <a:p>
            <a:pPr lvl="0">
              <a:defRPr/>
            </a:pPr>
            <a:r>
              <a:rPr lang="en-US"/>
              <a:t>Click to edit topic 4</a:t>
            </a:r>
            <a:endParaRPr/>
          </a:p>
          <a:p>
            <a:pPr lvl="0">
              <a:defRPr/>
            </a:pPr>
            <a:r>
              <a:rPr lang="en-US"/>
              <a:t>Click to edit topic 5</a:t>
            </a:r>
            <a:endParaRPr/>
          </a:p>
        </p:txBody>
      </p:sp>
      <p:pic>
        <p:nvPicPr>
          <p:cNvPr id="16"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8" name="Graphic 7"/>
          <p:cNvPicPr>
            <a:picLocks noChangeAspect="1"/>
          </p:cNvPicPr>
          <p:nvPr userDrawn="1"/>
        </p:nvPicPr>
        <p:blipFill>
          <a:blip r:embed="rId4"/>
          <a:stretch/>
        </p:blipFill>
        <p:spPr bwMode="auto">
          <a:xfrm>
            <a:off x="363089" y="345161"/>
            <a:ext cx="1591896" cy="842387"/>
          </a:xfrm>
          <a:prstGeom prst="rect">
            <a:avLst/>
          </a:prstGeom>
        </p:spPr>
      </p:pic>
      <p:sp>
        <p:nvSpPr>
          <p:cNvPr id="2" name="TextBox 1"/>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1"/>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2_Agenda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2000" cy="6858000"/>
          </a:xfrm>
          <a:prstGeom prst="rect">
            <a:avLst/>
          </a:prstGeom>
        </p:spPr>
      </p:pic>
      <p:pic>
        <p:nvPicPr>
          <p:cNvPr id="11" name="Graphic 7"/>
          <p:cNvPicPr>
            <a:picLocks noChangeAspect="1"/>
          </p:cNvPicPr>
          <p:nvPr userDrawn="1"/>
        </p:nvPicPr>
        <p:blipFill>
          <a:blip r:embed="rId3"/>
          <a:stretch/>
        </p:blipFill>
        <p:spPr bwMode="auto">
          <a:xfrm>
            <a:off x="363089" y="345161"/>
            <a:ext cx="1591896" cy="842387"/>
          </a:xfrm>
          <a:prstGeom prst="rect">
            <a:avLst/>
          </a:prstGeom>
        </p:spPr>
      </p:pic>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4" name="Text Placeholder 3"/>
          <p:cNvSpPr>
            <a:spLocks noGrp="1"/>
          </p:cNvSpPr>
          <p:nvPr>
            <p:ph type="body" sz="quarter" idx="11" hasCustomPrompt="1"/>
          </p:nvPr>
        </p:nvSpPr>
        <p:spPr bwMode="auto">
          <a:xfrm>
            <a:off x="5546724" y="1973346"/>
            <a:ext cx="4968875" cy="565317"/>
          </a:xfrm>
        </p:spPr>
        <p:txBody>
          <a:bodyPr>
            <a:normAutofit/>
          </a:bodyPr>
          <a:lstStyle>
            <a:lvl1pPr marL="0" indent="0">
              <a:buNone/>
              <a:defRPr sz="1300"/>
            </a:lvl1pPr>
          </a:lstStyle>
          <a:p>
            <a:pPr lvl="0">
              <a:defRPr/>
            </a:pPr>
            <a:r>
              <a:rPr lang="en-US"/>
              <a:t>Click to edit topic description</a:t>
            </a:r>
            <a:endParaRPr/>
          </a:p>
        </p:txBody>
      </p:sp>
      <p:sp>
        <p:nvSpPr>
          <p:cNvPr id="7" name="Text Placeholder 8"/>
          <p:cNvSpPr>
            <a:spLocks noGrp="1"/>
          </p:cNvSpPr>
          <p:nvPr>
            <p:ph type="body" sz="quarter" idx="12" hasCustomPrompt="1"/>
          </p:nvPr>
        </p:nvSpPr>
        <p:spPr bwMode="auto">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8" name="Text Placeholder 3"/>
          <p:cNvSpPr>
            <a:spLocks noGrp="1"/>
          </p:cNvSpPr>
          <p:nvPr>
            <p:ph type="body" sz="quarter" idx="13" hasCustomPrompt="1"/>
          </p:nvPr>
        </p:nvSpPr>
        <p:spPr bwMode="auto">
          <a:xfrm>
            <a:off x="5546724" y="328580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10" name="Text Placeholder 8"/>
          <p:cNvSpPr>
            <a:spLocks noGrp="1"/>
          </p:cNvSpPr>
          <p:nvPr>
            <p:ph type="body" sz="quarter" idx="14" hasCustomPrompt="1"/>
          </p:nvPr>
        </p:nvSpPr>
        <p:spPr bwMode="auto">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12" name="Text Placeholder 3"/>
          <p:cNvSpPr>
            <a:spLocks noGrp="1"/>
          </p:cNvSpPr>
          <p:nvPr>
            <p:ph type="body" sz="quarter" idx="15" hasCustomPrompt="1"/>
          </p:nvPr>
        </p:nvSpPr>
        <p:spPr bwMode="auto">
          <a:xfrm>
            <a:off x="5546724" y="472596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21" name="TextBox 20"/>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pic>
        <p:nvPicPr>
          <p:cNvPr id="22" name="Graphic 7"/>
          <p:cNvPicPr>
            <a:picLocks noChangeAspect="1"/>
          </p:cNvPicPr>
          <p:nvPr userDrawn="1"/>
        </p:nvPicPr>
        <p:blipFill>
          <a:blip r:embed="rId4"/>
          <a:stretch/>
        </p:blipFill>
        <p:spPr bwMode="auto">
          <a:xfrm>
            <a:off x="10263303" y="6124575"/>
            <a:ext cx="1639743" cy="365125"/>
          </a:xfrm>
          <a:prstGeom prst="rect">
            <a:avLst/>
          </a:prstGeom>
        </p:spPr>
      </p:pic>
      <p:sp>
        <p:nvSpPr>
          <p:cNvPr id="2" name="TextBox 1"/>
          <p:cNvSpPr txBox="1"/>
          <p:nvPr userDrawn="1"/>
        </p:nvSpPr>
        <p:spPr bwMode="auto">
          <a:xfrm>
            <a:off x="10199628" y="656105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6"/>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1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555292" y="1421253"/>
            <a:ext cx="7172908" cy="2007748"/>
          </a:xfrm>
        </p:spPr>
        <p:txBody>
          <a:bodyPr anchor="b">
            <a:noAutofit/>
          </a:bodyPr>
          <a:lstStyle>
            <a:lvl1pPr algn="l">
              <a:defRPr sz="5400">
                <a:solidFill>
                  <a:schemeClr val="tx1"/>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chapter subtitle style l</a:t>
            </a:r>
            <a:r>
              <a:rPr lang="en-IE"/>
              <a:t>orem ipsum dolor sit amet, consetetur sadipscing elitr, sed diam nonumy eirmod tempor invidunt ut labore et dolore magna aliquyam erat, sed diam voluptua.</a:t>
            </a:r>
          </a:p>
        </p:txBody>
      </p:sp>
      <p:pic>
        <p:nvPicPr>
          <p:cNvPr id="5" name="Picture 4" descr="Blue text on a black background&#10;&#10;Description automatically generated"/>
          <p:cNvPicPr>
            <a:picLocks noChangeAspect="1"/>
          </p:cNvPicPr>
          <p:nvPr userDrawn="1"/>
        </p:nvPicPr>
        <p:blipFill>
          <a:blip r:embed="rId2"/>
          <a:stretch/>
        </p:blipFill>
        <p:spPr bwMode="auto">
          <a:xfrm>
            <a:off x="10264608" y="6124736"/>
            <a:ext cx="1636819" cy="365195"/>
          </a:xfrm>
          <a:prstGeom prst="rect">
            <a:avLst/>
          </a:prstGeom>
        </p:spPr>
      </p:pic>
      <p:pic>
        <p:nvPicPr>
          <p:cNvPr id="4" name="Picture 3"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6" name="TextBox 5"/>
          <p:cNvSpPr txBox="1"/>
          <p:nvPr userDrawn="1"/>
        </p:nvSpPr>
        <p:spPr bwMode="auto">
          <a:xfrm>
            <a:off x="1018946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2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1085" y="1810619"/>
            <a:ext cx="6909830" cy="1618381"/>
          </a:xfrm>
        </p:spPr>
        <p:txBody>
          <a:bodyPr anchor="b">
            <a:noAutofit/>
          </a:bodyPr>
          <a:lstStyle>
            <a:lvl1pPr algn="l">
              <a:defRPr sz="5400">
                <a:solidFill>
                  <a:schemeClr val="accent2"/>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 ipsum dolor sit amet, consetetur sadipscing elitr, sed diam nonumy eirmod tempor invidunt ut labore et dolore magna aliquyam erat, sed diam voluptua.</a:t>
            </a:r>
          </a:p>
        </p:txBody>
      </p:sp>
      <p:pic>
        <p:nvPicPr>
          <p:cNvPr id="4" name="Picture 3" descr="A green square with black background&#10;&#10;Description automatically generated"/>
          <p:cNvPicPr>
            <a:picLocks noChangeAspect="1"/>
          </p:cNvPicPr>
          <p:nvPr userDrawn="1"/>
        </p:nvPicPr>
        <p:blipFill>
          <a:blip r:embed="rId2"/>
          <a:stretch/>
        </p:blipFill>
        <p:spPr bwMode="auto">
          <a:xfrm>
            <a:off x="0" y="0"/>
            <a:ext cx="1568450" cy="6858000"/>
          </a:xfrm>
          <a:prstGeom prst="rect">
            <a:avLst/>
          </a:prstGeom>
        </p:spPr>
      </p:pic>
      <p:sp>
        <p:nvSpPr>
          <p:cNvPr id="5" name="TextBox 4"/>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pic>
        <p:nvPicPr>
          <p:cNvPr id="7" name="Picture 6" descr="Blue text on a black background&#10;&#10;Description automatically generated"/>
          <p:cNvPicPr>
            <a:picLocks noChangeAspect="1"/>
          </p:cNvPicPr>
          <p:nvPr userDrawn="1"/>
        </p:nvPicPr>
        <p:blipFill>
          <a:blip r:embed="rId3"/>
          <a:stretch/>
        </p:blipFill>
        <p:spPr bwMode="auto">
          <a:xfrm>
            <a:off x="10264608" y="6124736"/>
            <a:ext cx="1636819" cy="365195"/>
          </a:xfrm>
          <a:prstGeom prst="rect">
            <a:avLst/>
          </a:prstGeom>
        </p:spPr>
      </p:pic>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3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8508" y="1777849"/>
            <a:ext cx="6909830" cy="1618381"/>
          </a:xfrm>
        </p:spPr>
        <p:txBody>
          <a:bodyPr anchor="b">
            <a:noAutofit/>
          </a:bodyPr>
          <a:lstStyle>
            <a:lvl1pPr algn="l">
              <a:defRPr sz="5400">
                <a:solidFill>
                  <a:schemeClr val="accent4"/>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 ipsum dolor sit amet, consetetur sadipscing elitr, sed diam nonumy eirmod tempor invidunt ut labore et dolore magna aliquyam erat, sed diam voluptua.</a:t>
            </a:r>
          </a:p>
        </p:txBody>
      </p:sp>
      <p:pic>
        <p:nvPicPr>
          <p:cNvPr id="10" name="Picture 9"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6" name="Picture 5"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19962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9" Type="http://schemas.openxmlformats.org/officeDocument/2006/relationships/image" Target="../media/image12.png"/><Relationship Id="rId21" Type="http://schemas.openxmlformats.org/officeDocument/2006/relationships/slideLayout" Target="../slideLayouts/slideLayout25.xml"/><Relationship Id="rId34" Type="http://schemas.openxmlformats.org/officeDocument/2006/relationships/slideLayout" Target="../slideLayouts/slideLayout38.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image" Target="../media/image11.png"/><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theme" Target="../theme/theme2.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8" Type="http://schemas.openxmlformats.org/officeDocument/2006/relationships/slideLayout" Target="../slideLayouts/slideLayout12.xml"/><Relationship Id="rId3"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365125"/>
            <a:ext cx="10989816" cy="1325563"/>
          </a:xfrm>
          <a:prstGeom prst="rect">
            <a:avLst/>
          </a:prstGeom>
        </p:spPr>
        <p:txBody>
          <a:bodyPr vert="horz" lIns="91440" tIns="45720" rIns="91440" bIns="45720" rtlCol="0" anchor="ctr">
            <a:normAutofit/>
          </a:bodyPr>
          <a:lstStyle/>
          <a:p>
            <a:pPr>
              <a:defRPr/>
            </a:pPr>
            <a:r>
              <a:rPr lang="en-GB"/>
              <a:t>Click to edit Master title style</a:t>
            </a:r>
            <a:endParaRPr lang="en-IE"/>
          </a:p>
        </p:txBody>
      </p:sp>
      <p:sp>
        <p:nvSpPr>
          <p:cNvPr id="3" name="Text Placeholder 2"/>
          <p:cNvSpPr>
            <a:spLocks noGrp="1"/>
          </p:cNvSpPr>
          <p:nvPr>
            <p:ph type="body" idx="1"/>
          </p:nvPr>
        </p:nvSpPr>
        <p:spPr bwMode="auto">
          <a:xfrm>
            <a:off x="363984" y="1825625"/>
            <a:ext cx="10989816"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Montag, 13. April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921203"/>
            <a:ext cx="10989816" cy="1325563"/>
          </a:xfrm>
          <a:prstGeom prst="rect">
            <a:avLst/>
          </a:prstGeom>
        </p:spPr>
        <p:txBody>
          <a:bodyPr vert="horz" lIns="91440" tIns="45720" rIns="91440" bIns="45720" rtlCol="0" anchor="ctr">
            <a:normAutofit/>
          </a:bodyPr>
          <a:lstStyle/>
          <a:p>
            <a:pPr>
              <a:defRPr/>
            </a:pPr>
            <a:r>
              <a:rPr lang="en-US"/>
              <a:t>Click to edit Master title style</a:t>
            </a:r>
            <a:endParaRPr lang="en-IE"/>
          </a:p>
        </p:txBody>
      </p:sp>
      <p:sp>
        <p:nvSpPr>
          <p:cNvPr id="3" name="Text Placeholder 2"/>
          <p:cNvSpPr>
            <a:spLocks noGrp="1"/>
          </p:cNvSpPr>
          <p:nvPr>
            <p:ph type="body" idx="1"/>
          </p:nvPr>
        </p:nvSpPr>
        <p:spPr bwMode="auto">
          <a:xfrm>
            <a:off x="363984" y="2381703"/>
            <a:ext cx="10989816" cy="3556517"/>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Montag, 13. April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pic>
        <p:nvPicPr>
          <p:cNvPr id="9" name="Picture 8"/>
          <p:cNvPicPr>
            <a:picLocks noChangeAspect="1"/>
          </p:cNvPicPr>
          <p:nvPr userDrawn="1"/>
        </p:nvPicPr>
        <p:blipFill>
          <a:blip r:embed="rId38"/>
          <a:stretch/>
        </p:blipFill>
        <p:spPr bwMode="auto">
          <a:xfrm>
            <a:off x="334963" y="250276"/>
            <a:ext cx="1443855" cy="259893"/>
          </a:xfrm>
          <a:prstGeom prst="rect">
            <a:avLst/>
          </a:prstGeom>
        </p:spPr>
      </p:pic>
      <p:cxnSp>
        <p:nvCxnSpPr>
          <p:cNvPr id="11" name="Straight Connector 10"/>
          <p:cNvCxnSpPr>
            <a:cxnSpLocks/>
          </p:cNvCxnSpPr>
          <p:nvPr userDrawn="1"/>
        </p:nvCxnSpPr>
        <p:spPr bwMode="auto">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p:cNvPicPr>
            <a:picLocks noChangeAspect="1"/>
          </p:cNvPicPr>
          <p:nvPr userDrawn="1"/>
        </p:nvPicPr>
        <p:blipFill>
          <a:blip r:embed="rId39"/>
          <a:stretch/>
        </p:blipFill>
        <p:spPr bwMode="auto">
          <a:xfrm>
            <a:off x="11286749" y="170014"/>
            <a:ext cx="566200" cy="468689"/>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 id="2147483689" r:id="rId36"/>
  </p:sldLayoutIdLst>
  <p:hf hdr="0" ftr="0" dt="0"/>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44.svg"/><Relationship Id="rId4" Type="http://schemas.openxmlformats.org/officeDocument/2006/relationships/image" Target="../media/image43.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37.svg"/><Relationship Id="rId3" Type="http://schemas.openxmlformats.org/officeDocument/2006/relationships/image" Target="../media/image27.svg"/><Relationship Id="rId7" Type="http://schemas.openxmlformats.org/officeDocument/2006/relationships/image" Target="../media/image31.svg"/><Relationship Id="rId12" Type="http://schemas.openxmlformats.org/officeDocument/2006/relationships/image" Target="../media/image36.sv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30.svg"/><Relationship Id="rId11" Type="http://schemas.openxmlformats.org/officeDocument/2006/relationships/image" Target="../media/image35.svg"/><Relationship Id="rId5" Type="http://schemas.openxmlformats.org/officeDocument/2006/relationships/image" Target="../media/image29.svg"/><Relationship Id="rId10" Type="http://schemas.openxmlformats.org/officeDocument/2006/relationships/image" Target="../media/image34.png"/><Relationship Id="rId4" Type="http://schemas.openxmlformats.org/officeDocument/2006/relationships/image" Target="../media/image28.svg"/><Relationship Id="rId9" Type="http://schemas.openxmlformats.org/officeDocument/2006/relationships/image" Target="../media/image33.svg"/></Relationships>
</file>

<file path=ppt/slides/_rels/slide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noAutofit/>
          </a:bodyPr>
          <a:lstStyle/>
          <a:p>
            <a:pPr>
              <a:defRPr/>
            </a:pPr>
            <a:r>
              <a:rPr lang="en-IE" sz="2800"/>
              <a:t>Green Software Fundamentals</a:t>
            </a:r>
            <a:br>
              <a:rPr lang="hr-HR" sz="2800"/>
            </a:br>
            <a:r>
              <a:rPr lang="hr-HR" sz="2800">
                <a:solidFill>
                  <a:schemeClr val="accent1"/>
                </a:solidFill>
              </a:rPr>
              <a:t>Module 1:  Sustainable Software Engineering</a:t>
            </a:r>
            <a:endParaRPr lang="en-IE" sz="2800">
              <a:solidFill>
                <a:schemeClr val="accent1"/>
              </a:solidFill>
            </a:endParaRPr>
          </a:p>
        </p:txBody>
      </p:sp>
      <p:pic>
        <p:nvPicPr>
          <p:cNvPr id="4" name="Slika 3">
            <a:extLst>
              <a:ext uri="{FF2B5EF4-FFF2-40B4-BE49-F238E27FC236}">
                <a16:creationId xmlns:a16="http://schemas.microsoft.com/office/drawing/2014/main" id="{6EFB4BA0-531B-358F-5D4F-A08AD911FC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6000" y="225720"/>
            <a:ext cx="1292691" cy="129269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363985" y="818643"/>
            <a:ext cx="8150750" cy="1325563"/>
          </a:xfrm>
        </p:spPr>
        <p:txBody>
          <a:bodyPr anchor="ctr"/>
          <a:lstStyle/>
          <a:p>
            <a:pPr>
              <a:defRPr/>
            </a:pPr>
            <a:r>
              <a:rPr lang="hr-HR" dirty="0" err="1">
                <a:solidFill>
                  <a:schemeClr val="accent1"/>
                </a:solidFill>
              </a:rPr>
              <a:t>Observer</a:t>
            </a:r>
            <a:r>
              <a:rPr lang="hr-HR" dirty="0">
                <a:solidFill>
                  <a:schemeClr val="accent1"/>
                </a:solidFill>
              </a:rPr>
              <a:t> </a:t>
            </a:r>
            <a:r>
              <a:rPr lang="hr-HR" dirty="0" err="1">
                <a:solidFill>
                  <a:schemeClr val="accent1"/>
                </a:solidFill>
              </a:rPr>
              <a:t>Pattern</a:t>
            </a:r>
            <a:r>
              <a:rPr lang="hr-HR" dirty="0">
                <a:solidFill>
                  <a:schemeClr val="accent1"/>
                </a:solidFill>
              </a:rPr>
              <a:t> </a:t>
            </a:r>
            <a:endParaRPr lang="en-IE" dirty="0"/>
          </a:p>
        </p:txBody>
      </p:sp>
      <p:sp>
        <p:nvSpPr>
          <p:cNvPr id="4" name="TextBox 3"/>
          <p:cNvSpPr txBox="1"/>
          <p:nvPr/>
        </p:nvSpPr>
        <p:spPr bwMode="auto">
          <a:xfrm>
            <a:off x="363985" y="2519267"/>
            <a:ext cx="10667809" cy="369332"/>
          </a:xfrm>
          <a:prstGeom prst="rect">
            <a:avLst/>
          </a:prstGeom>
          <a:noFill/>
        </p:spPr>
        <p:txBody>
          <a:bodyPr wrap="square">
            <a:spAutoFit/>
          </a:bodyPr>
          <a:lstStyle/>
          <a:p>
            <a:pPr>
              <a:buNone/>
              <a:defRPr/>
            </a:pPr>
            <a:endParaRPr lang="en-US"/>
          </a:p>
        </p:txBody>
      </p:sp>
      <p:sp>
        <p:nvSpPr>
          <p:cNvPr id="5" name="TextBox 4"/>
          <p:cNvSpPr txBox="1"/>
          <p:nvPr/>
        </p:nvSpPr>
        <p:spPr bwMode="auto">
          <a:xfrm>
            <a:off x="363985" y="2501811"/>
            <a:ext cx="10422002" cy="830997"/>
          </a:xfrm>
          <a:prstGeom prst="rect">
            <a:avLst/>
          </a:prstGeom>
          <a:noFill/>
        </p:spPr>
        <p:txBody>
          <a:bodyPr wrap="square">
            <a:spAutoFit/>
          </a:bodyPr>
          <a:lstStyle/>
          <a:p>
            <a:pPr>
              <a:defRPr/>
            </a:pPr>
            <a:r>
              <a:rPr lang="en-US" sz="1600"/>
              <a:t>The greenest request is the one that never has to be processed. By inserting a Proxy or Cache layer between the client and your heavy backend, you intercept repetitive requests and serve them from memory — no database spin-up, no network round-trip, no wasted compute.</a:t>
            </a:r>
            <a:endParaRPr lang="hr-HR" sz="1600"/>
          </a:p>
        </p:txBody>
      </p:sp>
      <p:graphicFrame>
        <p:nvGraphicFramePr>
          <p:cNvPr id="7" name="Table 6"/>
          <p:cNvGraphicFramePr>
            <a:graphicFrameLocks noGrp="1"/>
          </p:cNvGraphicFramePr>
          <p:nvPr/>
        </p:nvGraphicFramePr>
        <p:xfrm>
          <a:off x="363984" y="3690413"/>
          <a:ext cx="10422003" cy="1289753"/>
        </p:xfrm>
        <a:graphic>
          <a:graphicData uri="http://schemas.openxmlformats.org/drawingml/2006/table">
            <a:tbl>
              <a:tblPr firstRow="1" bandRow="1">
                <a:tableStyleId>{3B4B98B0-60AC-42C2-AFA5-B58CD77FA1E5}</a:tableStyleId>
              </a:tblPr>
              <a:tblGrid>
                <a:gridCol w="3736067">
                  <a:extLst>
                    <a:ext uri="{9D8B030D-6E8A-4147-A177-3AD203B41FA5}">
                      <a16:colId xmlns:a16="http://schemas.microsoft.com/office/drawing/2014/main" val="20000"/>
                    </a:ext>
                  </a:extLst>
                </a:gridCol>
                <a:gridCol w="3382296">
                  <a:extLst>
                    <a:ext uri="{9D8B030D-6E8A-4147-A177-3AD203B41FA5}">
                      <a16:colId xmlns:a16="http://schemas.microsoft.com/office/drawing/2014/main" val="20001"/>
                    </a:ext>
                  </a:extLst>
                </a:gridCol>
                <a:gridCol w="3303640">
                  <a:extLst>
                    <a:ext uri="{9D8B030D-6E8A-4147-A177-3AD203B41FA5}">
                      <a16:colId xmlns:a16="http://schemas.microsoft.com/office/drawing/2014/main" val="20002"/>
                    </a:ext>
                  </a:extLst>
                </a:gridCol>
              </a:tblGrid>
              <a:tr h="1289753">
                <a:tc>
                  <a:txBody>
                    <a:bodyPr/>
                    <a:lstStyle/>
                    <a:p>
                      <a:pPr algn="ctr">
                        <a:defRPr/>
                      </a:pPr>
                      <a:r>
                        <a:rPr lang="en-US" sz="1600" b="1">
                          <a:solidFill>
                            <a:schemeClr val="accent1"/>
                          </a:solidFill>
                        </a:rPr>
                        <a:t>Cache-Aside Pattern</a:t>
                      </a:r>
                      <a:endParaRPr lang="en-US" sz="1600" b="1"/>
                    </a:p>
                    <a:p>
                      <a:pPr algn="ctr">
                        <a:defRPr/>
                      </a:pPr>
                      <a:endParaRPr lang="hr-HR" sz="1600"/>
                    </a:p>
                  </a:txBody>
                  <a:tcPr/>
                </a:tc>
                <a:tc>
                  <a:txBody>
                    <a:bodyPr/>
                    <a:lstStyle/>
                    <a:p>
                      <a:pPr algn="ctr">
                        <a:defRPr/>
                      </a:pPr>
                      <a:r>
                        <a:rPr lang="en-US" sz="1600" b="1">
                          <a:solidFill>
                            <a:schemeClr val="accent1"/>
                          </a:solidFill>
                        </a:rPr>
                        <a:t>Lazy Initialization</a:t>
                      </a:r>
                      <a:endParaRPr lang="hr-HR" sz="1600" b="1">
                        <a:solidFill>
                          <a:schemeClr val="accent1"/>
                        </a:solidFill>
                      </a:endParaRPr>
                    </a:p>
                    <a:p>
                      <a:pPr algn="ctr">
                        <a:defRPr/>
                      </a:pPr>
                      <a:endParaRPr lang="en-US" sz="1600" b="1"/>
                    </a:p>
                  </a:txBody>
                  <a:tcPr/>
                </a:tc>
                <a:tc>
                  <a:txBody>
                    <a:bodyPr/>
                    <a:lstStyle/>
                    <a:p>
                      <a:pPr algn="ctr">
                        <a:defRPr/>
                      </a:pPr>
                      <a:r>
                        <a:rPr lang="hr-HR" sz="1600" b="1">
                          <a:solidFill>
                            <a:schemeClr val="accent1"/>
                          </a:solidFill>
                        </a:rPr>
                        <a:t>The Payoff</a:t>
                      </a:r>
                      <a:endParaRPr lang="en-US" sz="1600" b="1">
                        <a:solidFill>
                          <a:schemeClr val="accent1"/>
                        </a:solidFill>
                      </a:endParaRPr>
                    </a:p>
                  </a:txBody>
                  <a:tcPr/>
                </a:tc>
                <a:extLst>
                  <a:ext uri="{0D108BD9-81ED-4DB2-BD59-A6C34878D82A}">
                    <a16:rowId xmlns:a16="http://schemas.microsoft.com/office/drawing/2014/main" val="10000"/>
                  </a:ext>
                </a:extLst>
              </a:tr>
            </a:tbl>
          </a:graphicData>
        </a:graphic>
      </p:graphicFrame>
      <p:pic>
        <p:nvPicPr>
          <p:cNvPr id="8" name="Graphic 7" descr="Database outline"/>
          <p:cNvPicPr>
            <a:picLocks noChangeAspect="1"/>
          </p:cNvPicPr>
          <p:nvPr/>
        </p:nvPicPr>
        <p:blipFill>
          <a:blip>
            <a:extLst>
              <a:ext uri="{96DAC541-7B7A-43D3-8B79-37D633B846F1}">
                <asvg:svgBlip xmlns:asvg="http://schemas.microsoft.com/office/drawing/2016/SVG/main" r:embed="rId3"/>
              </a:ext>
            </a:extLst>
          </a:blip>
          <a:stretch/>
        </p:blipFill>
        <p:spPr bwMode="auto">
          <a:xfrm>
            <a:off x="1632345" y="3966444"/>
            <a:ext cx="914400" cy="914400"/>
          </a:xfrm>
          <a:prstGeom prst="rect">
            <a:avLst/>
          </a:prstGeom>
        </p:spPr>
      </p:pic>
      <p:pic>
        <p:nvPicPr>
          <p:cNvPr id="10" name="Graphic 9" descr="Hourglass Finished outline"/>
          <p:cNvPicPr>
            <a:picLocks noChangeAspect="1"/>
          </p:cNvPicPr>
          <p:nvPr/>
        </p:nvPicPr>
        <p:blipFill>
          <a:blip>
            <a:extLst>
              <a:ext uri="{96DAC541-7B7A-43D3-8B79-37D633B846F1}">
                <asvg:svgBlip xmlns:asvg="http://schemas.microsoft.com/office/drawing/2016/SVG/main" r:embed="rId4"/>
              </a:ext>
            </a:extLst>
          </a:blip>
          <a:stretch/>
        </p:blipFill>
        <p:spPr bwMode="auto">
          <a:xfrm>
            <a:off x="5427503" y="3964615"/>
            <a:ext cx="914400" cy="914400"/>
          </a:xfrm>
          <a:prstGeom prst="rect">
            <a:avLst/>
          </a:prstGeom>
        </p:spPr>
      </p:pic>
      <p:pic>
        <p:nvPicPr>
          <p:cNvPr id="12" name="Graphic 11" descr="High voltage outline"/>
          <p:cNvPicPr>
            <a:picLocks noChangeAspect="1"/>
          </p:cNvPicPr>
          <p:nvPr/>
        </p:nvPicPr>
        <p:blipFill>
          <a:blip>
            <a:extLst>
              <a:ext uri="{96DAC541-7B7A-43D3-8B79-37D633B846F1}">
                <asvg:svgBlip xmlns:asvg="http://schemas.microsoft.com/office/drawing/2016/SVG/main" r:embed="rId5"/>
              </a:ext>
            </a:extLst>
          </a:blip>
          <a:stretch/>
        </p:blipFill>
        <p:spPr bwMode="auto">
          <a:xfrm>
            <a:off x="8765461" y="3964615"/>
            <a:ext cx="914400" cy="9144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363985" y="818643"/>
            <a:ext cx="9655086" cy="1325563"/>
          </a:xfrm>
        </p:spPr>
        <p:txBody>
          <a:bodyPr anchor="ctr"/>
          <a:lstStyle/>
          <a:p>
            <a:pPr>
              <a:defRPr/>
            </a:pPr>
            <a:r>
              <a:rPr lang="en-US" dirty="0">
                <a:solidFill>
                  <a:schemeClr val="accent1"/>
                </a:solidFill>
              </a:rPr>
              <a:t>Measurement: The Software Carbon Intensity Formula</a:t>
            </a:r>
            <a:endParaRPr lang="en-IE" dirty="0"/>
          </a:p>
        </p:txBody>
      </p:sp>
      <p:sp>
        <p:nvSpPr>
          <p:cNvPr id="4" name="TextBox 3"/>
          <p:cNvSpPr txBox="1"/>
          <p:nvPr/>
        </p:nvSpPr>
        <p:spPr bwMode="auto">
          <a:xfrm>
            <a:off x="363985" y="2519267"/>
            <a:ext cx="10667809" cy="369332"/>
          </a:xfrm>
          <a:prstGeom prst="rect">
            <a:avLst/>
          </a:prstGeom>
          <a:noFill/>
        </p:spPr>
        <p:txBody>
          <a:bodyPr wrap="square">
            <a:spAutoFit/>
          </a:bodyPr>
          <a:lstStyle/>
          <a:p>
            <a:pPr>
              <a:buNone/>
              <a:defRPr/>
            </a:pPr>
            <a:endParaRPr lang="en-US"/>
          </a:p>
        </p:txBody>
      </p:sp>
      <p:sp>
        <p:nvSpPr>
          <p:cNvPr id="5" name="TextBox 4"/>
          <p:cNvSpPr txBox="1"/>
          <p:nvPr/>
        </p:nvSpPr>
        <p:spPr bwMode="auto">
          <a:xfrm>
            <a:off x="363985" y="2501811"/>
            <a:ext cx="10422002" cy="830997"/>
          </a:xfrm>
          <a:prstGeom prst="rect">
            <a:avLst/>
          </a:prstGeom>
          <a:noFill/>
        </p:spPr>
        <p:txBody>
          <a:bodyPr wrap="square">
            <a:spAutoFit/>
          </a:bodyPr>
          <a:lstStyle/>
          <a:p>
            <a:pPr>
              <a:defRPr/>
            </a:pPr>
            <a:r>
              <a:rPr lang="en-US" sz="1600"/>
              <a:t>You can't reduce what you can't measure. The Green Software Foundation's SCI formula gives engineers a standardized, quantifiable way to track and compare the carbon impact of software systems.</a:t>
            </a:r>
            <a:endParaRPr lang="hr-HR" sz="1600"/>
          </a:p>
        </p:txBody>
      </p:sp>
      <p:sp>
        <p:nvSpPr>
          <p:cNvPr id="6" name="TextBox 5"/>
          <p:cNvSpPr txBox="1"/>
          <p:nvPr/>
        </p:nvSpPr>
        <p:spPr bwMode="auto">
          <a:xfrm>
            <a:off x="3821156" y="3459580"/>
            <a:ext cx="3507659" cy="461665"/>
          </a:xfrm>
          <a:prstGeom prst="rect">
            <a:avLst/>
          </a:prstGeom>
          <a:solidFill>
            <a:schemeClr val="accent1"/>
          </a:solidFill>
        </p:spPr>
        <p:txBody>
          <a:bodyPr wrap="square">
            <a:spAutoFit/>
          </a:bodyPr>
          <a:lstStyle/>
          <a:p>
            <a:pPr algn="ctr">
              <a:buNone/>
              <a:defRPr/>
            </a:pPr>
            <a:r>
              <a:rPr lang="hr-HR" sz="2400" b="1"/>
              <a:t>SCI = ((E × I) + M) / R</a:t>
            </a:r>
            <a:endParaRPr/>
          </a:p>
        </p:txBody>
      </p:sp>
      <p:graphicFrame>
        <p:nvGraphicFramePr>
          <p:cNvPr id="9" name="Table 8"/>
          <p:cNvGraphicFramePr>
            <a:graphicFrameLocks noGrp="1"/>
          </p:cNvGraphicFramePr>
          <p:nvPr/>
        </p:nvGraphicFramePr>
        <p:xfrm>
          <a:off x="363984" y="4298608"/>
          <a:ext cx="10245022" cy="1463040"/>
        </p:xfrm>
        <a:graphic>
          <a:graphicData uri="http://schemas.openxmlformats.org/drawingml/2006/table">
            <a:tbl>
              <a:tblPr firstRow="1" bandRow="1">
                <a:tableStyleId>{3B4B98B0-60AC-42C2-AFA5-B58CD77FA1E5}</a:tableStyleId>
              </a:tblPr>
              <a:tblGrid>
                <a:gridCol w="5122511">
                  <a:extLst>
                    <a:ext uri="{9D8B030D-6E8A-4147-A177-3AD203B41FA5}">
                      <a16:colId xmlns:a16="http://schemas.microsoft.com/office/drawing/2014/main" val="20000"/>
                    </a:ext>
                  </a:extLst>
                </a:gridCol>
                <a:gridCol w="5122511">
                  <a:extLst>
                    <a:ext uri="{9D8B030D-6E8A-4147-A177-3AD203B41FA5}">
                      <a16:colId xmlns:a16="http://schemas.microsoft.com/office/drawing/2014/main" val="20001"/>
                    </a:ext>
                  </a:extLst>
                </a:gridCol>
              </a:tblGrid>
              <a:tr h="446604">
                <a:tc>
                  <a:txBody>
                    <a:bodyPr/>
                    <a:lstStyle/>
                    <a:p>
                      <a:pPr algn="just">
                        <a:defRPr/>
                      </a:pPr>
                      <a:r>
                        <a:rPr lang="en-US" sz="1200" b="1"/>
                        <a:t>E — Energy</a:t>
                      </a:r>
                      <a:endParaRPr/>
                    </a:p>
                    <a:p>
                      <a:pPr algn="just">
                        <a:defRPr/>
                      </a:pPr>
                      <a:r>
                        <a:rPr lang="en-US" sz="1200" b="0"/>
                        <a:t>Kilowatt-hours consumed by the software during execution. Measured via profiling tools and hardware instrumentation.</a:t>
                      </a:r>
                      <a:endParaRPr/>
                    </a:p>
                  </a:txBody>
                  <a:tcPr/>
                </a:tc>
                <a:tc>
                  <a:txBody>
                    <a:bodyPr/>
                    <a:lstStyle/>
                    <a:p>
                      <a:pPr algn="just">
                        <a:defRPr/>
                      </a:pPr>
                      <a:r>
                        <a:rPr lang="en-US" sz="1200" b="1"/>
                        <a:t>I — Carbon Intensity</a:t>
                      </a:r>
                      <a:endParaRPr/>
                    </a:p>
                    <a:p>
                      <a:pPr algn="just">
                        <a:defRPr/>
                      </a:pPr>
                      <a:r>
                        <a:rPr lang="en-US" sz="1200" b="0"/>
                        <a:t>Grams of CO₂ emitted per kWh by the grid powering your workload. Varies by region, time of day, and energy mix.</a:t>
                      </a:r>
                      <a:endParaRPr/>
                    </a:p>
                  </a:txBody>
                  <a:tcPr/>
                </a:tc>
                <a:extLst>
                  <a:ext uri="{0D108BD9-81ED-4DB2-BD59-A6C34878D82A}">
                    <a16:rowId xmlns:a16="http://schemas.microsoft.com/office/drawing/2014/main" val="10000"/>
                  </a:ext>
                </a:extLst>
              </a:tr>
              <a:tr h="370840">
                <a:tc>
                  <a:txBody>
                    <a:bodyPr/>
                    <a:lstStyle/>
                    <a:p>
                      <a:pPr algn="just">
                        <a:defRPr/>
                      </a:pPr>
                      <a:r>
                        <a:rPr lang="en-US" sz="1200" b="1"/>
                        <a:t>M — Embodied Carbon</a:t>
                      </a:r>
                      <a:endParaRPr/>
                    </a:p>
                    <a:p>
                      <a:pPr algn="just">
                        <a:defRPr/>
                      </a:pPr>
                      <a:r>
                        <a:rPr lang="en-US" sz="1200"/>
                        <a:t>The carbon cost of manufacturing, transporting, and disposing of the hardware your software runs on — Scope 3 in action.</a:t>
                      </a:r>
                      <a:endParaRPr/>
                    </a:p>
                  </a:txBody>
                  <a:tcPr/>
                </a:tc>
                <a:tc>
                  <a:txBody>
                    <a:bodyPr/>
                    <a:lstStyle/>
                    <a:p>
                      <a:pPr algn="just">
                        <a:defRPr/>
                      </a:pPr>
                      <a:r>
                        <a:rPr lang="en-US" sz="1200" b="1"/>
                        <a:t>R — Functional Unit</a:t>
                      </a:r>
                      <a:endParaRPr/>
                    </a:p>
                    <a:p>
                      <a:pPr algn="just">
                        <a:defRPr/>
                      </a:pPr>
                      <a:r>
                        <a:rPr lang="en-US" sz="1200"/>
                        <a:t>Normalizes the score per unit of useful work — per API call, per user, per transaction. Makes comparisons meaningful.</a:t>
                      </a:r>
                      <a:endParaRPr/>
                    </a:p>
                    <a:p>
                      <a:pPr algn="just">
                        <a:defRPr/>
                      </a:pPr>
                      <a:endParaRPr lang="hr-HR" sz="1200"/>
                    </a:p>
                  </a:txBody>
                  <a:tcPr/>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Picture 6"/>
          <p:cNvPicPr>
            <a:picLocks noChangeAspect="1"/>
          </p:cNvPicPr>
          <p:nvPr/>
        </p:nvPicPr>
        <p:blipFill>
          <a:blip r:embed="rId3"/>
          <a:srcRect t="17953"/>
          <a:stretch/>
        </p:blipFill>
        <p:spPr bwMode="auto">
          <a:xfrm>
            <a:off x="1337187" y="1911496"/>
            <a:ext cx="9517625" cy="4259382"/>
          </a:xfrm>
          <a:prstGeom prst="rect">
            <a:avLst/>
          </a:prstGeom>
        </p:spPr>
      </p:pic>
      <p:sp>
        <p:nvSpPr>
          <p:cNvPr id="3" name="Title 2"/>
          <p:cNvSpPr>
            <a:spLocks noGrp="1"/>
          </p:cNvSpPr>
          <p:nvPr>
            <p:ph type="title"/>
          </p:nvPr>
        </p:nvSpPr>
        <p:spPr bwMode="auto">
          <a:xfrm>
            <a:off x="354153" y="585933"/>
            <a:ext cx="9655086" cy="1325563"/>
          </a:xfrm>
        </p:spPr>
        <p:txBody>
          <a:bodyPr anchor="ctr"/>
          <a:lstStyle/>
          <a:p>
            <a:pPr>
              <a:defRPr/>
            </a:pPr>
            <a:r>
              <a:rPr lang="en-US" dirty="0">
                <a:solidFill>
                  <a:schemeClr val="accent1"/>
                </a:solidFill>
              </a:rPr>
              <a:t>Carbon Intensity</a:t>
            </a:r>
            <a:endParaRPr lang="en-IE" dirty="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363985" y="818643"/>
            <a:ext cx="9655086" cy="1325563"/>
          </a:xfrm>
        </p:spPr>
        <p:txBody>
          <a:bodyPr anchor="ctr"/>
          <a:lstStyle/>
          <a:p>
            <a:pPr>
              <a:defRPr/>
            </a:pPr>
            <a:r>
              <a:rPr lang="hr-HR" dirty="0" err="1">
                <a:solidFill>
                  <a:schemeClr val="accent1"/>
                </a:solidFill>
              </a:rPr>
              <a:t>Checklist</a:t>
            </a:r>
            <a:endParaRPr lang="en-IE" dirty="0"/>
          </a:p>
        </p:txBody>
      </p:sp>
      <p:sp>
        <p:nvSpPr>
          <p:cNvPr id="4" name="TextBox 3"/>
          <p:cNvSpPr txBox="1"/>
          <p:nvPr/>
        </p:nvSpPr>
        <p:spPr bwMode="auto">
          <a:xfrm>
            <a:off x="363985" y="2519267"/>
            <a:ext cx="10667809" cy="369332"/>
          </a:xfrm>
          <a:prstGeom prst="rect">
            <a:avLst/>
          </a:prstGeom>
          <a:noFill/>
        </p:spPr>
        <p:txBody>
          <a:bodyPr wrap="square">
            <a:spAutoFit/>
          </a:bodyPr>
          <a:lstStyle/>
          <a:p>
            <a:pPr>
              <a:buNone/>
              <a:defRPr/>
            </a:pPr>
            <a:endParaRPr lang="en-US"/>
          </a:p>
        </p:txBody>
      </p:sp>
      <p:graphicFrame>
        <p:nvGraphicFramePr>
          <p:cNvPr id="9" name="Table 8"/>
          <p:cNvGraphicFramePr>
            <a:graphicFrameLocks noGrp="1"/>
          </p:cNvGraphicFramePr>
          <p:nvPr/>
        </p:nvGraphicFramePr>
        <p:xfrm>
          <a:off x="5191528" y="2667911"/>
          <a:ext cx="2703775" cy="2415365"/>
        </p:xfrm>
        <a:graphic>
          <a:graphicData uri="http://schemas.openxmlformats.org/drawingml/2006/table">
            <a:tbl>
              <a:tblPr firstRow="1" bandRow="1">
                <a:tableStyleId>{3B4B98B0-60AC-42C2-AFA5-B58CD77FA1E5}</a:tableStyleId>
              </a:tblPr>
              <a:tblGrid>
                <a:gridCol w="2703775">
                  <a:extLst>
                    <a:ext uri="{9D8B030D-6E8A-4147-A177-3AD203B41FA5}">
                      <a16:colId xmlns:a16="http://schemas.microsoft.com/office/drawing/2014/main" val="20000"/>
                    </a:ext>
                  </a:extLst>
                </a:gridCol>
              </a:tblGrid>
              <a:tr h="691871">
                <a:tc>
                  <a:txBody>
                    <a:bodyPr/>
                    <a:lstStyle/>
                    <a:p>
                      <a:pPr marL="0" indent="0" algn="ctr">
                        <a:lnSpc>
                          <a:spcPct val="150000"/>
                        </a:lnSpc>
                        <a:buFont typeface="+mj-lt"/>
                        <a:buNone/>
                        <a:defRPr/>
                      </a:pPr>
                      <a:r>
                        <a:rPr lang="hr-HR" sz="1800" b="1">
                          <a:solidFill>
                            <a:schemeClr val="tx1"/>
                          </a:solidFill>
                          <a:latin typeface="Poppins"/>
                          <a:ea typeface="Arial"/>
                          <a:cs typeface="Arial"/>
                        </a:rPr>
                        <a:t>1. Audit Impact</a:t>
                      </a:r>
                      <a:r>
                        <a:rPr lang="hr-HR" sz="1200" b="1"/>
                        <a:t> </a:t>
                      </a:r>
                      <a:endParaRPr lang="en-US" sz="1200" b="1"/>
                    </a:p>
                  </a:txBody>
                  <a:tcPr/>
                </a:tc>
                <a:extLst>
                  <a:ext uri="{0D108BD9-81ED-4DB2-BD59-A6C34878D82A}">
                    <a16:rowId xmlns:a16="http://schemas.microsoft.com/office/drawing/2014/main" val="10000"/>
                  </a:ext>
                </a:extLst>
              </a:tr>
              <a:tr h="574498">
                <a:tc>
                  <a:txBody>
                    <a:bodyPr/>
                    <a:lstStyle/>
                    <a:p>
                      <a:pPr marL="0" indent="0" algn="ctr">
                        <a:lnSpc>
                          <a:spcPct val="150000"/>
                        </a:lnSpc>
                        <a:buFont typeface="+mj-lt"/>
                        <a:buNone/>
                        <a:defRPr/>
                      </a:pPr>
                      <a:r>
                        <a:rPr lang="hr-HR" sz="1800" b="1">
                          <a:solidFill>
                            <a:schemeClr val="tx1"/>
                          </a:solidFill>
                          <a:latin typeface="Poppins"/>
                          <a:ea typeface="Arial"/>
                          <a:cs typeface="Arial"/>
                        </a:rPr>
                        <a:t>2. Lean SOLID</a:t>
                      </a:r>
                      <a:endParaRPr lang="en-US" sz="1200" b="1"/>
                    </a:p>
                  </a:txBody>
                  <a:tcPr/>
                </a:tc>
                <a:extLst>
                  <a:ext uri="{0D108BD9-81ED-4DB2-BD59-A6C34878D82A}">
                    <a16:rowId xmlns:a16="http://schemas.microsoft.com/office/drawing/2014/main" val="10001"/>
                  </a:ext>
                </a:extLst>
              </a:tr>
              <a:tr h="574498">
                <a:tc>
                  <a:txBody>
                    <a:bodyPr/>
                    <a:lstStyle/>
                    <a:p>
                      <a:pPr marL="0" indent="0" algn="ctr">
                        <a:lnSpc>
                          <a:spcPct val="150000"/>
                        </a:lnSpc>
                        <a:buFont typeface="+mj-lt"/>
                        <a:buNone/>
                        <a:defRPr/>
                      </a:pPr>
                      <a:r>
                        <a:rPr lang="hr-HR" sz="1800" b="1">
                          <a:solidFill>
                            <a:schemeClr val="tx1"/>
                          </a:solidFill>
                          <a:latin typeface="Poppins"/>
                          <a:ea typeface="Arial"/>
                          <a:cs typeface="Arial"/>
                        </a:rPr>
                        <a:t>3. Event-Driven</a:t>
                      </a:r>
                      <a:endParaRPr lang="en-US" sz="1200" b="1"/>
                    </a:p>
                  </a:txBody>
                  <a:tcPr/>
                </a:tc>
                <a:extLst>
                  <a:ext uri="{0D108BD9-81ED-4DB2-BD59-A6C34878D82A}">
                    <a16:rowId xmlns:a16="http://schemas.microsoft.com/office/drawing/2014/main" val="10002"/>
                  </a:ext>
                </a:extLst>
              </a:tr>
              <a:tr h="574498">
                <a:tc>
                  <a:txBody>
                    <a:bodyPr/>
                    <a:lstStyle/>
                    <a:p>
                      <a:pPr marL="0" indent="0" algn="ctr">
                        <a:lnSpc>
                          <a:spcPct val="150000"/>
                        </a:lnSpc>
                        <a:buFont typeface="+mj-lt"/>
                        <a:buNone/>
                        <a:defRPr/>
                      </a:pPr>
                      <a:r>
                        <a:rPr lang="hr-HR" sz="1800" b="1">
                          <a:solidFill>
                            <a:schemeClr val="tx1"/>
                          </a:solidFill>
                          <a:latin typeface="Poppins"/>
                          <a:ea typeface="Arial"/>
                          <a:cs typeface="Arial"/>
                        </a:rPr>
                        <a:t>4. Measure</a:t>
                      </a:r>
                      <a:endParaRPr lang="en-US" sz="1200" b="1"/>
                    </a:p>
                  </a:txBody>
                  <a:tcPr/>
                </a:tc>
                <a:extLst>
                  <a:ext uri="{0D108BD9-81ED-4DB2-BD59-A6C34878D82A}">
                    <a16:rowId xmlns:a16="http://schemas.microsoft.com/office/drawing/2014/main" val="10003"/>
                  </a:ext>
                </a:extLst>
              </a:tr>
            </a:tbl>
          </a:graphicData>
        </a:graphic>
      </p:graphicFrame>
      <p:pic>
        <p:nvPicPr>
          <p:cNvPr id="10" name="Graphic 9" descr="Checkbox Checked outline"/>
          <p:cNvPicPr>
            <a:picLocks noChangeAspect="1"/>
          </p:cNvPicPr>
          <p:nvPr/>
        </p:nvPicPr>
        <p:blipFill>
          <a:blip>
            <a:extLst>
              <a:ext uri="{96DAC541-7B7A-43D3-8B79-37D633B846F1}">
                <asvg:svgBlip xmlns:asvg="http://schemas.microsoft.com/office/drawing/2016/SVG/main" r:embed="rId3"/>
              </a:ext>
            </a:extLst>
          </a:blip>
          <a:stretch/>
        </p:blipFill>
        <p:spPr bwMode="auto">
          <a:xfrm>
            <a:off x="4277128" y="2519267"/>
            <a:ext cx="914400" cy="914400"/>
          </a:xfrm>
          <a:prstGeom prst="rect">
            <a:avLst/>
          </a:prstGeom>
        </p:spPr>
      </p:pic>
      <p:pic>
        <p:nvPicPr>
          <p:cNvPr id="11" name="Graphic 10" descr="Checkbox Checked outline"/>
          <p:cNvPicPr>
            <a:picLocks noChangeAspect="1"/>
          </p:cNvPicPr>
          <p:nvPr/>
        </p:nvPicPr>
        <p:blipFill>
          <a:blip r:embed="rId4"/>
          <a:stretch/>
        </p:blipFill>
        <p:spPr bwMode="auto">
          <a:xfrm>
            <a:off x="4277128" y="3106638"/>
            <a:ext cx="914400" cy="914400"/>
          </a:xfrm>
          <a:prstGeom prst="rect">
            <a:avLst/>
          </a:prstGeom>
        </p:spPr>
      </p:pic>
      <p:pic>
        <p:nvPicPr>
          <p:cNvPr id="12" name="Graphic 11" descr="Checkbox Checked outline"/>
          <p:cNvPicPr>
            <a:picLocks noChangeAspect="1"/>
          </p:cNvPicPr>
          <p:nvPr/>
        </p:nvPicPr>
        <p:blipFill>
          <a:blip r:embed="rId4"/>
          <a:stretch/>
        </p:blipFill>
        <p:spPr bwMode="auto">
          <a:xfrm>
            <a:off x="4277128" y="3723612"/>
            <a:ext cx="914400" cy="914400"/>
          </a:xfrm>
          <a:prstGeom prst="rect">
            <a:avLst/>
          </a:prstGeom>
        </p:spPr>
      </p:pic>
      <p:pic>
        <p:nvPicPr>
          <p:cNvPr id="13" name="Graphic 12" descr="Checkbox Checked outline"/>
          <p:cNvPicPr>
            <a:picLocks noChangeAspect="1"/>
          </p:cNvPicPr>
          <p:nvPr/>
        </p:nvPicPr>
        <p:blipFill>
          <a:blip r:embed="rId4"/>
          <a:stretch/>
        </p:blipFill>
        <p:spPr bwMode="auto">
          <a:xfrm>
            <a:off x="4277128" y="4311017"/>
            <a:ext cx="914400" cy="9144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 name="Title 8"/>
          <p:cNvSpPr>
            <a:spLocks noGrp="1"/>
          </p:cNvSpPr>
          <p:nvPr>
            <p:ph type="ctrTitle"/>
          </p:nvPr>
        </p:nvSpPr>
        <p:spPr bwMode="auto"/>
        <p:txBody>
          <a:bodyPr>
            <a:normAutofit fontScale="90000"/>
          </a:bodyPr>
          <a:lstStyle/>
          <a:p>
            <a:pPr>
              <a:defRPr/>
            </a:pPr>
            <a:r>
              <a:rPr lang="it-IT"/>
              <a:t>Thank you for your time</a:t>
            </a:r>
            <a:endParaRPr lang="en-IE"/>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nchor="ctr"/>
          <a:lstStyle/>
          <a:p>
            <a:pPr>
              <a:defRPr/>
            </a:pPr>
            <a:r>
              <a:rPr lang="en-IE" dirty="0">
                <a:solidFill>
                  <a:schemeClr val="accent1"/>
                </a:solidFill>
              </a:rPr>
              <a:t>Software is Not Weightless</a:t>
            </a:r>
            <a:endParaRPr lang="en-IE" dirty="0"/>
          </a:p>
        </p:txBody>
      </p:sp>
      <p:pic>
        <p:nvPicPr>
          <p:cNvPr id="5" name="Picture 4"/>
          <p:cNvPicPr>
            <a:picLocks noChangeAspect="1"/>
          </p:cNvPicPr>
          <p:nvPr/>
        </p:nvPicPr>
        <p:blipFill>
          <a:blip r:embed="rId3"/>
          <a:stretch/>
        </p:blipFill>
        <p:spPr bwMode="auto">
          <a:xfrm>
            <a:off x="1160206" y="1762154"/>
            <a:ext cx="8524568" cy="4653548"/>
          </a:xfrm>
          <a:prstGeom prst="rect">
            <a:avLst/>
          </a:prstGeom>
        </p:spPr>
      </p:pic>
      <p:pic>
        <p:nvPicPr>
          <p:cNvPr id="7" name="Picture 6"/>
          <p:cNvPicPr>
            <a:picLocks noChangeAspect="1"/>
          </p:cNvPicPr>
          <p:nvPr/>
        </p:nvPicPr>
        <p:blipFill>
          <a:blip r:embed="rId4"/>
          <a:stretch/>
        </p:blipFill>
        <p:spPr bwMode="auto">
          <a:xfrm>
            <a:off x="2605548" y="2235455"/>
            <a:ext cx="7133303" cy="389089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nchor="ctr"/>
          <a:lstStyle/>
          <a:p>
            <a:pPr>
              <a:defRPr/>
            </a:pPr>
            <a:r>
              <a:rPr lang="hr-HR" dirty="0" err="1">
                <a:solidFill>
                  <a:schemeClr val="accent1"/>
                </a:solidFill>
              </a:rPr>
              <a:t>The</a:t>
            </a:r>
            <a:r>
              <a:rPr lang="hr-HR" dirty="0">
                <a:solidFill>
                  <a:schemeClr val="accent1"/>
                </a:solidFill>
              </a:rPr>
              <a:t> </a:t>
            </a:r>
            <a:r>
              <a:rPr lang="en-US" dirty="0">
                <a:solidFill>
                  <a:schemeClr val="accent1"/>
                </a:solidFill>
              </a:rPr>
              <a:t>Misconception</a:t>
            </a:r>
            <a:endParaRPr lang="en-IE" dirty="0"/>
          </a:p>
        </p:txBody>
      </p:sp>
      <p:pic>
        <p:nvPicPr>
          <p:cNvPr id="8" name="Graphic 7" descr="Smart Phone outline"/>
          <p:cNvPicPr>
            <a:picLocks noChangeAspect="1"/>
          </p:cNvPicPr>
          <p:nvPr/>
        </p:nvPicPr>
        <p:blipFill>
          <a:blip>
            <a:extLst>
              <a:ext uri="{96DAC541-7B7A-43D3-8B79-37D633B846F1}">
                <asvg:svgBlip xmlns:asvg="http://schemas.microsoft.com/office/drawing/2016/SVG/main" r:embed="rId3"/>
              </a:ext>
            </a:extLst>
          </a:blip>
          <a:stretch/>
        </p:blipFill>
        <p:spPr bwMode="auto">
          <a:xfrm>
            <a:off x="2229323" y="2217190"/>
            <a:ext cx="750850" cy="750850"/>
          </a:xfrm>
          <a:prstGeom prst="rect">
            <a:avLst/>
          </a:prstGeom>
        </p:spPr>
      </p:pic>
      <p:pic>
        <p:nvPicPr>
          <p:cNvPr id="10" name="Graphic 9" descr="Factory outline"/>
          <p:cNvPicPr>
            <a:picLocks noChangeAspect="1"/>
          </p:cNvPicPr>
          <p:nvPr/>
        </p:nvPicPr>
        <p:blipFill>
          <a:blip>
            <a:extLst>
              <a:ext uri="{96DAC541-7B7A-43D3-8B79-37D633B846F1}">
                <asvg:svgBlip xmlns:asvg="http://schemas.microsoft.com/office/drawing/2016/SVG/main" r:embed="rId4"/>
              </a:ext>
            </a:extLst>
          </a:blip>
          <a:stretch/>
        </p:blipFill>
        <p:spPr bwMode="auto">
          <a:xfrm>
            <a:off x="6894050" y="2270231"/>
            <a:ext cx="914400" cy="914400"/>
          </a:xfrm>
          <a:prstGeom prst="rect">
            <a:avLst/>
          </a:prstGeom>
        </p:spPr>
      </p:pic>
      <p:pic>
        <p:nvPicPr>
          <p:cNvPr id="12" name="Graphic 11" descr="Internet Of Things outline"/>
          <p:cNvPicPr>
            <a:picLocks noChangeAspect="1"/>
          </p:cNvPicPr>
          <p:nvPr/>
        </p:nvPicPr>
        <p:blipFill>
          <a:blip>
            <a:extLst>
              <a:ext uri="{96DAC541-7B7A-43D3-8B79-37D633B846F1}">
                <asvg:svgBlip xmlns:asvg="http://schemas.microsoft.com/office/drawing/2016/SVG/main" r:embed="rId5"/>
              </a:ext>
            </a:extLst>
          </a:blip>
          <a:stretch/>
        </p:blipFill>
        <p:spPr bwMode="auto">
          <a:xfrm>
            <a:off x="7420845" y="3863672"/>
            <a:ext cx="914400" cy="914400"/>
          </a:xfrm>
          <a:prstGeom prst="rect">
            <a:avLst/>
          </a:prstGeom>
        </p:spPr>
      </p:pic>
      <p:pic>
        <p:nvPicPr>
          <p:cNvPr id="14" name="Graphic 13" descr="Mining tools outline"/>
          <p:cNvPicPr>
            <a:picLocks noChangeAspect="1"/>
          </p:cNvPicPr>
          <p:nvPr/>
        </p:nvPicPr>
        <p:blipFill>
          <a:blip>
            <a:extLst>
              <a:ext uri="{96DAC541-7B7A-43D3-8B79-37D633B846F1}">
                <asvg:svgBlip xmlns:asvg="http://schemas.microsoft.com/office/drawing/2016/SVG/main" r:embed="rId6"/>
              </a:ext>
            </a:extLst>
          </a:blip>
          <a:stretch/>
        </p:blipFill>
        <p:spPr bwMode="auto">
          <a:xfrm>
            <a:off x="4614617" y="2421866"/>
            <a:ext cx="914400" cy="914400"/>
          </a:xfrm>
          <a:prstGeom prst="rect">
            <a:avLst/>
          </a:prstGeom>
        </p:spPr>
      </p:pic>
      <p:pic>
        <p:nvPicPr>
          <p:cNvPr id="18" name="Graphic 17" descr="Wind Turbines outline"/>
          <p:cNvPicPr>
            <a:picLocks noChangeAspect="1"/>
          </p:cNvPicPr>
          <p:nvPr/>
        </p:nvPicPr>
        <p:blipFill>
          <a:blip>
            <a:extLst>
              <a:ext uri="{96DAC541-7B7A-43D3-8B79-37D633B846F1}">
                <asvg:svgBlip xmlns:asvg="http://schemas.microsoft.com/office/drawing/2016/SVG/main" r:embed="rId7"/>
              </a:ext>
            </a:extLst>
          </a:blip>
          <a:stretch/>
        </p:blipFill>
        <p:spPr bwMode="auto">
          <a:xfrm>
            <a:off x="9560972" y="2331842"/>
            <a:ext cx="914400" cy="914400"/>
          </a:xfrm>
          <a:prstGeom prst="rect">
            <a:avLst/>
          </a:prstGeom>
        </p:spPr>
      </p:pic>
      <p:pic>
        <p:nvPicPr>
          <p:cNvPr id="20" name="Graphic 19" descr="Electric Tower outline"/>
          <p:cNvPicPr>
            <a:picLocks noChangeAspect="1"/>
          </p:cNvPicPr>
          <p:nvPr/>
        </p:nvPicPr>
        <p:blipFill>
          <a:blip>
            <a:extLst>
              <a:ext uri="{96DAC541-7B7A-43D3-8B79-37D633B846F1}">
                <asvg:svgBlip xmlns:asvg="http://schemas.microsoft.com/office/drawing/2016/SVG/main" r:embed="rId8"/>
              </a:ext>
            </a:extLst>
          </a:blip>
          <a:stretch/>
        </p:blipFill>
        <p:spPr bwMode="auto">
          <a:xfrm>
            <a:off x="8850767" y="2408359"/>
            <a:ext cx="761366" cy="761366"/>
          </a:xfrm>
          <a:prstGeom prst="rect">
            <a:avLst/>
          </a:prstGeom>
        </p:spPr>
      </p:pic>
      <p:pic>
        <p:nvPicPr>
          <p:cNvPr id="22" name="Graphic 21" descr="Solar Panels outline"/>
          <p:cNvPicPr>
            <a:picLocks noChangeAspect="1"/>
          </p:cNvPicPr>
          <p:nvPr/>
        </p:nvPicPr>
        <p:blipFill>
          <a:blip>
            <a:extLst>
              <a:ext uri="{96DAC541-7B7A-43D3-8B79-37D633B846F1}">
                <asvg:svgBlip xmlns:asvg="http://schemas.microsoft.com/office/drawing/2016/SVG/main" r:embed="rId9"/>
              </a:ext>
            </a:extLst>
          </a:blip>
          <a:stretch/>
        </p:blipFill>
        <p:spPr bwMode="auto">
          <a:xfrm>
            <a:off x="7840508" y="2270231"/>
            <a:ext cx="914400" cy="914400"/>
          </a:xfrm>
          <a:prstGeom prst="rect">
            <a:avLst/>
          </a:prstGeom>
        </p:spPr>
      </p:pic>
      <p:pic>
        <p:nvPicPr>
          <p:cNvPr id="23" name="Graphic 22" descr="Factory outline"/>
          <p:cNvPicPr>
            <a:picLocks noChangeAspect="1"/>
          </p:cNvPicPr>
          <p:nvPr/>
        </p:nvPicPr>
        <p:blipFill>
          <a:blip r:embed="rId10"/>
          <a:stretch/>
        </p:blipFill>
        <p:spPr bwMode="auto">
          <a:xfrm>
            <a:off x="3988570" y="4158605"/>
            <a:ext cx="914400" cy="914400"/>
          </a:xfrm>
          <a:prstGeom prst="rect">
            <a:avLst/>
          </a:prstGeom>
        </p:spPr>
      </p:pic>
      <p:pic>
        <p:nvPicPr>
          <p:cNvPr id="25" name="Graphic 24" descr="Processor outline"/>
          <p:cNvPicPr>
            <a:picLocks noChangeAspect="1"/>
          </p:cNvPicPr>
          <p:nvPr/>
        </p:nvPicPr>
        <p:blipFill>
          <a:blip>
            <a:extLst>
              <a:ext uri="{96DAC541-7B7A-43D3-8B79-37D633B846F1}">
                <asvg:svgBlip xmlns:asvg="http://schemas.microsoft.com/office/drawing/2016/SVG/main" r:embed="rId11"/>
              </a:ext>
            </a:extLst>
          </a:blip>
          <a:stretch/>
        </p:blipFill>
        <p:spPr bwMode="auto">
          <a:xfrm>
            <a:off x="5452369" y="4355610"/>
            <a:ext cx="681953" cy="681953"/>
          </a:xfrm>
          <a:prstGeom prst="rect">
            <a:avLst/>
          </a:prstGeom>
        </p:spPr>
      </p:pic>
      <p:pic>
        <p:nvPicPr>
          <p:cNvPr id="27" name="Graphic 26" descr="Monitor outline"/>
          <p:cNvPicPr>
            <a:picLocks noChangeAspect="1"/>
          </p:cNvPicPr>
          <p:nvPr/>
        </p:nvPicPr>
        <p:blipFill>
          <a:blip>
            <a:extLst>
              <a:ext uri="{96DAC541-7B7A-43D3-8B79-37D633B846F1}">
                <asvg:svgBlip xmlns:asvg="http://schemas.microsoft.com/office/drawing/2016/SVG/main" r:embed="rId12"/>
              </a:ext>
            </a:extLst>
          </a:blip>
          <a:stretch/>
        </p:blipFill>
        <p:spPr bwMode="auto">
          <a:xfrm>
            <a:off x="4818834" y="4362423"/>
            <a:ext cx="681953" cy="681953"/>
          </a:xfrm>
          <a:prstGeom prst="rect">
            <a:avLst/>
          </a:prstGeom>
        </p:spPr>
      </p:pic>
      <p:pic>
        <p:nvPicPr>
          <p:cNvPr id="29" name="Graphic 28" descr="Warehouse outline"/>
          <p:cNvPicPr>
            <a:picLocks noChangeAspect="1"/>
          </p:cNvPicPr>
          <p:nvPr/>
        </p:nvPicPr>
        <p:blipFill>
          <a:blip>
            <a:extLst>
              <a:ext uri="{96DAC541-7B7A-43D3-8B79-37D633B846F1}">
                <asvg:svgBlip xmlns:asvg="http://schemas.microsoft.com/office/drawing/2016/SVG/main" r:embed="rId13"/>
              </a:ext>
            </a:extLst>
          </a:blip>
          <a:stretch/>
        </p:blipFill>
        <p:spPr bwMode="auto">
          <a:xfrm>
            <a:off x="7984635" y="4362423"/>
            <a:ext cx="1342760" cy="1342760"/>
          </a:xfrm>
          <a:prstGeom prst="rect">
            <a:avLst/>
          </a:prstGeom>
        </p:spPr>
      </p:pic>
      <p:sp>
        <p:nvSpPr>
          <p:cNvPr id="30" name="Rectangle: Rounded Corners 29"/>
          <p:cNvSpPr/>
          <p:nvPr/>
        </p:nvSpPr>
        <p:spPr bwMode="auto">
          <a:xfrm>
            <a:off x="1709139" y="2125772"/>
            <a:ext cx="1730478" cy="1495127"/>
          </a:xfrm>
          <a:prstGeom prst="roundRect">
            <a:avLst>
              <a:gd name="adj" fmla="val 16667"/>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hr-HR"/>
          </a:p>
        </p:txBody>
      </p:sp>
      <p:sp>
        <p:nvSpPr>
          <p:cNvPr id="31" name="Rectangle: Rounded Corners 30"/>
          <p:cNvSpPr/>
          <p:nvPr/>
        </p:nvSpPr>
        <p:spPr bwMode="auto">
          <a:xfrm>
            <a:off x="3805308" y="3993263"/>
            <a:ext cx="2489811" cy="1396382"/>
          </a:xfrm>
          <a:prstGeom prst="roundRect">
            <a:avLst>
              <a:gd name="adj" fmla="val 16667"/>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hr-HR"/>
          </a:p>
        </p:txBody>
      </p:sp>
      <p:sp>
        <p:nvSpPr>
          <p:cNvPr id="32" name="Rectangle: Rounded Corners 31"/>
          <p:cNvSpPr/>
          <p:nvPr/>
        </p:nvSpPr>
        <p:spPr bwMode="auto">
          <a:xfrm>
            <a:off x="3805308" y="2141260"/>
            <a:ext cx="2489811" cy="1509984"/>
          </a:xfrm>
          <a:prstGeom prst="roundRect">
            <a:avLst>
              <a:gd name="adj" fmla="val 16667"/>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hr-HR"/>
          </a:p>
        </p:txBody>
      </p:sp>
      <p:sp>
        <p:nvSpPr>
          <p:cNvPr id="33" name="Rectangle: Rounded Corners 32"/>
          <p:cNvSpPr/>
          <p:nvPr/>
        </p:nvSpPr>
        <p:spPr bwMode="auto">
          <a:xfrm>
            <a:off x="6676159" y="2125772"/>
            <a:ext cx="4065570" cy="1509984"/>
          </a:xfrm>
          <a:prstGeom prst="roundRect">
            <a:avLst>
              <a:gd name="adj" fmla="val 16667"/>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hr-HR"/>
          </a:p>
        </p:txBody>
      </p:sp>
      <p:sp>
        <p:nvSpPr>
          <p:cNvPr id="34" name="TextBox 33"/>
          <p:cNvSpPr txBox="1"/>
          <p:nvPr/>
        </p:nvSpPr>
        <p:spPr bwMode="auto">
          <a:xfrm>
            <a:off x="7668443" y="5708067"/>
            <a:ext cx="2172929" cy="646331"/>
          </a:xfrm>
          <a:prstGeom prst="rect">
            <a:avLst/>
          </a:prstGeom>
          <a:noFill/>
        </p:spPr>
        <p:txBody>
          <a:bodyPr wrap="square" rtlCol="0">
            <a:spAutoFit/>
          </a:bodyPr>
          <a:lstStyle/>
          <a:p>
            <a:pPr algn="ctr">
              <a:defRPr/>
            </a:pPr>
            <a:r>
              <a:rPr lang="hr-HR" dirty="0">
                <a:solidFill>
                  <a:schemeClr val="accent1"/>
                </a:solidFill>
              </a:rPr>
              <a:t>DATA CENTER</a:t>
            </a:r>
            <a:endParaRPr dirty="0"/>
          </a:p>
          <a:p>
            <a:pPr>
              <a:defRPr/>
            </a:pPr>
            <a:endParaRPr lang="hr-HR" dirty="0"/>
          </a:p>
        </p:txBody>
      </p:sp>
      <p:sp>
        <p:nvSpPr>
          <p:cNvPr id="35" name="TextBox 34"/>
          <p:cNvSpPr txBox="1"/>
          <p:nvPr/>
        </p:nvSpPr>
        <p:spPr bwMode="auto">
          <a:xfrm>
            <a:off x="7840508" y="3195225"/>
            <a:ext cx="2172929" cy="646331"/>
          </a:xfrm>
          <a:prstGeom prst="rect">
            <a:avLst/>
          </a:prstGeom>
          <a:noFill/>
        </p:spPr>
        <p:txBody>
          <a:bodyPr wrap="square" rtlCol="0">
            <a:spAutoFit/>
          </a:bodyPr>
          <a:lstStyle/>
          <a:p>
            <a:pPr algn="ctr">
              <a:defRPr/>
            </a:pPr>
            <a:r>
              <a:rPr lang="hr-HR" dirty="0">
                <a:solidFill>
                  <a:schemeClr val="accent1"/>
                </a:solidFill>
              </a:rPr>
              <a:t>ELECTRICITY GRID</a:t>
            </a:r>
            <a:endParaRPr dirty="0"/>
          </a:p>
          <a:p>
            <a:pPr>
              <a:defRPr/>
            </a:pPr>
            <a:endParaRPr lang="hr-HR" dirty="0"/>
          </a:p>
        </p:txBody>
      </p:sp>
      <p:sp>
        <p:nvSpPr>
          <p:cNvPr id="36" name="TextBox 35"/>
          <p:cNvSpPr txBox="1"/>
          <p:nvPr/>
        </p:nvSpPr>
        <p:spPr bwMode="auto">
          <a:xfrm>
            <a:off x="3902953" y="2159142"/>
            <a:ext cx="2257051" cy="1754326"/>
          </a:xfrm>
          <a:prstGeom prst="rect">
            <a:avLst/>
          </a:prstGeom>
          <a:noFill/>
        </p:spPr>
        <p:txBody>
          <a:bodyPr wrap="square" rtlCol="0">
            <a:spAutoFit/>
          </a:bodyPr>
          <a:lstStyle/>
          <a:p>
            <a:pPr algn="ctr">
              <a:defRPr/>
            </a:pPr>
            <a:r>
              <a:rPr lang="hr-HR" dirty="0">
                <a:solidFill>
                  <a:schemeClr val="accent1"/>
                </a:solidFill>
              </a:rPr>
              <a:t>MINING</a:t>
            </a:r>
            <a:endParaRPr dirty="0"/>
          </a:p>
          <a:p>
            <a:pPr algn="ctr">
              <a:defRPr/>
            </a:pPr>
            <a:endParaRPr lang="hr-HR" dirty="0">
              <a:solidFill>
                <a:schemeClr val="accent1"/>
              </a:solidFill>
            </a:endParaRPr>
          </a:p>
          <a:p>
            <a:pPr algn="ctr">
              <a:defRPr/>
            </a:pPr>
            <a:endParaRPr lang="hr-HR" dirty="0">
              <a:solidFill>
                <a:schemeClr val="accent1"/>
              </a:solidFill>
            </a:endParaRPr>
          </a:p>
          <a:p>
            <a:pPr algn="ctr">
              <a:defRPr/>
            </a:pPr>
            <a:endParaRPr lang="hr-HR" dirty="0">
              <a:solidFill>
                <a:schemeClr val="accent1"/>
              </a:solidFill>
            </a:endParaRPr>
          </a:p>
          <a:p>
            <a:pPr algn="ctr">
              <a:defRPr/>
            </a:pPr>
            <a:r>
              <a:rPr lang="hr-HR" dirty="0">
                <a:solidFill>
                  <a:schemeClr val="accent1"/>
                </a:solidFill>
              </a:rPr>
              <a:t>RAW MATERIALS</a:t>
            </a:r>
            <a:endParaRPr dirty="0"/>
          </a:p>
          <a:p>
            <a:pPr>
              <a:defRPr/>
            </a:pPr>
            <a:endParaRPr lang="hr-HR" dirty="0"/>
          </a:p>
        </p:txBody>
      </p:sp>
      <p:sp>
        <p:nvSpPr>
          <p:cNvPr id="37" name="TextBox 36"/>
          <p:cNvSpPr txBox="1"/>
          <p:nvPr/>
        </p:nvSpPr>
        <p:spPr bwMode="auto">
          <a:xfrm>
            <a:off x="1506219" y="2992087"/>
            <a:ext cx="2172929" cy="861774"/>
          </a:xfrm>
          <a:prstGeom prst="rect">
            <a:avLst/>
          </a:prstGeom>
          <a:noFill/>
        </p:spPr>
        <p:txBody>
          <a:bodyPr wrap="square" rtlCol="0">
            <a:spAutoFit/>
          </a:bodyPr>
          <a:lstStyle/>
          <a:p>
            <a:pPr algn="ctr">
              <a:defRPr/>
            </a:pPr>
            <a:r>
              <a:rPr lang="hr-HR" sz="1600" dirty="0">
                <a:solidFill>
                  <a:schemeClr val="accent1"/>
                </a:solidFill>
              </a:rPr>
              <a:t>(CODE) </a:t>
            </a:r>
            <a:endParaRPr dirty="0"/>
          </a:p>
          <a:p>
            <a:pPr algn="ctr">
              <a:defRPr/>
            </a:pPr>
            <a:r>
              <a:rPr lang="hr-HR" sz="1600" dirty="0">
                <a:solidFill>
                  <a:schemeClr val="accent1"/>
                </a:solidFill>
              </a:rPr>
              <a:t>SMARTPHONE</a:t>
            </a:r>
            <a:endParaRPr dirty="0"/>
          </a:p>
          <a:p>
            <a:pPr>
              <a:defRPr/>
            </a:pPr>
            <a:endParaRPr lang="hr-HR" dirty="0"/>
          </a:p>
        </p:txBody>
      </p:sp>
      <p:sp>
        <p:nvSpPr>
          <p:cNvPr id="61" name="TextBox 60"/>
          <p:cNvSpPr txBox="1"/>
          <p:nvPr/>
        </p:nvSpPr>
        <p:spPr bwMode="auto">
          <a:xfrm>
            <a:off x="3988570" y="3960907"/>
            <a:ext cx="2172929" cy="1754326"/>
          </a:xfrm>
          <a:prstGeom prst="rect">
            <a:avLst/>
          </a:prstGeom>
          <a:noFill/>
        </p:spPr>
        <p:txBody>
          <a:bodyPr wrap="square" rtlCol="0">
            <a:spAutoFit/>
          </a:bodyPr>
          <a:lstStyle/>
          <a:p>
            <a:pPr algn="ctr">
              <a:defRPr/>
            </a:pPr>
            <a:r>
              <a:rPr lang="hr-HR" dirty="0">
                <a:solidFill>
                  <a:schemeClr val="accent1"/>
                </a:solidFill>
              </a:rPr>
              <a:t>PRODUCTION</a:t>
            </a:r>
            <a:endParaRPr dirty="0"/>
          </a:p>
          <a:p>
            <a:pPr algn="ctr">
              <a:defRPr/>
            </a:pPr>
            <a:endParaRPr lang="hr-HR" dirty="0">
              <a:solidFill>
                <a:schemeClr val="accent1"/>
              </a:solidFill>
            </a:endParaRPr>
          </a:p>
          <a:p>
            <a:pPr algn="ctr">
              <a:defRPr/>
            </a:pPr>
            <a:endParaRPr lang="hr-HR" dirty="0">
              <a:solidFill>
                <a:schemeClr val="accent1"/>
              </a:solidFill>
            </a:endParaRPr>
          </a:p>
          <a:p>
            <a:pPr algn="ctr">
              <a:defRPr/>
            </a:pPr>
            <a:endParaRPr lang="hr-HR" dirty="0">
              <a:solidFill>
                <a:schemeClr val="accent1"/>
              </a:solidFill>
            </a:endParaRPr>
          </a:p>
          <a:p>
            <a:pPr algn="ctr">
              <a:defRPr/>
            </a:pPr>
            <a:r>
              <a:rPr lang="hr-HR" dirty="0">
                <a:solidFill>
                  <a:schemeClr val="accent1"/>
                </a:solidFill>
              </a:rPr>
              <a:t>DEVICE ASSEMBLY</a:t>
            </a:r>
            <a:endParaRPr dirty="0"/>
          </a:p>
          <a:p>
            <a:pPr>
              <a:defRPr/>
            </a:pPr>
            <a:endParaRPr lang="hr-HR" dirty="0"/>
          </a:p>
        </p:txBody>
      </p:sp>
      <p:cxnSp>
        <p:nvCxnSpPr>
          <p:cNvPr id="4" name="Connector: Elbow 3">
            <a:extLst>
              <a:ext uri="{FF2B5EF4-FFF2-40B4-BE49-F238E27FC236}">
                <a16:creationId xmlns:a16="http://schemas.microsoft.com/office/drawing/2014/main" id="{3723E0DB-3D01-E713-DF26-722798A88E93}"/>
              </a:ext>
            </a:extLst>
          </p:cNvPr>
          <p:cNvCxnSpPr>
            <a:cxnSpLocks/>
          </p:cNvCxnSpPr>
          <p:nvPr/>
        </p:nvCxnSpPr>
        <p:spPr>
          <a:xfrm>
            <a:off x="2553847" y="3675672"/>
            <a:ext cx="4960295" cy="2017001"/>
          </a:xfrm>
          <a:prstGeom prst="bentConnector3">
            <a:avLst>
              <a:gd name="adj1" fmla="val 596"/>
            </a:avLst>
          </a:prstGeom>
          <a:ln w="57150">
            <a:tailEnd type="triangle"/>
          </a:ln>
        </p:spPr>
        <p:style>
          <a:lnRef idx="1">
            <a:schemeClr val="accent6"/>
          </a:lnRef>
          <a:fillRef idx="0">
            <a:schemeClr val="accent6"/>
          </a:fillRef>
          <a:effectRef idx="0">
            <a:schemeClr val="accent6"/>
          </a:effectRef>
          <a:fontRef idx="minor">
            <a:schemeClr val="tx1"/>
          </a:fontRef>
        </p:style>
      </p:cxnSp>
      <p:cxnSp>
        <p:nvCxnSpPr>
          <p:cNvPr id="7" name="Straight Arrow Connector 6">
            <a:extLst>
              <a:ext uri="{FF2B5EF4-FFF2-40B4-BE49-F238E27FC236}">
                <a16:creationId xmlns:a16="http://schemas.microsoft.com/office/drawing/2014/main" id="{4518B3E8-3D13-0D74-6763-BC631F2A4991}"/>
              </a:ext>
            </a:extLst>
          </p:cNvPr>
          <p:cNvCxnSpPr>
            <a:cxnSpLocks/>
          </p:cNvCxnSpPr>
          <p:nvPr/>
        </p:nvCxnSpPr>
        <p:spPr>
          <a:xfrm>
            <a:off x="5071817" y="3651244"/>
            <a:ext cx="0" cy="319524"/>
          </a:xfrm>
          <a:prstGeom prst="straightConnector1">
            <a:avLst/>
          </a:prstGeom>
          <a:ln w="57150">
            <a:tailEnd type="triangle"/>
          </a:ln>
        </p:spPr>
        <p:style>
          <a:lnRef idx="1">
            <a:schemeClr val="accent6"/>
          </a:lnRef>
          <a:fillRef idx="0">
            <a:schemeClr val="accent6"/>
          </a:fillRef>
          <a:effectRef idx="0">
            <a:schemeClr val="accent6"/>
          </a:effectRef>
          <a:fontRef idx="minor">
            <a:schemeClr val="tx1"/>
          </a:fontRef>
        </p:style>
      </p:cxnSp>
      <p:cxnSp>
        <p:nvCxnSpPr>
          <p:cNvPr id="19" name="Straight Arrow Connector 18">
            <a:extLst>
              <a:ext uri="{FF2B5EF4-FFF2-40B4-BE49-F238E27FC236}">
                <a16:creationId xmlns:a16="http://schemas.microsoft.com/office/drawing/2014/main" id="{36F9271F-9D69-73F1-B04C-186F42DCC0C1}"/>
              </a:ext>
            </a:extLst>
          </p:cNvPr>
          <p:cNvCxnSpPr/>
          <p:nvPr/>
        </p:nvCxnSpPr>
        <p:spPr>
          <a:xfrm>
            <a:off x="8641080" y="3635756"/>
            <a:ext cx="0" cy="726667"/>
          </a:xfrm>
          <a:prstGeom prst="straightConnector1">
            <a:avLst/>
          </a:prstGeom>
          <a:ln w="57150">
            <a:tailEnd type="triangle"/>
          </a:ln>
        </p:spPr>
        <p:style>
          <a:lnRef idx="1">
            <a:schemeClr val="accent6"/>
          </a:lnRef>
          <a:fillRef idx="0">
            <a:schemeClr val="accent6"/>
          </a:fillRef>
          <a:effectRef idx="0">
            <a:schemeClr val="accent6"/>
          </a:effectRef>
          <a:fontRef idx="minor">
            <a:schemeClr val="tx1"/>
          </a:fontRef>
        </p:style>
      </p:cxnSp>
      <p:cxnSp>
        <p:nvCxnSpPr>
          <p:cNvPr id="40" name="Straight Arrow Connector 39">
            <a:extLst>
              <a:ext uri="{FF2B5EF4-FFF2-40B4-BE49-F238E27FC236}">
                <a16:creationId xmlns:a16="http://schemas.microsoft.com/office/drawing/2014/main" id="{076C1490-9806-EA00-AA1E-0FBED3B3AD73}"/>
              </a:ext>
            </a:extLst>
          </p:cNvPr>
          <p:cNvCxnSpPr>
            <a:cxnSpLocks/>
          </p:cNvCxnSpPr>
          <p:nvPr/>
        </p:nvCxnSpPr>
        <p:spPr>
          <a:xfrm>
            <a:off x="6306285" y="4703399"/>
            <a:ext cx="1175529" cy="0"/>
          </a:xfrm>
          <a:prstGeom prst="straightConnector1">
            <a:avLst/>
          </a:prstGeom>
          <a:ln w="57150">
            <a:tailEnd type="triangle"/>
          </a:ln>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28" name="Picture 4">
            <a:extLst>
              <a:ext uri="{FF2B5EF4-FFF2-40B4-BE49-F238E27FC236}">
                <a16:creationId xmlns:a16="http://schemas.microsoft.com/office/drawing/2014/main" id="{0D16C4A2-F7BD-543A-6504-9721E8FD3E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6731" y="1489547"/>
            <a:ext cx="10348409" cy="4541687"/>
          </a:xfrm>
          <a:prstGeom prst="rect">
            <a:avLst/>
          </a:prstGeom>
          <a:noFill/>
          <a:extLst>
            <a:ext uri="{909E8E84-426E-40DD-AFC4-6F175D3DCCD1}">
              <a14:hiddenFill xmlns:a14="http://schemas.microsoft.com/office/drawing/2010/main">
                <a:solidFill>
                  <a:srgbClr val="FFFFFF"/>
                </a:solidFill>
              </a14:hiddenFill>
            </a:ext>
          </a:extLst>
        </p:spPr>
      </p:pic>
      <p:sp>
        <p:nvSpPr>
          <p:cNvPr id="7" name="Title 6"/>
          <p:cNvSpPr>
            <a:spLocks noGrp="1"/>
          </p:cNvSpPr>
          <p:nvPr>
            <p:ph type="title"/>
          </p:nvPr>
        </p:nvSpPr>
        <p:spPr bwMode="auto"/>
        <p:txBody>
          <a:bodyPr anchor="ctr"/>
          <a:lstStyle/>
          <a:p>
            <a:pPr>
              <a:defRPr/>
            </a:pPr>
            <a:r>
              <a:rPr lang="en-IE" dirty="0">
                <a:solidFill>
                  <a:schemeClr val="accent1"/>
                </a:solidFill>
              </a:rPr>
              <a:t>GHG Protocol</a:t>
            </a:r>
          </a:p>
        </p:txBody>
      </p:sp>
      <p:sp>
        <p:nvSpPr>
          <p:cNvPr id="2" name="Rectangle: Rounded Corners 1">
            <a:extLst>
              <a:ext uri="{FF2B5EF4-FFF2-40B4-BE49-F238E27FC236}">
                <a16:creationId xmlns:a16="http://schemas.microsoft.com/office/drawing/2014/main" id="{CC8012EF-3BFD-B03A-2A47-05E178023D4B}"/>
              </a:ext>
            </a:extLst>
          </p:cNvPr>
          <p:cNvSpPr/>
          <p:nvPr/>
        </p:nvSpPr>
        <p:spPr>
          <a:xfrm>
            <a:off x="7523364" y="2515867"/>
            <a:ext cx="3429867" cy="3727915"/>
          </a:xfrm>
          <a:prstGeom prst="roundRect">
            <a:avLst/>
          </a:prstGeom>
          <a:noFill/>
          <a:ln w="381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988019543"/>
              </p:ext>
            </p:extLst>
          </p:nvPr>
        </p:nvGraphicFramePr>
        <p:xfrm>
          <a:off x="363985" y="2144055"/>
          <a:ext cx="10077873" cy="3873287"/>
        </p:xfrm>
        <a:graphic>
          <a:graphicData uri="http://schemas.openxmlformats.org/drawingml/2006/table">
            <a:tbl>
              <a:tblPr firstRow="1" bandRow="1">
                <a:tableStyleId>{3B4B98B0-60AC-42C2-AFA5-B58CD77FA1E5}</a:tableStyleId>
              </a:tblPr>
              <a:tblGrid>
                <a:gridCol w="2386046">
                  <a:extLst>
                    <a:ext uri="{9D8B030D-6E8A-4147-A177-3AD203B41FA5}">
                      <a16:colId xmlns:a16="http://schemas.microsoft.com/office/drawing/2014/main" val="20000"/>
                    </a:ext>
                  </a:extLst>
                </a:gridCol>
                <a:gridCol w="7691827">
                  <a:extLst>
                    <a:ext uri="{9D8B030D-6E8A-4147-A177-3AD203B41FA5}">
                      <a16:colId xmlns:a16="http://schemas.microsoft.com/office/drawing/2014/main" val="20001"/>
                    </a:ext>
                  </a:extLst>
                </a:gridCol>
              </a:tblGrid>
              <a:tr h="812141">
                <a:tc>
                  <a:txBody>
                    <a:bodyPr/>
                    <a:lstStyle/>
                    <a:p>
                      <a:pPr marL="0" marR="0" lvl="0" indent="0" algn="l" defTabSz="914400">
                        <a:lnSpc>
                          <a:spcPct val="100000"/>
                        </a:lnSpc>
                        <a:spcBef>
                          <a:spcPts val="0"/>
                        </a:spcBef>
                        <a:spcAft>
                          <a:spcPts val="0"/>
                        </a:spcAft>
                        <a:buClrTx/>
                        <a:buSzTx/>
                        <a:buFontTx/>
                        <a:buNone/>
                        <a:defRPr/>
                      </a:pPr>
                      <a:r>
                        <a:rPr lang="en-US" sz="1300" b="1">
                          <a:solidFill>
                            <a:schemeClr val="accent1"/>
                          </a:solidFill>
                        </a:rPr>
                        <a:t>S</a:t>
                      </a:r>
                      <a:r>
                        <a:rPr lang="en-US" sz="1300" b="1"/>
                        <a:t> — Single Responsibility</a:t>
                      </a:r>
                      <a:endParaRPr sz="1700"/>
                    </a:p>
                    <a:p>
                      <a:pPr>
                        <a:defRPr/>
                      </a:pPr>
                      <a:endParaRPr lang="hr-HR" sz="1300"/>
                    </a:p>
                  </a:txBody>
                  <a:tcPr marL="81288" marR="81288" marT="40644" marB="40644"/>
                </a:tc>
                <a:tc>
                  <a:txBody>
                    <a:bodyPr/>
                    <a:lstStyle/>
                    <a:p>
                      <a:pPr marL="0" marR="0" lvl="0" indent="0" algn="l" defTabSz="914400">
                        <a:lnSpc>
                          <a:spcPct val="100000"/>
                        </a:lnSpc>
                        <a:spcBef>
                          <a:spcPts val="0"/>
                        </a:spcBef>
                        <a:spcAft>
                          <a:spcPts val="0"/>
                        </a:spcAft>
                        <a:buClrTx/>
                        <a:buSzTx/>
                        <a:buFontTx/>
                        <a:buNone/>
                        <a:defRPr/>
                      </a:pPr>
                      <a:r>
                        <a:rPr lang="en-US" sz="1300" b="0" dirty="0"/>
                        <a:t>Focused components = shorter execution paths, reduced memory usage, lower CPU idle time.</a:t>
                      </a:r>
                      <a:endParaRPr sz="1700" dirty="0"/>
                    </a:p>
                  </a:txBody>
                  <a:tcPr marL="81288" marR="81288" marT="40644" marB="40644"/>
                </a:tc>
                <a:extLst>
                  <a:ext uri="{0D108BD9-81ED-4DB2-BD59-A6C34878D82A}">
                    <a16:rowId xmlns:a16="http://schemas.microsoft.com/office/drawing/2014/main" val="10000"/>
                  </a:ext>
                </a:extLst>
              </a:tr>
              <a:tr h="624723">
                <a:tc>
                  <a:txBody>
                    <a:bodyPr/>
                    <a:lstStyle/>
                    <a:p>
                      <a:pPr marL="0" marR="0" lvl="0" indent="0" algn="l" defTabSz="914400">
                        <a:lnSpc>
                          <a:spcPct val="100000"/>
                        </a:lnSpc>
                        <a:spcBef>
                          <a:spcPts val="0"/>
                        </a:spcBef>
                        <a:spcAft>
                          <a:spcPts val="0"/>
                        </a:spcAft>
                        <a:buClrTx/>
                        <a:buSzTx/>
                        <a:buFontTx/>
                        <a:buNone/>
                        <a:defRPr/>
                      </a:pPr>
                      <a:r>
                        <a:rPr lang="en-US" sz="1300" b="1">
                          <a:solidFill>
                            <a:schemeClr val="accent1"/>
                          </a:solidFill>
                        </a:rPr>
                        <a:t>O</a:t>
                      </a:r>
                      <a:r>
                        <a:rPr lang="en-US" sz="1300" b="1"/>
                        <a:t> — Open/Closed</a:t>
                      </a:r>
                      <a:endParaRPr sz="1700"/>
                    </a:p>
                    <a:p>
                      <a:pPr>
                        <a:defRPr/>
                      </a:pPr>
                      <a:endParaRPr lang="hr-HR" sz="1300"/>
                    </a:p>
                  </a:txBody>
                  <a:tcPr marL="81288" marR="81288" marT="40644" marB="40644"/>
                </a:tc>
                <a:tc>
                  <a:txBody>
                    <a:bodyPr/>
                    <a:lstStyle/>
                    <a:p>
                      <a:pPr marL="0" marR="0" lvl="0" indent="0" algn="l" defTabSz="914400">
                        <a:lnSpc>
                          <a:spcPct val="100000"/>
                        </a:lnSpc>
                        <a:spcBef>
                          <a:spcPts val="0"/>
                        </a:spcBef>
                        <a:spcAft>
                          <a:spcPts val="0"/>
                        </a:spcAft>
                        <a:buClrTx/>
                        <a:buSzTx/>
                        <a:buFontTx/>
                        <a:buNone/>
                        <a:defRPr/>
                      </a:pPr>
                      <a:r>
                        <a:rPr lang="en-US" sz="1300"/>
                        <a:t>Build for extension, not recompilation. Avoids burning CI/CD pipeline energy on full rebuilds.</a:t>
                      </a:r>
                      <a:endParaRPr sz="1700"/>
                    </a:p>
                  </a:txBody>
                  <a:tcPr marL="81288" marR="81288" marT="40644" marB="40644"/>
                </a:tc>
                <a:extLst>
                  <a:ext uri="{0D108BD9-81ED-4DB2-BD59-A6C34878D82A}">
                    <a16:rowId xmlns:a16="http://schemas.microsoft.com/office/drawing/2014/main" val="10001"/>
                  </a:ext>
                </a:extLst>
              </a:tr>
              <a:tr h="812141">
                <a:tc>
                  <a:txBody>
                    <a:bodyPr/>
                    <a:lstStyle/>
                    <a:p>
                      <a:pPr marL="0" marR="0" lvl="0" indent="0" algn="l" defTabSz="914400">
                        <a:lnSpc>
                          <a:spcPct val="100000"/>
                        </a:lnSpc>
                        <a:spcBef>
                          <a:spcPts val="0"/>
                        </a:spcBef>
                        <a:spcAft>
                          <a:spcPts val="0"/>
                        </a:spcAft>
                        <a:buClrTx/>
                        <a:buSzTx/>
                        <a:buFontTx/>
                        <a:buNone/>
                        <a:defRPr/>
                      </a:pPr>
                      <a:r>
                        <a:rPr lang="en-US" sz="1300" b="1">
                          <a:solidFill>
                            <a:schemeClr val="accent1"/>
                          </a:solidFill>
                        </a:rPr>
                        <a:t>L</a:t>
                      </a:r>
                      <a:r>
                        <a:rPr lang="en-US" sz="1300" b="1"/>
                        <a:t> — Liskov Substitution</a:t>
                      </a:r>
                      <a:endParaRPr sz="1700"/>
                    </a:p>
                    <a:p>
                      <a:pPr>
                        <a:defRPr/>
                      </a:pPr>
                      <a:endParaRPr lang="hr-HR" sz="1300"/>
                    </a:p>
                  </a:txBody>
                  <a:tcPr marL="81288" marR="81288" marT="40644" marB="40644"/>
                </a:tc>
                <a:tc>
                  <a:txBody>
                    <a:bodyPr/>
                    <a:lstStyle/>
                    <a:p>
                      <a:pPr marL="0" marR="0" lvl="0" indent="0" algn="l" defTabSz="914400">
                        <a:lnSpc>
                          <a:spcPct val="100000"/>
                        </a:lnSpc>
                        <a:spcBef>
                          <a:spcPts val="0"/>
                        </a:spcBef>
                        <a:spcAft>
                          <a:spcPts val="0"/>
                        </a:spcAft>
                        <a:buClrTx/>
                        <a:buSzTx/>
                        <a:buFontTx/>
                        <a:buNone/>
                        <a:defRPr/>
                      </a:pPr>
                      <a:r>
                        <a:rPr lang="en-US" sz="1300"/>
                        <a:t>Correct abstraction prevents wasteful type-checking overhead and erroneous execution branches.</a:t>
                      </a:r>
                      <a:endParaRPr sz="1700"/>
                    </a:p>
                  </a:txBody>
                  <a:tcPr marL="81288" marR="81288" marT="40644" marB="40644"/>
                </a:tc>
                <a:extLst>
                  <a:ext uri="{0D108BD9-81ED-4DB2-BD59-A6C34878D82A}">
                    <a16:rowId xmlns:a16="http://schemas.microsoft.com/office/drawing/2014/main" val="10002"/>
                  </a:ext>
                </a:extLst>
              </a:tr>
              <a:tr h="812141">
                <a:tc>
                  <a:txBody>
                    <a:bodyPr/>
                    <a:lstStyle/>
                    <a:p>
                      <a:pPr marL="0" marR="0" lvl="0" indent="0" algn="l" defTabSz="914400">
                        <a:lnSpc>
                          <a:spcPct val="100000"/>
                        </a:lnSpc>
                        <a:spcBef>
                          <a:spcPts val="0"/>
                        </a:spcBef>
                        <a:spcAft>
                          <a:spcPts val="0"/>
                        </a:spcAft>
                        <a:buClrTx/>
                        <a:buSzTx/>
                        <a:buFontTx/>
                        <a:buNone/>
                        <a:defRPr/>
                      </a:pPr>
                      <a:r>
                        <a:rPr lang="en-US" sz="1300" b="1">
                          <a:solidFill>
                            <a:schemeClr val="accent1"/>
                          </a:solidFill>
                        </a:rPr>
                        <a:t>I </a:t>
                      </a:r>
                      <a:r>
                        <a:rPr lang="en-US" sz="1300" b="1"/>
                        <a:t>— Interface Segregation</a:t>
                      </a:r>
                      <a:endParaRPr sz="1700"/>
                    </a:p>
                    <a:p>
                      <a:pPr>
                        <a:defRPr/>
                      </a:pPr>
                      <a:endParaRPr lang="hr-HR" sz="1300"/>
                    </a:p>
                  </a:txBody>
                  <a:tcPr marL="81288" marR="81288" marT="40644" marB="40644"/>
                </a:tc>
                <a:tc>
                  <a:txBody>
                    <a:bodyPr/>
                    <a:lstStyle/>
                    <a:p>
                      <a:pPr marL="0" marR="0" lvl="0" indent="0" algn="l" defTabSz="914400">
                        <a:lnSpc>
                          <a:spcPct val="100000"/>
                        </a:lnSpc>
                        <a:spcBef>
                          <a:spcPts val="0"/>
                        </a:spcBef>
                        <a:spcAft>
                          <a:spcPts val="0"/>
                        </a:spcAft>
                        <a:buClrTx/>
                        <a:buSzTx/>
                        <a:buFontTx/>
                        <a:buNone/>
                        <a:defRPr/>
                      </a:pPr>
                      <a:r>
                        <a:rPr lang="en-US" sz="1300"/>
                        <a:t>Thin interfaces prevent loading unused capabilities — reducing memory overhead per component.</a:t>
                      </a:r>
                      <a:endParaRPr sz="1700"/>
                    </a:p>
                  </a:txBody>
                  <a:tcPr marL="81288" marR="81288" marT="40644" marB="40644"/>
                </a:tc>
                <a:extLst>
                  <a:ext uri="{0D108BD9-81ED-4DB2-BD59-A6C34878D82A}">
                    <a16:rowId xmlns:a16="http://schemas.microsoft.com/office/drawing/2014/main" val="10003"/>
                  </a:ext>
                </a:extLst>
              </a:tr>
              <a:tr h="812141">
                <a:tc>
                  <a:txBody>
                    <a:bodyPr/>
                    <a:lstStyle/>
                    <a:p>
                      <a:pPr marL="0" marR="0" lvl="0" indent="0" algn="l" defTabSz="914400">
                        <a:lnSpc>
                          <a:spcPct val="100000"/>
                        </a:lnSpc>
                        <a:spcBef>
                          <a:spcPts val="0"/>
                        </a:spcBef>
                        <a:spcAft>
                          <a:spcPts val="0"/>
                        </a:spcAft>
                        <a:buClrTx/>
                        <a:buSzTx/>
                        <a:buFontTx/>
                        <a:buNone/>
                        <a:defRPr/>
                      </a:pPr>
                      <a:r>
                        <a:rPr lang="en-US" sz="1300" b="1">
                          <a:solidFill>
                            <a:schemeClr val="accent1"/>
                          </a:solidFill>
                        </a:rPr>
                        <a:t>D</a:t>
                      </a:r>
                      <a:r>
                        <a:rPr lang="en-US" sz="1300" b="1"/>
                        <a:t> — Dependency Inversion</a:t>
                      </a:r>
                      <a:endParaRPr sz="1700"/>
                    </a:p>
                    <a:p>
                      <a:pPr>
                        <a:defRPr/>
                      </a:pPr>
                      <a:endParaRPr lang="hr-HR" sz="1300"/>
                    </a:p>
                  </a:txBody>
                  <a:tcPr marL="81288" marR="81288" marT="40644" marB="40644"/>
                </a:tc>
                <a:tc>
                  <a:txBody>
                    <a:bodyPr/>
                    <a:lstStyle/>
                    <a:p>
                      <a:pPr marL="0" marR="0" lvl="0" indent="0" algn="l" defTabSz="914400">
                        <a:lnSpc>
                          <a:spcPct val="100000"/>
                        </a:lnSpc>
                        <a:spcBef>
                          <a:spcPts val="0"/>
                        </a:spcBef>
                        <a:spcAft>
                          <a:spcPts val="0"/>
                        </a:spcAft>
                        <a:buClrTx/>
                        <a:buSzTx/>
                        <a:buFontTx/>
                        <a:buNone/>
                        <a:defRPr/>
                      </a:pPr>
                      <a:r>
                        <a:rPr lang="en-US" sz="1300" dirty="0"/>
                        <a:t>Decoupled systems allow independent scaling and shutdown — hardware only active when truly needed.</a:t>
                      </a:r>
                      <a:endParaRPr sz="1700" dirty="0"/>
                    </a:p>
                    <a:p>
                      <a:pPr>
                        <a:defRPr/>
                      </a:pPr>
                      <a:endParaRPr lang="hr-HR" sz="1300" dirty="0"/>
                    </a:p>
                  </a:txBody>
                  <a:tcPr marL="81288" marR="81288" marT="40644" marB="40644"/>
                </a:tc>
                <a:extLst>
                  <a:ext uri="{0D108BD9-81ED-4DB2-BD59-A6C34878D82A}">
                    <a16:rowId xmlns:a16="http://schemas.microsoft.com/office/drawing/2014/main" val="10004"/>
                  </a:ext>
                </a:extLst>
              </a:tr>
            </a:tbl>
          </a:graphicData>
        </a:graphic>
      </p:graphicFrame>
      <p:sp>
        <p:nvSpPr>
          <p:cNvPr id="3" name="Title 2">
            <a:extLst>
              <a:ext uri="{FF2B5EF4-FFF2-40B4-BE49-F238E27FC236}">
                <a16:creationId xmlns:a16="http://schemas.microsoft.com/office/drawing/2014/main" id="{80908627-00C3-ABF4-A659-BAFB5B99CBBB}"/>
              </a:ext>
            </a:extLst>
          </p:cNvPr>
          <p:cNvSpPr txBox="1">
            <a:spLocks/>
          </p:cNvSpPr>
          <p:nvPr/>
        </p:nvSpPr>
        <p:spPr bwMode="auto">
          <a:xfrm>
            <a:off x="363985" y="826766"/>
            <a:ext cx="8286720" cy="1325563"/>
          </a:xfrm>
          <a:prstGeom prst="rect">
            <a:avLst/>
          </a:prstGeom>
        </p:spPr>
        <p:txBody>
          <a:bodyPr vert="horz" lIns="91440" tIns="45720" rIns="91440" bIns="45720" rtlCol="0" anchor="ctr">
            <a:normAutofit/>
          </a:bodyPr>
          <a:lstStyle>
            <a:lvl1pPr algn="l" defTabSz="914400">
              <a:lnSpc>
                <a:spcPct val="90000"/>
              </a:lnSpc>
              <a:spcBef>
                <a:spcPts val="0"/>
              </a:spcBef>
              <a:buNone/>
              <a:defRPr sz="2800">
                <a:solidFill>
                  <a:schemeClr val="accent2"/>
                </a:solidFill>
                <a:latin typeface="+mj-lt"/>
                <a:ea typeface="+mj-ea"/>
                <a:cs typeface="+mj-cs"/>
              </a:defRPr>
            </a:lvl1pPr>
          </a:lstStyle>
          <a:p>
            <a:pPr>
              <a:defRPr/>
            </a:pPr>
            <a:r>
              <a:rPr lang="en-US" dirty="0">
                <a:solidFill>
                  <a:schemeClr val="accent1"/>
                </a:solidFill>
              </a:rPr>
              <a:t>Sustainable SOLID: Green Benefits of Each Principle</a:t>
            </a:r>
            <a:endParaRPr lang="en-IE" dirty="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aphicFrame>
        <p:nvGraphicFramePr>
          <p:cNvPr id="2" name="Diagram 1"/>
          <p:cNvGraphicFramePr>
            <a:graphicFrameLocks/>
          </p:cNvGraphicFramePr>
          <p:nvPr>
            <p:extLst>
              <p:ext uri="{D42A27DB-BD31-4B8C-83A1-F6EECF244321}">
                <p14:modId xmlns:p14="http://schemas.microsoft.com/office/powerpoint/2010/main" val="2063647889"/>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363985" y="826766"/>
            <a:ext cx="8150750" cy="1325563"/>
          </a:xfrm>
        </p:spPr>
        <p:txBody>
          <a:bodyPr anchor="ctr"/>
          <a:lstStyle/>
          <a:p>
            <a:pPr>
              <a:defRPr/>
            </a:pPr>
            <a:r>
              <a:rPr lang="hr-HR" dirty="0" err="1">
                <a:solidFill>
                  <a:schemeClr val="accent1"/>
                </a:solidFill>
              </a:rPr>
              <a:t>Visualizing</a:t>
            </a:r>
            <a:r>
              <a:rPr lang="hr-HR" dirty="0">
                <a:solidFill>
                  <a:schemeClr val="accent1"/>
                </a:solidFill>
              </a:rPr>
              <a:t> CI-CD </a:t>
            </a:r>
            <a:r>
              <a:rPr lang="hr-HR" dirty="0" err="1">
                <a:solidFill>
                  <a:schemeClr val="accent1"/>
                </a:solidFill>
              </a:rPr>
              <a:t>Pipeline</a:t>
            </a:r>
            <a:r>
              <a:rPr lang="hr-HR" dirty="0">
                <a:solidFill>
                  <a:schemeClr val="accent1"/>
                </a:solidFill>
              </a:rPr>
              <a:t> status &amp; Energy </a:t>
            </a:r>
            <a:r>
              <a:rPr lang="hr-HR" dirty="0" err="1">
                <a:solidFill>
                  <a:schemeClr val="accent1"/>
                </a:solidFill>
              </a:rPr>
              <a:t>Impact</a:t>
            </a:r>
            <a:endParaRPr lang="en-IE" dirty="0"/>
          </a:p>
        </p:txBody>
      </p:sp>
      <p:pic>
        <p:nvPicPr>
          <p:cNvPr id="5" name="Picture 4"/>
          <p:cNvPicPr>
            <a:picLocks noChangeAspect="1"/>
          </p:cNvPicPr>
          <p:nvPr/>
        </p:nvPicPr>
        <p:blipFill>
          <a:blip r:embed="rId3"/>
          <a:stretch/>
        </p:blipFill>
        <p:spPr bwMode="auto">
          <a:xfrm>
            <a:off x="1953955" y="1762153"/>
            <a:ext cx="8524568" cy="4653548"/>
          </a:xfrm>
          <a:prstGeom prst="rect">
            <a:avLst/>
          </a:prstGeom>
        </p:spPr>
      </p:pic>
      <p:pic>
        <p:nvPicPr>
          <p:cNvPr id="6" name="Picture 5"/>
          <p:cNvPicPr>
            <a:picLocks noChangeAspect="1"/>
          </p:cNvPicPr>
          <p:nvPr/>
        </p:nvPicPr>
        <p:blipFill>
          <a:blip r:embed="rId4"/>
          <a:srcRect t="8929"/>
          <a:stretch/>
        </p:blipFill>
        <p:spPr bwMode="auto">
          <a:xfrm>
            <a:off x="2180351" y="2141039"/>
            <a:ext cx="7831298" cy="389019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3" name="Picture 12"/>
          <p:cNvPicPr>
            <a:picLocks noChangeAspect="1"/>
          </p:cNvPicPr>
          <p:nvPr/>
        </p:nvPicPr>
        <p:blipFill>
          <a:blip r:embed="rId3"/>
          <a:srcRect l="6132" r="6459"/>
          <a:stretch>
            <a:fillRect/>
          </a:stretch>
        </p:blipFill>
        <p:spPr bwMode="auto">
          <a:xfrm>
            <a:off x="2772155" y="1890959"/>
            <a:ext cx="6647689" cy="4140275"/>
          </a:xfrm>
          <a:prstGeom prst="rect">
            <a:avLst/>
          </a:prstGeom>
        </p:spPr>
      </p:pic>
      <p:sp>
        <p:nvSpPr>
          <p:cNvPr id="3" name="Title 2"/>
          <p:cNvSpPr>
            <a:spLocks noGrp="1"/>
          </p:cNvSpPr>
          <p:nvPr>
            <p:ph type="title"/>
          </p:nvPr>
        </p:nvSpPr>
        <p:spPr bwMode="auto">
          <a:xfrm>
            <a:off x="363985" y="826766"/>
            <a:ext cx="8150750" cy="1325563"/>
          </a:xfrm>
        </p:spPr>
        <p:txBody>
          <a:bodyPr anchor="ctr"/>
          <a:lstStyle/>
          <a:p>
            <a:pPr>
              <a:defRPr/>
            </a:pPr>
            <a:r>
              <a:rPr lang="hr-HR" dirty="0">
                <a:solidFill>
                  <a:schemeClr val="accent1"/>
                </a:solidFill>
              </a:rPr>
              <a:t>Design </a:t>
            </a:r>
            <a:r>
              <a:rPr lang="hr-HR" dirty="0" err="1">
                <a:solidFill>
                  <a:schemeClr val="accent1"/>
                </a:solidFill>
              </a:rPr>
              <a:t>Patterns</a:t>
            </a:r>
            <a:endParaRPr lang="en-IE" dirty="0"/>
          </a:p>
        </p:txBody>
      </p:sp>
      <p:sp>
        <p:nvSpPr>
          <p:cNvPr id="4" name="TextBox 3"/>
          <p:cNvSpPr txBox="1"/>
          <p:nvPr/>
        </p:nvSpPr>
        <p:spPr bwMode="auto">
          <a:xfrm>
            <a:off x="363985" y="2519267"/>
            <a:ext cx="10667809" cy="369332"/>
          </a:xfrm>
          <a:prstGeom prst="rect">
            <a:avLst/>
          </a:prstGeom>
          <a:noFill/>
        </p:spPr>
        <p:txBody>
          <a:bodyPr wrap="square">
            <a:spAutoFit/>
          </a:bodyPr>
          <a:lstStyle/>
          <a:p>
            <a:pPr>
              <a:buNone/>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363985" y="818643"/>
            <a:ext cx="8150750" cy="1325563"/>
          </a:xfrm>
        </p:spPr>
        <p:txBody>
          <a:bodyPr anchor="ctr"/>
          <a:lstStyle/>
          <a:p>
            <a:pPr>
              <a:defRPr/>
            </a:pPr>
            <a:r>
              <a:rPr lang="hr-HR" dirty="0" err="1">
                <a:solidFill>
                  <a:schemeClr val="accent1"/>
                </a:solidFill>
              </a:rPr>
              <a:t>Observer</a:t>
            </a:r>
            <a:r>
              <a:rPr lang="hr-HR" dirty="0">
                <a:solidFill>
                  <a:schemeClr val="accent1"/>
                </a:solidFill>
              </a:rPr>
              <a:t> </a:t>
            </a:r>
            <a:r>
              <a:rPr lang="hr-HR" dirty="0" err="1">
                <a:solidFill>
                  <a:schemeClr val="accent1"/>
                </a:solidFill>
              </a:rPr>
              <a:t>Pattern</a:t>
            </a:r>
            <a:r>
              <a:rPr lang="hr-HR" dirty="0">
                <a:solidFill>
                  <a:schemeClr val="accent1"/>
                </a:solidFill>
              </a:rPr>
              <a:t> </a:t>
            </a:r>
            <a:endParaRPr lang="en-IE" dirty="0"/>
          </a:p>
        </p:txBody>
      </p:sp>
      <p:sp>
        <p:nvSpPr>
          <p:cNvPr id="4" name="TextBox 3"/>
          <p:cNvSpPr txBox="1"/>
          <p:nvPr/>
        </p:nvSpPr>
        <p:spPr bwMode="auto">
          <a:xfrm>
            <a:off x="363985" y="2519267"/>
            <a:ext cx="10667809" cy="369332"/>
          </a:xfrm>
          <a:prstGeom prst="rect">
            <a:avLst/>
          </a:prstGeom>
          <a:noFill/>
        </p:spPr>
        <p:txBody>
          <a:bodyPr wrap="square">
            <a:spAutoFit/>
          </a:bodyPr>
          <a:lstStyle/>
          <a:p>
            <a:pPr>
              <a:buNone/>
              <a:defRPr/>
            </a:pPr>
            <a:endParaRPr lang="en-US"/>
          </a:p>
        </p:txBody>
      </p:sp>
      <p:pic>
        <p:nvPicPr>
          <p:cNvPr id="1026" name="Picture 2"/>
          <p:cNvPicPr>
            <a:picLocks noChangeAspect="1" noChangeArrowheads="1"/>
          </p:cNvPicPr>
          <p:nvPr/>
        </p:nvPicPr>
        <p:blipFill>
          <a:blip r:embed="rId3"/>
          <a:stretch/>
        </p:blipFill>
        <p:spPr bwMode="auto">
          <a:xfrm>
            <a:off x="464718" y="2121076"/>
            <a:ext cx="3873910" cy="3873910"/>
          </a:xfrm>
          <a:prstGeom prst="rect">
            <a:avLst/>
          </a:prstGeom>
          <a:noFill/>
        </p:spPr>
      </p:pic>
      <p:sp>
        <p:nvSpPr>
          <p:cNvPr id="5" name="TextBox 4"/>
          <p:cNvSpPr txBox="1"/>
          <p:nvPr/>
        </p:nvSpPr>
        <p:spPr bwMode="auto">
          <a:xfrm>
            <a:off x="4439360" y="2047660"/>
            <a:ext cx="6592434" cy="1077218"/>
          </a:xfrm>
          <a:prstGeom prst="rect">
            <a:avLst/>
          </a:prstGeom>
          <a:noFill/>
        </p:spPr>
        <p:txBody>
          <a:bodyPr wrap="square">
            <a:spAutoFit/>
          </a:bodyPr>
          <a:lstStyle/>
          <a:p>
            <a:pPr>
              <a:defRPr/>
            </a:pPr>
            <a:r>
              <a:rPr lang="en-US" sz="1600" dirty="0"/>
              <a:t>By switching to event-driven design using the Observer Pattern, we allow hardware to enter deep low-power modes between meaningful events. Components register interest and remain dormant until notified — no wasted cycles</a:t>
            </a:r>
            <a:r>
              <a:rPr lang="hr-HR" sz="1600" dirty="0"/>
              <a:t>.</a:t>
            </a:r>
            <a:endParaRPr dirty="0"/>
          </a:p>
        </p:txBody>
      </p:sp>
      <p:sp>
        <p:nvSpPr>
          <p:cNvPr id="6" name="TextBox 5"/>
          <p:cNvSpPr txBox="1"/>
          <p:nvPr/>
        </p:nvSpPr>
        <p:spPr bwMode="auto">
          <a:xfrm>
            <a:off x="4439360" y="4991184"/>
            <a:ext cx="6100916" cy="923330"/>
          </a:xfrm>
          <a:prstGeom prst="rect">
            <a:avLst/>
          </a:prstGeom>
          <a:noFill/>
        </p:spPr>
        <p:txBody>
          <a:bodyPr wrap="square">
            <a:spAutoFit/>
          </a:bodyPr>
          <a:lstStyle/>
          <a:p>
            <a:pPr>
              <a:defRPr/>
            </a:pPr>
            <a:r>
              <a:rPr lang="en-US" dirty="0"/>
              <a:t>The CPU sleeps between events. When an event fires, the system wakes, processes, and returns to rest. </a:t>
            </a:r>
            <a:endParaRPr lang="hr-HR" dirty="0"/>
          </a:p>
        </p:txBody>
      </p:sp>
      <p:graphicFrame>
        <p:nvGraphicFramePr>
          <p:cNvPr id="7" name="Table 6"/>
          <p:cNvGraphicFramePr>
            <a:graphicFrameLocks noGrp="1"/>
          </p:cNvGraphicFramePr>
          <p:nvPr/>
        </p:nvGraphicFramePr>
        <p:xfrm>
          <a:off x="4511462" y="3280791"/>
          <a:ext cx="6520332" cy="1554480"/>
        </p:xfrm>
        <a:graphic>
          <a:graphicData uri="http://schemas.openxmlformats.org/drawingml/2006/table">
            <a:tbl>
              <a:tblPr firstRow="1" bandRow="1">
                <a:tableStyleId>{3B4B98B0-60AC-42C2-AFA5-B58CD77FA1E5}</a:tableStyleId>
              </a:tblPr>
              <a:tblGrid>
                <a:gridCol w="3260166">
                  <a:extLst>
                    <a:ext uri="{9D8B030D-6E8A-4147-A177-3AD203B41FA5}">
                      <a16:colId xmlns:a16="http://schemas.microsoft.com/office/drawing/2014/main" val="20000"/>
                    </a:ext>
                  </a:extLst>
                </a:gridCol>
                <a:gridCol w="3260166">
                  <a:extLst>
                    <a:ext uri="{9D8B030D-6E8A-4147-A177-3AD203B41FA5}">
                      <a16:colId xmlns:a16="http://schemas.microsoft.com/office/drawing/2014/main" val="20001"/>
                    </a:ext>
                  </a:extLst>
                </a:gridCol>
              </a:tblGrid>
              <a:tr h="1289753">
                <a:tc>
                  <a:txBody>
                    <a:bodyPr/>
                    <a:lstStyle/>
                    <a:p>
                      <a:pPr>
                        <a:defRPr/>
                      </a:pPr>
                      <a:r>
                        <a:rPr lang="en-US" sz="1600" b="1" dirty="0">
                          <a:solidFill>
                            <a:schemeClr val="accent1"/>
                          </a:solidFill>
                        </a:rPr>
                        <a:t>Polling</a:t>
                      </a:r>
                      <a:endParaRPr lang="hr-HR" sz="1600" b="1" dirty="0">
                        <a:solidFill>
                          <a:schemeClr val="accent1"/>
                        </a:solidFill>
                      </a:endParaRPr>
                    </a:p>
                    <a:p>
                      <a:pPr>
                        <a:defRPr/>
                      </a:pPr>
                      <a:endParaRPr lang="en-US" sz="1600" b="1" dirty="0"/>
                    </a:p>
                    <a:p>
                      <a:pPr>
                        <a:defRPr/>
                      </a:pPr>
                      <a:r>
                        <a:rPr lang="en-US" sz="1600" b="0" dirty="0"/>
                        <a:t>Car idling at a red light — engine running, fuel burning, going nowhere.</a:t>
                      </a:r>
                      <a:endParaRPr dirty="0"/>
                    </a:p>
                    <a:p>
                      <a:pPr>
                        <a:defRPr/>
                      </a:pPr>
                      <a:endParaRPr lang="hr-HR" sz="1600" dirty="0"/>
                    </a:p>
                  </a:txBody>
                  <a:tcPr/>
                </a:tc>
                <a:tc>
                  <a:txBody>
                    <a:bodyPr/>
                    <a:lstStyle/>
                    <a:p>
                      <a:pPr>
                        <a:defRPr/>
                      </a:pPr>
                      <a:r>
                        <a:rPr lang="en-US" sz="1600" b="1" dirty="0">
                          <a:solidFill>
                            <a:schemeClr val="accent1"/>
                          </a:solidFill>
                        </a:rPr>
                        <a:t>Observer</a:t>
                      </a:r>
                      <a:endParaRPr lang="hr-HR" sz="1600" b="1" dirty="0">
                        <a:solidFill>
                          <a:schemeClr val="accent1"/>
                        </a:solidFill>
                      </a:endParaRPr>
                    </a:p>
                    <a:p>
                      <a:pPr>
                        <a:defRPr/>
                      </a:pPr>
                      <a:endParaRPr lang="en-US" sz="1600" b="1" dirty="0"/>
                    </a:p>
                    <a:p>
                      <a:pPr>
                        <a:defRPr/>
                      </a:pPr>
                      <a:r>
                        <a:rPr lang="en-US" sz="1600" b="0" dirty="0"/>
                        <a:t>Modern hybrid that shuts off at idle — zero emissions while waiting, instant response when needed.</a:t>
                      </a:r>
                      <a:endParaRPr dirty="0"/>
                    </a:p>
                  </a:txBody>
                  <a:tcPr/>
                </a:tc>
                <a:extLst>
                  <a:ext uri="{0D108BD9-81ED-4DB2-BD59-A6C34878D82A}">
                    <a16:rowId xmlns:a16="http://schemas.microsoft.com/office/drawing/2014/main" val="10000"/>
                  </a:ext>
                </a:extLst>
              </a:tr>
            </a:tbl>
          </a:graphicData>
        </a:graphic>
      </p:graphicFrame>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theme/theme1.xml><?xml version="1.0" encoding="utf-8"?>
<a:theme xmlns:a="http://schemas.openxmlformats.org/drawing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135</TotalTime>
  <Words>1216</Words>
  <Application>Microsoft Office PowerPoint</Application>
  <DocSecurity>0</DocSecurity>
  <PresentationFormat>Widescreen</PresentationFormat>
  <Paragraphs>103</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1_Office Theme</vt:lpstr>
      <vt:lpstr>Office Theme</vt:lpstr>
      <vt:lpstr>Green Software Fundamentals Module 1:  Sustainable Software Engineering</vt:lpstr>
      <vt:lpstr>Software is Not Weightless</vt:lpstr>
      <vt:lpstr>The Misconception</vt:lpstr>
      <vt:lpstr>GHG Protocol</vt:lpstr>
      <vt:lpstr>PowerPoint Presentation</vt:lpstr>
      <vt:lpstr>PowerPoint Presentation</vt:lpstr>
      <vt:lpstr>Visualizing CI-CD Pipeline status &amp; Energy Impact</vt:lpstr>
      <vt:lpstr>Design Patterns</vt:lpstr>
      <vt:lpstr>Observer Pattern </vt:lpstr>
      <vt:lpstr>Observer Pattern </vt:lpstr>
      <vt:lpstr>Measurement: The Software Carbon Intensity Formula</vt:lpstr>
      <vt:lpstr>Carbon Intensity</vt:lpstr>
      <vt:lpstr>Checklist</vt:lpstr>
      <vt:lpstr>Thank you for your time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Katarina Cicvarić</dc:creator>
  <cp:keywords/>
  <dc:description/>
  <cp:lastModifiedBy>Ivana Bošnjak</cp:lastModifiedBy>
  <cp:revision>13</cp:revision>
  <dcterms:created xsi:type="dcterms:W3CDTF">2026-03-26T07:19:27Z</dcterms:created>
  <dcterms:modified xsi:type="dcterms:W3CDTF">2026-04-13T07:38:32Z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