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49" r:id="rId5"/>
  </p:sldMasterIdLst>
  <p:notesMasterIdLst>
    <p:notesMasterId r:id="rId17"/>
  </p:notesMasterIdLst>
  <p:handoutMasterIdLst>
    <p:handoutMasterId r:id="rId18"/>
  </p:handoutMasterIdLst>
  <p:sldIdLst>
    <p:sldId id="2330" r:id="rId6"/>
    <p:sldId id="1232" r:id="rId7"/>
    <p:sldId id="2339" r:id="rId8"/>
    <p:sldId id="2331" r:id="rId9"/>
    <p:sldId id="2332" r:id="rId10"/>
    <p:sldId id="2333" r:id="rId11"/>
    <p:sldId id="2335" r:id="rId12"/>
    <p:sldId id="2334" r:id="rId13"/>
    <p:sldId id="2337" r:id="rId14"/>
    <p:sldId id="2321" r:id="rId15"/>
    <p:sldId id="224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00194E-A5FF-D256-AF14-562D669A32A0}" name="Designers Generic" initials="DG" userId="S::designers@matrixinternet.ie::94e93334-1b81-4208-8a34-04a9008f56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2030"/>
    <a:srgbClr val="536B7E"/>
    <a:srgbClr val="FFAB81"/>
    <a:srgbClr val="FF5200"/>
    <a:srgbClr val="ECBA82"/>
    <a:srgbClr val="F9DAD0"/>
    <a:srgbClr val="A491D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34" autoAdjust="0"/>
    <p:restoredTop sz="82655" autoAdjust="0"/>
  </p:normalViewPr>
  <p:slideViewPr>
    <p:cSldViewPr snapToGrid="0">
      <p:cViewPr varScale="1">
        <p:scale>
          <a:sx n="73" d="100"/>
          <a:sy n="73" d="100"/>
        </p:scale>
        <p:origin x="666" y="78"/>
      </p:cViewPr>
      <p:guideLst>
        <p:guide pos="3840"/>
        <p:guide orient="horz" pos="2160"/>
      </p:guideLst>
    </p:cSldViewPr>
  </p:slideViewPr>
  <p:notesTextViewPr>
    <p:cViewPr>
      <p:scale>
        <a:sx n="1" d="1"/>
        <a:sy n="1" d="1"/>
      </p:scale>
      <p:origin x="0" y="0"/>
    </p:cViewPr>
  </p:notesTextViewPr>
  <p:sorterViewPr>
    <p:cViewPr>
      <p:scale>
        <a:sx n="54" d="100"/>
        <a:sy n="54" d="100"/>
      </p:scale>
      <p:origin x="0" y="0"/>
    </p:cViewPr>
  </p:sorterViewPr>
  <p:notesViewPr>
    <p:cSldViewPr snapToGrid="0"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0E4B65-CC41-4FF8-AD19-758172F6FB15}" type="doc">
      <dgm:prSet loTypeId="urn:microsoft.com/office/officeart/2005/8/layout/hProcess9" loCatId="process" qsTypeId="urn:microsoft.com/office/officeart/2005/8/quickstyle/simple1" qsCatId="simple" csTypeId="urn:microsoft.com/office/officeart/2005/8/colors/accent1_2" csCatId="accent1" phldr="1"/>
      <dgm:spPr/>
    </dgm:pt>
    <dgm:pt modelId="{CC57148A-67EE-4E0D-B75D-02351C7653C6}">
      <dgm:prSet phldrT="[Text]"/>
      <dgm:spPr/>
      <dgm:t>
        <a:bodyPr/>
        <a:lstStyle/>
        <a:p>
          <a:r>
            <a:rPr lang="en-US" i="1" dirty="0"/>
            <a:t>CSRD Obligation </a:t>
          </a:r>
          <a:endParaRPr lang="hr-HR" dirty="0"/>
        </a:p>
      </dgm:t>
    </dgm:pt>
    <dgm:pt modelId="{E2AD45AB-8ECE-432C-A270-89554EFD0D1D}" type="parTrans" cxnId="{346B32F1-C2BE-4F55-BBA2-E0E0EE88AA57}">
      <dgm:prSet/>
      <dgm:spPr/>
      <dgm:t>
        <a:bodyPr/>
        <a:lstStyle/>
        <a:p>
          <a:endParaRPr lang="hr-HR"/>
        </a:p>
      </dgm:t>
    </dgm:pt>
    <dgm:pt modelId="{F455C9F9-E5DF-4C39-AF75-BFC1C79902B9}" type="sibTrans" cxnId="{346B32F1-C2BE-4F55-BBA2-E0E0EE88AA57}">
      <dgm:prSet/>
      <dgm:spPr/>
      <dgm:t>
        <a:bodyPr/>
        <a:lstStyle/>
        <a:p>
          <a:endParaRPr lang="hr-HR"/>
        </a:p>
      </dgm:t>
    </dgm:pt>
    <dgm:pt modelId="{BB302F08-8DFD-4A6F-8630-A6CA1D6554FD}">
      <dgm:prSet phldrT="[Text]"/>
      <dgm:spPr/>
      <dgm:t>
        <a:bodyPr/>
        <a:lstStyle/>
        <a:p>
          <a:r>
            <a:rPr lang="en-US" i="1" dirty="0"/>
            <a:t>Double Materiality (IRO) defines Scope </a:t>
          </a:r>
          <a:endParaRPr lang="hr-HR" dirty="0"/>
        </a:p>
      </dgm:t>
    </dgm:pt>
    <dgm:pt modelId="{30B41D80-F2C6-43FE-B4CE-4DFE5388E046}" type="parTrans" cxnId="{FB10CF40-171A-4F85-B800-FABDDCEDA029}">
      <dgm:prSet/>
      <dgm:spPr/>
      <dgm:t>
        <a:bodyPr/>
        <a:lstStyle/>
        <a:p>
          <a:endParaRPr lang="hr-HR"/>
        </a:p>
      </dgm:t>
    </dgm:pt>
    <dgm:pt modelId="{A75962B0-24AF-4035-92F7-C8D52A3CA180}" type="sibTrans" cxnId="{FB10CF40-171A-4F85-B800-FABDDCEDA029}">
      <dgm:prSet/>
      <dgm:spPr/>
      <dgm:t>
        <a:bodyPr/>
        <a:lstStyle/>
        <a:p>
          <a:endParaRPr lang="hr-HR"/>
        </a:p>
      </dgm:t>
    </dgm:pt>
    <dgm:pt modelId="{FC8260FB-2856-47B9-AA92-2F981D52B8FC}">
      <dgm:prSet phldrT="[Text]"/>
      <dgm:spPr/>
      <dgm:t>
        <a:bodyPr/>
        <a:lstStyle/>
        <a:p>
          <a:r>
            <a:rPr lang="en-US" i="1" dirty="0"/>
            <a:t>Data Architecture ensures Lineage </a:t>
          </a:r>
          <a:endParaRPr lang="hr-HR" dirty="0"/>
        </a:p>
      </dgm:t>
    </dgm:pt>
    <dgm:pt modelId="{FB7A31DE-C2DE-4A40-8389-4B1EC87A23BC}" type="parTrans" cxnId="{A92FEA05-6CDB-4447-A3F4-C649CD3A1797}">
      <dgm:prSet/>
      <dgm:spPr/>
      <dgm:t>
        <a:bodyPr/>
        <a:lstStyle/>
        <a:p>
          <a:endParaRPr lang="hr-HR"/>
        </a:p>
      </dgm:t>
    </dgm:pt>
    <dgm:pt modelId="{E4DB7DAD-14D9-4F66-BD29-03BFE360CF34}" type="sibTrans" cxnId="{A92FEA05-6CDB-4447-A3F4-C649CD3A1797}">
      <dgm:prSet/>
      <dgm:spPr/>
      <dgm:t>
        <a:bodyPr/>
        <a:lstStyle/>
        <a:p>
          <a:endParaRPr lang="hr-HR"/>
        </a:p>
      </dgm:t>
    </dgm:pt>
    <dgm:pt modelId="{E743AB41-C13A-435C-B91B-EEEEE0B715D5}">
      <dgm:prSet/>
      <dgm:spPr/>
      <dgm:t>
        <a:bodyPr/>
        <a:lstStyle/>
        <a:p>
          <a:r>
            <a:rPr lang="en-US" i="1" dirty="0"/>
            <a:t>Audit-Ready Data</a:t>
          </a:r>
          <a:endParaRPr lang="en-IE" b="1" i="1" dirty="0">
            <a:ln/>
            <a:solidFill>
              <a:schemeClr val="accent3"/>
            </a:solidFill>
          </a:endParaRPr>
        </a:p>
      </dgm:t>
    </dgm:pt>
    <dgm:pt modelId="{D5EDFBCA-3523-40DA-9388-2EEDD8758C93}" type="parTrans" cxnId="{7D4BB563-7B46-4BD8-BBD5-B0121FDE4C24}">
      <dgm:prSet/>
      <dgm:spPr/>
      <dgm:t>
        <a:bodyPr/>
        <a:lstStyle/>
        <a:p>
          <a:endParaRPr lang="hr-HR"/>
        </a:p>
      </dgm:t>
    </dgm:pt>
    <dgm:pt modelId="{703E5E00-8652-41A0-9C25-219CF76598CF}" type="sibTrans" cxnId="{7D4BB563-7B46-4BD8-BBD5-B0121FDE4C24}">
      <dgm:prSet/>
      <dgm:spPr/>
      <dgm:t>
        <a:bodyPr/>
        <a:lstStyle/>
        <a:p>
          <a:endParaRPr lang="hr-HR"/>
        </a:p>
      </dgm:t>
    </dgm:pt>
    <dgm:pt modelId="{D2E59834-25A0-460D-AD89-8212F6881F2F}" type="pres">
      <dgm:prSet presAssocID="{F00E4B65-CC41-4FF8-AD19-758172F6FB15}" presName="CompostProcess" presStyleCnt="0">
        <dgm:presLayoutVars>
          <dgm:dir/>
          <dgm:resizeHandles val="exact"/>
        </dgm:presLayoutVars>
      </dgm:prSet>
      <dgm:spPr/>
    </dgm:pt>
    <dgm:pt modelId="{C276175C-7838-4EF2-8ACD-06EC0B9F6573}" type="pres">
      <dgm:prSet presAssocID="{F00E4B65-CC41-4FF8-AD19-758172F6FB15}" presName="arrow" presStyleLbl="bgShp" presStyleIdx="0" presStyleCnt="1"/>
      <dgm:spPr/>
    </dgm:pt>
    <dgm:pt modelId="{FC2E1E36-117E-45DE-83AD-1CA5A6D1C313}" type="pres">
      <dgm:prSet presAssocID="{F00E4B65-CC41-4FF8-AD19-758172F6FB15}" presName="linearProcess" presStyleCnt="0"/>
      <dgm:spPr/>
    </dgm:pt>
    <dgm:pt modelId="{8D985D48-5901-4A77-95E7-F640DB5F3D93}" type="pres">
      <dgm:prSet presAssocID="{CC57148A-67EE-4E0D-B75D-02351C7653C6}" presName="textNode" presStyleLbl="node1" presStyleIdx="0" presStyleCnt="4">
        <dgm:presLayoutVars>
          <dgm:bulletEnabled val="1"/>
        </dgm:presLayoutVars>
      </dgm:prSet>
      <dgm:spPr/>
    </dgm:pt>
    <dgm:pt modelId="{2B8DCC19-FBE6-41E5-9A1E-14AE89BC0F16}" type="pres">
      <dgm:prSet presAssocID="{F455C9F9-E5DF-4C39-AF75-BFC1C79902B9}" presName="sibTrans" presStyleCnt="0"/>
      <dgm:spPr/>
    </dgm:pt>
    <dgm:pt modelId="{4358F108-620E-4E21-A572-5EF8E66E4D17}" type="pres">
      <dgm:prSet presAssocID="{BB302F08-8DFD-4A6F-8630-A6CA1D6554FD}" presName="textNode" presStyleLbl="node1" presStyleIdx="1" presStyleCnt="4">
        <dgm:presLayoutVars>
          <dgm:bulletEnabled val="1"/>
        </dgm:presLayoutVars>
      </dgm:prSet>
      <dgm:spPr/>
    </dgm:pt>
    <dgm:pt modelId="{DB39D043-8B85-4A03-B034-D31827E44FF2}" type="pres">
      <dgm:prSet presAssocID="{A75962B0-24AF-4035-92F7-C8D52A3CA180}" presName="sibTrans" presStyleCnt="0"/>
      <dgm:spPr/>
    </dgm:pt>
    <dgm:pt modelId="{318F33FC-B4CA-4F94-A31B-E82099E1D032}" type="pres">
      <dgm:prSet presAssocID="{FC8260FB-2856-47B9-AA92-2F981D52B8FC}" presName="textNode" presStyleLbl="node1" presStyleIdx="2" presStyleCnt="4">
        <dgm:presLayoutVars>
          <dgm:bulletEnabled val="1"/>
        </dgm:presLayoutVars>
      </dgm:prSet>
      <dgm:spPr/>
    </dgm:pt>
    <dgm:pt modelId="{D25048D0-6567-4787-9334-03499178BE37}" type="pres">
      <dgm:prSet presAssocID="{E4DB7DAD-14D9-4F66-BD29-03BFE360CF34}" presName="sibTrans" presStyleCnt="0"/>
      <dgm:spPr/>
    </dgm:pt>
    <dgm:pt modelId="{A267B88A-F172-4831-9AFB-6B4AF44C6F12}" type="pres">
      <dgm:prSet presAssocID="{E743AB41-C13A-435C-B91B-EEEEE0B715D5}" presName="textNode" presStyleLbl="node1" presStyleIdx="3" presStyleCnt="4">
        <dgm:presLayoutVars>
          <dgm:bulletEnabled val="1"/>
        </dgm:presLayoutVars>
      </dgm:prSet>
      <dgm:spPr/>
    </dgm:pt>
  </dgm:ptLst>
  <dgm:cxnLst>
    <dgm:cxn modelId="{A92FEA05-6CDB-4447-A3F4-C649CD3A1797}" srcId="{F00E4B65-CC41-4FF8-AD19-758172F6FB15}" destId="{FC8260FB-2856-47B9-AA92-2F981D52B8FC}" srcOrd="2" destOrd="0" parTransId="{FB7A31DE-C2DE-4A40-8389-4B1EC87A23BC}" sibTransId="{E4DB7DAD-14D9-4F66-BD29-03BFE360CF34}"/>
    <dgm:cxn modelId="{5C6E6612-9249-42EE-9249-44C35AC80FF9}" type="presOf" srcId="{BB302F08-8DFD-4A6F-8630-A6CA1D6554FD}" destId="{4358F108-620E-4E21-A572-5EF8E66E4D17}" srcOrd="0" destOrd="0" presId="urn:microsoft.com/office/officeart/2005/8/layout/hProcess9"/>
    <dgm:cxn modelId="{4584A131-B39C-4B6A-9321-15FEC8940005}" type="presOf" srcId="{E743AB41-C13A-435C-B91B-EEEEE0B715D5}" destId="{A267B88A-F172-4831-9AFB-6B4AF44C6F12}" srcOrd="0" destOrd="0" presId="urn:microsoft.com/office/officeart/2005/8/layout/hProcess9"/>
    <dgm:cxn modelId="{FB10CF40-171A-4F85-B800-FABDDCEDA029}" srcId="{F00E4B65-CC41-4FF8-AD19-758172F6FB15}" destId="{BB302F08-8DFD-4A6F-8630-A6CA1D6554FD}" srcOrd="1" destOrd="0" parTransId="{30B41D80-F2C6-43FE-B4CE-4DFE5388E046}" sibTransId="{A75962B0-24AF-4035-92F7-C8D52A3CA180}"/>
    <dgm:cxn modelId="{7D4BB563-7B46-4BD8-BBD5-B0121FDE4C24}" srcId="{F00E4B65-CC41-4FF8-AD19-758172F6FB15}" destId="{E743AB41-C13A-435C-B91B-EEEEE0B715D5}" srcOrd="3" destOrd="0" parTransId="{D5EDFBCA-3523-40DA-9388-2EEDD8758C93}" sibTransId="{703E5E00-8652-41A0-9C25-219CF76598CF}"/>
    <dgm:cxn modelId="{BCE7F553-1B4B-4730-80BB-3EE0AED0BBDE}" type="presOf" srcId="{CC57148A-67EE-4E0D-B75D-02351C7653C6}" destId="{8D985D48-5901-4A77-95E7-F640DB5F3D93}" srcOrd="0" destOrd="0" presId="urn:microsoft.com/office/officeart/2005/8/layout/hProcess9"/>
    <dgm:cxn modelId="{414DF791-AAF0-4A76-9102-46C6CE498FEA}" type="presOf" srcId="{FC8260FB-2856-47B9-AA92-2F981D52B8FC}" destId="{318F33FC-B4CA-4F94-A31B-E82099E1D032}" srcOrd="0" destOrd="0" presId="urn:microsoft.com/office/officeart/2005/8/layout/hProcess9"/>
    <dgm:cxn modelId="{346B32F1-C2BE-4F55-BBA2-E0E0EE88AA57}" srcId="{F00E4B65-CC41-4FF8-AD19-758172F6FB15}" destId="{CC57148A-67EE-4E0D-B75D-02351C7653C6}" srcOrd="0" destOrd="0" parTransId="{E2AD45AB-8ECE-432C-A270-89554EFD0D1D}" sibTransId="{F455C9F9-E5DF-4C39-AF75-BFC1C79902B9}"/>
    <dgm:cxn modelId="{1D7E97F7-B5BD-474A-9A76-8E111F702355}" type="presOf" srcId="{F00E4B65-CC41-4FF8-AD19-758172F6FB15}" destId="{D2E59834-25A0-460D-AD89-8212F6881F2F}" srcOrd="0" destOrd="0" presId="urn:microsoft.com/office/officeart/2005/8/layout/hProcess9"/>
    <dgm:cxn modelId="{AA0702F3-D7CD-4128-8325-0BFB36E5457B}" type="presParOf" srcId="{D2E59834-25A0-460D-AD89-8212F6881F2F}" destId="{C276175C-7838-4EF2-8ACD-06EC0B9F6573}" srcOrd="0" destOrd="0" presId="urn:microsoft.com/office/officeart/2005/8/layout/hProcess9"/>
    <dgm:cxn modelId="{C17E2B4C-F4DD-4DAD-B70E-BB2BDC913FDC}" type="presParOf" srcId="{D2E59834-25A0-460D-AD89-8212F6881F2F}" destId="{FC2E1E36-117E-45DE-83AD-1CA5A6D1C313}" srcOrd="1" destOrd="0" presId="urn:microsoft.com/office/officeart/2005/8/layout/hProcess9"/>
    <dgm:cxn modelId="{B6190D16-13F7-4740-B625-8581DB40ABEB}" type="presParOf" srcId="{FC2E1E36-117E-45DE-83AD-1CA5A6D1C313}" destId="{8D985D48-5901-4A77-95E7-F640DB5F3D93}" srcOrd="0" destOrd="0" presId="urn:microsoft.com/office/officeart/2005/8/layout/hProcess9"/>
    <dgm:cxn modelId="{A401F49A-A63C-48D2-94D2-D113B9D7E7FD}" type="presParOf" srcId="{FC2E1E36-117E-45DE-83AD-1CA5A6D1C313}" destId="{2B8DCC19-FBE6-41E5-9A1E-14AE89BC0F16}" srcOrd="1" destOrd="0" presId="urn:microsoft.com/office/officeart/2005/8/layout/hProcess9"/>
    <dgm:cxn modelId="{A99413FC-A67E-4210-B5A5-432C6C68104F}" type="presParOf" srcId="{FC2E1E36-117E-45DE-83AD-1CA5A6D1C313}" destId="{4358F108-620E-4E21-A572-5EF8E66E4D17}" srcOrd="2" destOrd="0" presId="urn:microsoft.com/office/officeart/2005/8/layout/hProcess9"/>
    <dgm:cxn modelId="{2B9E93BA-8BA7-45DB-9A57-EEEFF1305F96}" type="presParOf" srcId="{FC2E1E36-117E-45DE-83AD-1CA5A6D1C313}" destId="{DB39D043-8B85-4A03-B034-D31827E44FF2}" srcOrd="3" destOrd="0" presId="urn:microsoft.com/office/officeart/2005/8/layout/hProcess9"/>
    <dgm:cxn modelId="{75C10BA2-A140-45F6-8F90-C8AEA04C26E3}" type="presParOf" srcId="{FC2E1E36-117E-45DE-83AD-1CA5A6D1C313}" destId="{318F33FC-B4CA-4F94-A31B-E82099E1D032}" srcOrd="4" destOrd="0" presId="urn:microsoft.com/office/officeart/2005/8/layout/hProcess9"/>
    <dgm:cxn modelId="{9A60EBA5-E579-4F82-B753-FFF26B8892B0}" type="presParOf" srcId="{FC2E1E36-117E-45DE-83AD-1CA5A6D1C313}" destId="{D25048D0-6567-4787-9334-03499178BE37}" srcOrd="5" destOrd="0" presId="urn:microsoft.com/office/officeart/2005/8/layout/hProcess9"/>
    <dgm:cxn modelId="{4E16336C-EFC9-452A-AB5A-9E99D3E18BCF}" type="presParOf" srcId="{FC2E1E36-117E-45DE-83AD-1CA5A6D1C313}" destId="{A267B88A-F172-4831-9AFB-6B4AF44C6F12}"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76175C-7838-4EF2-8ACD-06EC0B9F6573}">
      <dsp:nvSpPr>
        <dsp:cNvPr id="0" name=""/>
        <dsp:cNvSpPr/>
      </dsp:nvSpPr>
      <dsp:spPr>
        <a:xfrm>
          <a:off x="609599" y="0"/>
          <a:ext cx="6908800" cy="541866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985D48-5901-4A77-95E7-F640DB5F3D93}">
      <dsp:nvSpPr>
        <dsp:cNvPr id="0" name=""/>
        <dsp:cNvSpPr/>
      </dsp:nvSpPr>
      <dsp:spPr>
        <a:xfrm>
          <a:off x="4067" y="1625600"/>
          <a:ext cx="1956593"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i="1" kern="1200" dirty="0"/>
            <a:t>CSRD Obligation </a:t>
          </a:r>
          <a:endParaRPr lang="hr-HR" sz="2000" kern="1200" dirty="0"/>
        </a:p>
      </dsp:txBody>
      <dsp:txXfrm>
        <a:off x="99580" y="1721113"/>
        <a:ext cx="1765567" cy="1976440"/>
      </dsp:txXfrm>
    </dsp:sp>
    <dsp:sp modelId="{4358F108-620E-4E21-A572-5EF8E66E4D17}">
      <dsp:nvSpPr>
        <dsp:cNvPr id="0" name=""/>
        <dsp:cNvSpPr/>
      </dsp:nvSpPr>
      <dsp:spPr>
        <a:xfrm>
          <a:off x="2058491" y="1625600"/>
          <a:ext cx="1956593"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i="1" kern="1200" dirty="0"/>
            <a:t>Double Materiality (IRO) defines Scope </a:t>
          </a:r>
          <a:endParaRPr lang="hr-HR" sz="2000" kern="1200" dirty="0"/>
        </a:p>
      </dsp:txBody>
      <dsp:txXfrm>
        <a:off x="2154004" y="1721113"/>
        <a:ext cx="1765567" cy="1976440"/>
      </dsp:txXfrm>
    </dsp:sp>
    <dsp:sp modelId="{318F33FC-B4CA-4F94-A31B-E82099E1D032}">
      <dsp:nvSpPr>
        <dsp:cNvPr id="0" name=""/>
        <dsp:cNvSpPr/>
      </dsp:nvSpPr>
      <dsp:spPr>
        <a:xfrm>
          <a:off x="4112914" y="1625600"/>
          <a:ext cx="1956593"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i="1" kern="1200" dirty="0"/>
            <a:t>Data Architecture ensures Lineage </a:t>
          </a:r>
          <a:endParaRPr lang="hr-HR" sz="2000" kern="1200" dirty="0"/>
        </a:p>
      </dsp:txBody>
      <dsp:txXfrm>
        <a:off x="4208427" y="1721113"/>
        <a:ext cx="1765567" cy="1976440"/>
      </dsp:txXfrm>
    </dsp:sp>
    <dsp:sp modelId="{A267B88A-F172-4831-9AFB-6B4AF44C6F12}">
      <dsp:nvSpPr>
        <dsp:cNvPr id="0" name=""/>
        <dsp:cNvSpPr/>
      </dsp:nvSpPr>
      <dsp:spPr>
        <a:xfrm>
          <a:off x="6167338" y="1625600"/>
          <a:ext cx="1956593"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i="1" kern="1200" dirty="0"/>
            <a:t>Audit-Ready Data</a:t>
          </a:r>
          <a:endParaRPr lang="en-IE" sz="2000" b="1" i="1" kern="1200" dirty="0">
            <a:ln/>
            <a:solidFill>
              <a:schemeClr val="accent3"/>
            </a:solidFill>
          </a:endParaRPr>
        </a:p>
      </dsp:txBody>
      <dsp:txXfrm>
        <a:off x="6262851" y="1721113"/>
        <a:ext cx="1765567" cy="197644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D86641-C9C2-9E2C-26E9-F730564AAE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D1AED50-525B-4505-221E-A0835592E6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DD54B5-6FCE-4600-8149-57A03059C707}" type="datetimeFigureOut">
              <a:rPr lang="en-IE" smtClean="0"/>
              <a:t>17/03/2026</a:t>
            </a:fld>
            <a:endParaRPr lang="en-IE"/>
          </a:p>
        </p:txBody>
      </p:sp>
      <p:sp>
        <p:nvSpPr>
          <p:cNvPr id="4" name="Footer Placeholder 3">
            <a:extLst>
              <a:ext uri="{FF2B5EF4-FFF2-40B4-BE49-F238E27FC236}">
                <a16:creationId xmlns:a16="http://schemas.microsoft.com/office/drawing/2014/main" id="{56A79482-07C3-CEDE-7EED-7BCD3A5D30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F2546EFC-9AE9-A78D-DC1F-E8C4EFC637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C480E8-0C41-429C-829C-CB9A26C63A84}" type="slidenum">
              <a:rPr lang="en-IE" smtClean="0"/>
              <a:t>‹#›</a:t>
            </a:fld>
            <a:endParaRPr lang="en-IE"/>
          </a:p>
        </p:txBody>
      </p:sp>
    </p:spTree>
    <p:extLst>
      <p:ext uri="{BB962C8B-B14F-4D97-AF65-F5344CB8AC3E}">
        <p14:creationId xmlns:p14="http://schemas.microsoft.com/office/powerpoint/2010/main" val="37041255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126F3F-C137-41D3-BAEA-043E7C708A3E}" type="datetimeFigureOut">
              <a:rPr lang="en-IE" smtClean="0"/>
              <a:t>17/03/2026</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06324-0747-4C1B-9F29-13F9F9776C79}" type="slidenum">
              <a:rPr lang="en-IE" smtClean="0"/>
              <a:t>‹#›</a:t>
            </a:fld>
            <a:endParaRPr lang="en-IE"/>
          </a:p>
        </p:txBody>
      </p:sp>
    </p:spTree>
    <p:extLst>
      <p:ext uri="{BB962C8B-B14F-4D97-AF65-F5344CB8AC3E}">
        <p14:creationId xmlns:p14="http://schemas.microsoft.com/office/powerpoint/2010/main" val="44526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Welcome to the foundation of the Sustainability Data Essentials curriculum. Sustainability reporting in Europe has historically been largely voluntary. However, we are now entering the era of the 'Twin Transition,' where digital technology and green strategy merge. Sustainability is no longer a PR exercise; it is now a core technical discipline that defines corporate value.</a:t>
            </a:r>
            <a:endParaRPr lang="hr-HR" dirty="0"/>
          </a:p>
        </p:txBody>
      </p:sp>
      <p:sp>
        <p:nvSpPr>
          <p:cNvPr id="4" name="Slide Number Placeholder 3"/>
          <p:cNvSpPr>
            <a:spLocks noGrp="1"/>
          </p:cNvSpPr>
          <p:nvPr>
            <p:ph type="sldNum" sz="quarter" idx="5"/>
          </p:nvPr>
        </p:nvSpPr>
        <p:spPr/>
        <p:txBody>
          <a:bodyPr/>
          <a:lstStyle/>
          <a:p>
            <a:fld id="{75106324-0747-4C1B-9F29-13F9F9776C79}" type="slidenum">
              <a:rPr lang="en-IE" smtClean="0"/>
              <a:t>1</a:t>
            </a:fld>
            <a:endParaRPr lang="en-IE"/>
          </a:p>
        </p:txBody>
      </p:sp>
    </p:spTree>
    <p:extLst>
      <p:ext uri="{BB962C8B-B14F-4D97-AF65-F5344CB8AC3E}">
        <p14:creationId xmlns:p14="http://schemas.microsoft.com/office/powerpoint/2010/main" val="1060137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conclusion, mandatory reporting is a data-driven strategic process. </a:t>
            </a:r>
            <a:r>
              <a:rPr lang="en-US" sz="1200" b="1" i="0" kern="1200" dirty="0">
                <a:solidFill>
                  <a:schemeClr val="tx1"/>
                </a:solidFill>
                <a:effectLst/>
                <a:latin typeface="+mn-lt"/>
                <a:ea typeface="+mn-ea"/>
                <a:cs typeface="+mn-cs"/>
              </a:rPr>
              <a:t>Double Materiality</a:t>
            </a:r>
            <a:r>
              <a:rPr lang="en-US" sz="1200" b="0" i="0" kern="1200" dirty="0">
                <a:solidFill>
                  <a:schemeClr val="tx1"/>
                </a:solidFill>
                <a:effectLst/>
                <a:latin typeface="+mn-lt"/>
                <a:ea typeface="+mn-ea"/>
                <a:cs typeface="+mn-cs"/>
              </a:rPr>
              <a:t> defines what must be reported, while a robust </a:t>
            </a:r>
            <a:r>
              <a:rPr lang="en-US" sz="1200" b="1" i="0" kern="1200" dirty="0">
                <a:solidFill>
                  <a:schemeClr val="tx1"/>
                </a:solidFill>
                <a:effectLst/>
                <a:latin typeface="+mn-lt"/>
                <a:ea typeface="+mn-ea"/>
                <a:cs typeface="+mn-cs"/>
              </a:rPr>
              <a:t>Data Architecture</a:t>
            </a:r>
            <a:r>
              <a:rPr lang="en-US" sz="1200" b="0" i="0" kern="1200" dirty="0">
                <a:solidFill>
                  <a:schemeClr val="tx1"/>
                </a:solidFill>
                <a:effectLst/>
                <a:latin typeface="+mn-lt"/>
                <a:ea typeface="+mn-ea"/>
                <a:cs typeface="+mn-cs"/>
              </a:rPr>
              <a:t> ensures that every figure is reliable and traceable. This established </a:t>
            </a:r>
            <a:r>
              <a:rPr lang="en-US" sz="1200" b="1" i="0" kern="1200" dirty="0">
                <a:solidFill>
                  <a:schemeClr val="tx1"/>
                </a:solidFill>
                <a:effectLst/>
                <a:latin typeface="+mn-lt"/>
                <a:ea typeface="+mn-ea"/>
                <a:cs typeface="+mn-cs"/>
              </a:rPr>
              <a:t>Data Lineage</a:t>
            </a:r>
            <a:r>
              <a:rPr lang="en-US" sz="1200" b="0" i="0" kern="1200" dirty="0">
                <a:solidFill>
                  <a:schemeClr val="tx1"/>
                </a:solidFill>
                <a:effectLst/>
                <a:latin typeface="+mn-lt"/>
                <a:ea typeface="+mn-ea"/>
                <a:cs typeface="+mn-cs"/>
              </a:rPr>
              <a:t> is the only path to a successful audit. Together, these elements form the foundation of modern sustainability reporting.</a:t>
            </a:r>
          </a:p>
        </p:txBody>
      </p:sp>
      <p:sp>
        <p:nvSpPr>
          <p:cNvPr id="4" name="Slide Number Placeholder 3"/>
          <p:cNvSpPr>
            <a:spLocks noGrp="1"/>
          </p:cNvSpPr>
          <p:nvPr>
            <p:ph type="sldNum" sz="quarter" idx="5"/>
          </p:nvPr>
        </p:nvSpPr>
        <p:spPr/>
        <p:txBody>
          <a:bodyPr/>
          <a:lstStyle/>
          <a:p>
            <a:fld id="{75106324-0747-4C1B-9F29-13F9F9776C79}" type="slidenum">
              <a:rPr lang="en-IE" smtClean="0"/>
              <a:t>10</a:t>
            </a:fld>
            <a:endParaRPr lang="en-IE"/>
          </a:p>
        </p:txBody>
      </p:sp>
    </p:spTree>
    <p:extLst>
      <p:ext uri="{BB962C8B-B14F-4D97-AF65-F5344CB8AC3E}">
        <p14:creationId xmlns:p14="http://schemas.microsoft.com/office/powerpoint/2010/main" val="3519384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IE" dirty="0"/>
          </a:p>
        </p:txBody>
      </p:sp>
      <p:sp>
        <p:nvSpPr>
          <p:cNvPr id="4" name="Foliennummernplatzhalter 3"/>
          <p:cNvSpPr>
            <a:spLocks noGrp="1"/>
          </p:cNvSpPr>
          <p:nvPr>
            <p:ph type="sldNum" sz="quarter" idx="5"/>
          </p:nvPr>
        </p:nvSpPr>
        <p:spPr/>
        <p:txBody>
          <a:bodyPr/>
          <a:lstStyle/>
          <a:p>
            <a:fld id="{75106324-0747-4C1B-9F29-13F9F9776C79}" type="slidenum">
              <a:rPr lang="en-IE" smtClean="0"/>
              <a:t>11</a:t>
            </a:fld>
            <a:endParaRPr lang="en-IE"/>
          </a:p>
        </p:txBody>
      </p:sp>
    </p:spTree>
    <p:extLst>
      <p:ext uri="{BB962C8B-B14F-4D97-AF65-F5344CB8AC3E}">
        <p14:creationId xmlns:p14="http://schemas.microsoft.com/office/powerpoint/2010/main" val="3641174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In this module, we move from voluntary guidelines to mandatory compliance. We have structured this overview into four parts: the updated regulatory landscape, the construction of ESG metrics, the strategic process of Double Materiality, and the technical architecture that makes reporting machine-readable.</a:t>
            </a:r>
            <a:endParaRPr lang="hr-HR" dirty="0"/>
          </a:p>
        </p:txBody>
      </p:sp>
      <p:sp>
        <p:nvSpPr>
          <p:cNvPr id="4" name="Slide Number Placeholder 3"/>
          <p:cNvSpPr>
            <a:spLocks noGrp="1"/>
          </p:cNvSpPr>
          <p:nvPr>
            <p:ph type="sldNum" sz="quarter" idx="5"/>
          </p:nvPr>
        </p:nvSpPr>
        <p:spPr/>
        <p:txBody>
          <a:bodyPr/>
          <a:lstStyle/>
          <a:p>
            <a:fld id="{75106324-0747-4C1B-9F29-13F9F9776C79}" type="slidenum">
              <a:rPr lang="en-IE" smtClean="0"/>
              <a:t>2</a:t>
            </a:fld>
            <a:endParaRPr lang="en-IE"/>
          </a:p>
        </p:txBody>
      </p:sp>
    </p:spTree>
    <p:extLst>
      <p:ext uri="{BB962C8B-B14F-4D97-AF65-F5344CB8AC3E}">
        <p14:creationId xmlns:p14="http://schemas.microsoft.com/office/powerpoint/2010/main" val="20930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journey toward mandatory reporting actually began in 2014 with the Non-Financial Reporting Directive, or NFRD. However, those early rules were often criticized for being voluntary and vague, leading to inconsistent data.</a:t>
            </a:r>
          </a:p>
          <a:p>
            <a:r>
              <a:rPr lang="en-US" sz="1200" b="0" i="0" kern="1200" dirty="0">
                <a:solidFill>
                  <a:schemeClr val="tx1"/>
                </a:solidFill>
                <a:effectLst/>
                <a:latin typeface="+mn-lt"/>
                <a:ea typeface="+mn-ea"/>
                <a:cs typeface="+mn-cs"/>
              </a:rPr>
              <a:t>The real turning point arrived in 2023 with the adoption of the </a:t>
            </a:r>
            <a:r>
              <a:rPr lang="en-US" sz="1200" b="1" i="0" kern="1200" dirty="0">
                <a:solidFill>
                  <a:schemeClr val="tx1"/>
                </a:solidFill>
                <a:effectLst/>
                <a:latin typeface="+mn-lt"/>
                <a:ea typeface="+mn-ea"/>
                <a:cs typeface="+mn-cs"/>
              </a:rPr>
              <a:t>Corporate Sustainability Reporting Directive (CSRD)</a:t>
            </a:r>
            <a:r>
              <a:rPr lang="en-US" sz="1200" b="0" i="0" kern="1200" dirty="0">
                <a:solidFill>
                  <a:schemeClr val="tx1"/>
                </a:solidFill>
                <a:effectLst/>
                <a:latin typeface="+mn-lt"/>
                <a:ea typeface="+mn-ea"/>
                <a:cs typeface="+mn-cs"/>
              </a:rPr>
              <a:t>. This legislation changed the game by elevating sustainability data to the same legal status as financial accounting.</a:t>
            </a:r>
          </a:p>
          <a:p>
            <a:r>
              <a:rPr lang="en-US" sz="1200" b="0" i="0" kern="1200" dirty="0">
                <a:solidFill>
                  <a:schemeClr val="tx1"/>
                </a:solidFill>
                <a:effectLst/>
                <a:latin typeface="+mn-lt"/>
                <a:ea typeface="+mn-ea"/>
                <a:cs typeface="+mn-cs"/>
              </a:rPr>
              <a:t>As we look at the current landscape in 2026, the </a:t>
            </a:r>
            <a:r>
              <a:rPr lang="en-US" sz="1200" b="1" i="0" kern="1200" dirty="0">
                <a:solidFill>
                  <a:schemeClr val="tx1"/>
                </a:solidFill>
                <a:effectLst/>
                <a:latin typeface="+mn-lt"/>
                <a:ea typeface="+mn-ea"/>
                <a:cs typeface="+mn-cs"/>
              </a:rPr>
              <a:t>Omnibus I Directive</a:t>
            </a:r>
            <a:r>
              <a:rPr lang="en-US" sz="1200" b="0" i="0" kern="1200" dirty="0">
                <a:solidFill>
                  <a:schemeClr val="tx1"/>
                </a:solidFill>
                <a:effectLst/>
                <a:latin typeface="+mn-lt"/>
                <a:ea typeface="+mn-ea"/>
                <a:cs typeface="+mn-cs"/>
              </a:rPr>
              <a:t> has optimized this framework even further. To reduce administrative burdens, the focus has shifted from an initial expectation of 50,000 companies down to roughly 10,000 of the largest undertakings—specifically those with over 1,000 employees and significant turnover. Simultaneously, the technical requirements were streamlined, reducing mandatory data points from over 1,000 to approximately 320 core metrics. This ensures that as data professionals, we focus our efforts on the information that truly drives strategic impact."</a:t>
            </a:r>
          </a:p>
        </p:txBody>
      </p:sp>
      <p:sp>
        <p:nvSpPr>
          <p:cNvPr id="4" name="Slide Number Placeholder 3"/>
          <p:cNvSpPr>
            <a:spLocks noGrp="1"/>
          </p:cNvSpPr>
          <p:nvPr>
            <p:ph type="sldNum" sz="quarter" idx="5"/>
          </p:nvPr>
        </p:nvSpPr>
        <p:spPr/>
        <p:txBody>
          <a:bodyPr/>
          <a:lstStyle/>
          <a:p>
            <a:fld id="{75106324-0747-4C1B-9F29-13F9F9776C79}" type="slidenum">
              <a:rPr lang="en-IE" smtClean="0"/>
              <a:t>3</a:t>
            </a:fld>
            <a:endParaRPr lang="en-IE"/>
          </a:p>
        </p:txBody>
      </p:sp>
    </p:spTree>
    <p:extLst>
      <p:ext uri="{BB962C8B-B14F-4D97-AF65-F5344CB8AC3E}">
        <p14:creationId xmlns:p14="http://schemas.microsoft.com/office/powerpoint/2010/main" val="4099052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71A1B-1127-2D6E-2024-1C022B080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10A900-6ADC-62BB-57C1-ACA9FF1424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BF1DB7-EC8A-5871-BF2E-524A62B2B387}"/>
              </a:ext>
            </a:extLst>
          </p:cNvPr>
          <p:cNvSpPr>
            <a:spLocks noGrp="1"/>
          </p:cNvSpPr>
          <p:nvPr>
            <p:ph type="body" idx="1"/>
          </p:nvPr>
        </p:nvSpPr>
        <p:spPr/>
        <p:txBody>
          <a:bodyPr/>
          <a:lstStyle/>
          <a:p>
            <a:r>
              <a:rPr lang="en-IE" sz="1200" kern="1200" dirty="0">
                <a:solidFill>
                  <a:schemeClr val="tx1"/>
                </a:solidFill>
                <a:effectLst/>
                <a:latin typeface="+mn-lt"/>
                <a:ea typeface="+mn-ea"/>
                <a:cs typeface="+mn-cs"/>
              </a:rPr>
              <a:t>The CSRD isn't just about more pages in a report. It’s about standardization through the ESRS, transparency through digital access, and accountability through mandatory auditing. </a:t>
            </a:r>
            <a:r>
              <a:rPr lang="en-IE" sz="1200" i="0" kern="1200" dirty="0">
                <a:solidFill>
                  <a:schemeClr val="tx1"/>
                </a:solidFill>
                <a:effectLst/>
                <a:latin typeface="+mn-lt"/>
                <a:ea typeface="+mn-ea"/>
                <a:cs typeface="+mn-cs"/>
              </a:rPr>
              <a:t>For data professionals, this means designing data systems where sustainability information is structured, verifiable, and consistently collected. High-quality data becomes the backbone of the organisation’s decision-making – enabling companies to measure performance, manage risks, improve operations, and support long-term strategic planning.”</a:t>
            </a:r>
            <a:br>
              <a:rPr lang="en-IE" sz="1200" i="0" kern="1200" dirty="0">
                <a:solidFill>
                  <a:schemeClr val="tx1"/>
                </a:solidFill>
                <a:effectLst/>
                <a:latin typeface="+mn-lt"/>
                <a:ea typeface="+mn-ea"/>
                <a:cs typeface="+mn-cs"/>
              </a:rPr>
            </a:br>
            <a:br>
              <a:rPr lang="en-IE" sz="1200" i="0" kern="1200" dirty="0">
                <a:solidFill>
                  <a:schemeClr val="tx1"/>
                </a:solidFill>
                <a:effectLst/>
                <a:latin typeface="+mn-lt"/>
                <a:ea typeface="+mn-ea"/>
                <a:cs typeface="+mn-cs"/>
              </a:rPr>
            </a:br>
            <a:r>
              <a:rPr lang="en-IE" sz="1200" i="0" kern="1200" dirty="0">
                <a:solidFill>
                  <a:schemeClr val="tx1"/>
                </a:solidFill>
                <a:effectLst/>
                <a:latin typeface="+mn-lt"/>
                <a:ea typeface="+mn-ea"/>
                <a:cs typeface="+mn-cs"/>
              </a:rPr>
              <a:t>And this is exactly why data governance, data workflows, and data quality management become critical in modern sustainability reporting</a:t>
            </a:r>
            <a:endParaRPr lang="hr-HR"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2324D53-8B05-C633-7163-911B9D57DB1E}"/>
              </a:ext>
            </a:extLst>
          </p:cNvPr>
          <p:cNvSpPr>
            <a:spLocks noGrp="1"/>
          </p:cNvSpPr>
          <p:nvPr>
            <p:ph type="sldNum" sz="quarter" idx="5"/>
          </p:nvPr>
        </p:nvSpPr>
        <p:spPr/>
        <p:txBody>
          <a:bodyPr/>
          <a:lstStyle/>
          <a:p>
            <a:fld id="{75106324-0747-4C1B-9F29-13F9F9776C79}" type="slidenum">
              <a:rPr lang="en-IE" smtClean="0"/>
              <a:t>4</a:t>
            </a:fld>
            <a:endParaRPr lang="en-IE"/>
          </a:p>
        </p:txBody>
      </p:sp>
    </p:spTree>
    <p:extLst>
      <p:ext uri="{BB962C8B-B14F-4D97-AF65-F5344CB8AC3E}">
        <p14:creationId xmlns:p14="http://schemas.microsoft.com/office/powerpoint/2010/main" val="4179954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CE569-E65A-437F-AA44-C6AE874273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DFE12-CCE0-3223-3CF9-A6CE3D77B6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2BD245-343A-A7D4-6590-790D992A8192}"/>
              </a:ext>
            </a:extLst>
          </p:cNvPr>
          <p:cNvSpPr>
            <a:spLocks noGrp="1"/>
          </p:cNvSpPr>
          <p:nvPr>
            <p:ph type="body" idx="1"/>
          </p:nvPr>
        </p:nvSpPr>
        <p:spPr/>
        <p:txBody>
          <a:bodyPr/>
          <a:lstStyle/>
          <a:p>
            <a:r>
              <a:rPr lang="hr-HR" sz="1200" b="0"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Once the rules are established, we define what to measure. ESG metrics are derived from specific Disclosure Requirements. While the Environmental pillar—covering Climate, Pollution, and Water—is highly quantitative, the Social and Governance pillars often require us to convert narrative policies into measurable data. Your role is to build a Data Dictionary that ensures every KPI provides a faithful representation of the undertaking's impact</a:t>
            </a:r>
            <a:r>
              <a:rPr lang="hr-HR" sz="1200" b="0" i="0" kern="1200" dirty="0">
                <a:solidFill>
                  <a:schemeClr val="tx1"/>
                </a:solidFill>
                <a:effectLst/>
                <a:latin typeface="+mn-lt"/>
                <a:ea typeface="+mn-ea"/>
                <a:cs typeface="+mn-cs"/>
              </a:rPr>
              <a:t> </a:t>
            </a:r>
            <a:endParaRPr lang="hr-HR" dirty="0"/>
          </a:p>
        </p:txBody>
      </p:sp>
      <p:sp>
        <p:nvSpPr>
          <p:cNvPr id="4" name="Slide Number Placeholder 3">
            <a:extLst>
              <a:ext uri="{FF2B5EF4-FFF2-40B4-BE49-F238E27FC236}">
                <a16:creationId xmlns:a16="http://schemas.microsoft.com/office/drawing/2014/main" id="{017E9A31-3852-C056-4F94-87CAFC37F50C}"/>
              </a:ext>
            </a:extLst>
          </p:cNvPr>
          <p:cNvSpPr>
            <a:spLocks noGrp="1"/>
          </p:cNvSpPr>
          <p:nvPr>
            <p:ph type="sldNum" sz="quarter" idx="5"/>
          </p:nvPr>
        </p:nvSpPr>
        <p:spPr/>
        <p:txBody>
          <a:bodyPr/>
          <a:lstStyle/>
          <a:p>
            <a:fld id="{75106324-0747-4C1B-9F29-13F9F9776C79}" type="slidenum">
              <a:rPr lang="en-IE" smtClean="0"/>
              <a:t>5</a:t>
            </a:fld>
            <a:endParaRPr lang="en-IE"/>
          </a:p>
        </p:txBody>
      </p:sp>
    </p:spTree>
    <p:extLst>
      <p:ext uri="{BB962C8B-B14F-4D97-AF65-F5344CB8AC3E}">
        <p14:creationId xmlns:p14="http://schemas.microsoft.com/office/powerpoint/2010/main" val="2341784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12C74-54F7-5BC8-F6F4-0A747EE1F5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ADC45F-F333-6617-7251-F255BDB5F4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E37314-1141-37A6-B51C-46904EFC9F2B}"/>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A crucial distinction in this module is the logic of Absolute versus Intensity metrics. While the planet cares about the absolute amount of emissions, investors and managers use intensity indicators to judge efficiency. By measuring impacts relative to revenue or production volume, we can meaningfully compare a small manufacturing site to a global corporation, identifying where the 'Green Transition' is truly succeeding.</a:t>
            </a:r>
            <a:endParaRPr lang="hr-HR" dirty="0"/>
          </a:p>
        </p:txBody>
      </p:sp>
      <p:sp>
        <p:nvSpPr>
          <p:cNvPr id="4" name="Slide Number Placeholder 3">
            <a:extLst>
              <a:ext uri="{FF2B5EF4-FFF2-40B4-BE49-F238E27FC236}">
                <a16:creationId xmlns:a16="http://schemas.microsoft.com/office/drawing/2014/main" id="{B408940A-4F2E-5E04-DC5C-F188ABDAA835}"/>
              </a:ext>
            </a:extLst>
          </p:cNvPr>
          <p:cNvSpPr>
            <a:spLocks noGrp="1"/>
          </p:cNvSpPr>
          <p:nvPr>
            <p:ph type="sldNum" sz="quarter" idx="5"/>
          </p:nvPr>
        </p:nvSpPr>
        <p:spPr/>
        <p:txBody>
          <a:bodyPr/>
          <a:lstStyle/>
          <a:p>
            <a:fld id="{75106324-0747-4C1B-9F29-13F9F9776C79}" type="slidenum">
              <a:rPr lang="en-IE" smtClean="0"/>
              <a:t>6</a:t>
            </a:fld>
            <a:endParaRPr lang="en-IE"/>
          </a:p>
        </p:txBody>
      </p:sp>
    </p:spTree>
    <p:extLst>
      <p:ext uri="{BB962C8B-B14F-4D97-AF65-F5344CB8AC3E}">
        <p14:creationId xmlns:p14="http://schemas.microsoft.com/office/powerpoint/2010/main" val="658295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16931-1769-F09F-69DD-94A88176CB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7B29AC-4E1D-3812-CF14-0F79E5F2A5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A859FF-AABB-B46E-8F9D-78B3FDAC7DD9}"/>
              </a:ext>
            </a:extLst>
          </p:cNvPr>
          <p:cNvSpPr>
            <a:spLocks noGrp="1"/>
          </p:cNvSpPr>
          <p:nvPr>
            <p:ph type="body" idx="1"/>
          </p:nvPr>
        </p:nvSpPr>
        <p:spPr/>
        <p:txBody>
          <a:bodyPr/>
          <a:lstStyle/>
          <a:p>
            <a:r>
              <a:rPr lang="en-IE" sz="1200" kern="1200" dirty="0">
                <a:solidFill>
                  <a:schemeClr val="tx1"/>
                </a:solidFill>
                <a:effectLst/>
                <a:latin typeface="+mn-lt"/>
                <a:ea typeface="+mn-ea"/>
                <a:cs typeface="+mn-cs"/>
              </a:rPr>
              <a:t>The strategic 'engine' of the CSRD is Double Materiality. We do not report every possible data point. Instead, </a:t>
            </a:r>
            <a:r>
              <a:rPr lang="hr-HR" sz="1200" i="1" kern="1200" dirty="0">
                <a:solidFill>
                  <a:schemeClr val="tx1"/>
                </a:solidFill>
                <a:effectLst/>
                <a:latin typeface="+mn-lt"/>
                <a:ea typeface="+mn-ea"/>
                <a:cs typeface="+mn-cs"/>
              </a:rPr>
              <a:t>d</a:t>
            </a:r>
            <a:r>
              <a:rPr lang="en-IE" sz="1200" i="1" kern="1200" dirty="0" err="1">
                <a:solidFill>
                  <a:schemeClr val="tx1"/>
                </a:solidFill>
                <a:effectLst/>
                <a:latin typeface="+mn-lt"/>
                <a:ea typeface="+mn-ea"/>
                <a:cs typeface="+mn-cs"/>
              </a:rPr>
              <a:t>ouble</a:t>
            </a:r>
            <a:r>
              <a:rPr lang="en-IE" sz="1200" i="1" kern="1200" dirty="0">
                <a:solidFill>
                  <a:schemeClr val="tx1"/>
                </a:solidFill>
                <a:effectLst/>
                <a:latin typeface="+mn-lt"/>
                <a:ea typeface="+mn-ea"/>
                <a:cs typeface="+mn-cs"/>
              </a:rPr>
              <a:t> materiality determines which sustainability topics are important enough to be reported. </a:t>
            </a:r>
            <a:r>
              <a:rPr lang="en-IE" sz="1200" kern="1200" dirty="0">
                <a:solidFill>
                  <a:schemeClr val="tx1"/>
                </a:solidFill>
                <a:effectLst/>
                <a:latin typeface="+mn-lt"/>
                <a:ea typeface="+mn-ea"/>
                <a:cs typeface="+mn-cs"/>
              </a:rPr>
              <a:t>We look through two lenses: Impact Materiality—how the company affects the society and environment —and Financial Materiality—how sustainability risks and opportunities affect the company’s cash flows and value</a:t>
            </a:r>
            <a:endParaRPr lang="hr-HR" dirty="0"/>
          </a:p>
        </p:txBody>
      </p:sp>
      <p:sp>
        <p:nvSpPr>
          <p:cNvPr id="4" name="Slide Number Placeholder 3">
            <a:extLst>
              <a:ext uri="{FF2B5EF4-FFF2-40B4-BE49-F238E27FC236}">
                <a16:creationId xmlns:a16="http://schemas.microsoft.com/office/drawing/2014/main" id="{48049690-F14C-95DC-568E-2BB4B44AF9C7}"/>
              </a:ext>
            </a:extLst>
          </p:cNvPr>
          <p:cNvSpPr>
            <a:spLocks noGrp="1"/>
          </p:cNvSpPr>
          <p:nvPr>
            <p:ph type="sldNum" sz="quarter" idx="5"/>
          </p:nvPr>
        </p:nvSpPr>
        <p:spPr/>
        <p:txBody>
          <a:bodyPr/>
          <a:lstStyle/>
          <a:p>
            <a:fld id="{75106324-0747-4C1B-9F29-13F9F9776C79}" type="slidenum">
              <a:rPr lang="en-IE" smtClean="0"/>
              <a:t>7</a:t>
            </a:fld>
            <a:endParaRPr lang="en-IE"/>
          </a:p>
        </p:txBody>
      </p:sp>
    </p:spTree>
    <p:extLst>
      <p:ext uri="{BB962C8B-B14F-4D97-AF65-F5344CB8AC3E}">
        <p14:creationId xmlns:p14="http://schemas.microsoft.com/office/powerpoint/2010/main" val="164241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C7941-EDDC-8266-683C-9E8AB5C1CA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9C38F1-3B2F-BB53-B0F8-0097F7A95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80668C-9425-0188-806C-E1CAD83F2C10}"/>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Strategy requires a governed structure. To ensure 'financial-grade' data, we follow a professional architecture. As shown in this </a:t>
            </a:r>
            <a:r>
              <a:rPr lang="hr-HR" sz="1200" b="0" i="0" kern="1200" dirty="0">
                <a:solidFill>
                  <a:schemeClr val="tx1"/>
                </a:solidFill>
                <a:effectLst/>
                <a:latin typeface="+mn-lt"/>
                <a:ea typeface="+mn-ea"/>
                <a:cs typeface="+mn-cs"/>
              </a:rPr>
              <a:t>picture</a:t>
            </a:r>
            <a:r>
              <a:rPr lang="en-US" sz="1200" b="0" i="0" kern="1200" dirty="0">
                <a:solidFill>
                  <a:schemeClr val="tx1"/>
                </a:solidFill>
                <a:effectLst/>
                <a:latin typeface="+mn-lt"/>
                <a:ea typeface="+mn-ea"/>
                <a:cs typeface="+mn-cs"/>
              </a:rPr>
              <a:t>, data must flow from raw sources, through an integration and validation layer, to the final reporting terminal. This establishes 'Data Lineage,' allowing an external auditor to trace every single figure on your dashboard back to its original source invoice or sensor log.</a:t>
            </a:r>
            <a:endParaRPr lang="hr-HR" dirty="0"/>
          </a:p>
        </p:txBody>
      </p:sp>
      <p:sp>
        <p:nvSpPr>
          <p:cNvPr id="4" name="Slide Number Placeholder 3">
            <a:extLst>
              <a:ext uri="{FF2B5EF4-FFF2-40B4-BE49-F238E27FC236}">
                <a16:creationId xmlns:a16="http://schemas.microsoft.com/office/drawing/2014/main" id="{8AE6E41D-5AD1-2DFB-920C-BD94880211D5}"/>
              </a:ext>
            </a:extLst>
          </p:cNvPr>
          <p:cNvSpPr>
            <a:spLocks noGrp="1"/>
          </p:cNvSpPr>
          <p:nvPr>
            <p:ph type="sldNum" sz="quarter" idx="5"/>
          </p:nvPr>
        </p:nvSpPr>
        <p:spPr/>
        <p:txBody>
          <a:bodyPr/>
          <a:lstStyle/>
          <a:p>
            <a:fld id="{75106324-0747-4C1B-9F29-13F9F9776C79}" type="slidenum">
              <a:rPr lang="en-IE" smtClean="0"/>
              <a:t>8</a:t>
            </a:fld>
            <a:endParaRPr lang="en-IE"/>
          </a:p>
        </p:txBody>
      </p:sp>
    </p:spTree>
    <p:extLst>
      <p:ext uri="{BB962C8B-B14F-4D97-AF65-F5344CB8AC3E}">
        <p14:creationId xmlns:p14="http://schemas.microsoft.com/office/powerpoint/2010/main" val="3271268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69617-AD52-3A65-C9C9-18E6CCF8F0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1E65BA-271C-BAEC-16E5-706E83A839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D54538-BA5C-2A42-96BE-4411C2EDF4E3}"/>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Finally, under CSRD and ESMA requirements, reports must be machine-readable. This is achieved through </a:t>
            </a:r>
            <a:r>
              <a:rPr lang="en-US" sz="1200" b="1" i="0" kern="1200" dirty="0" err="1">
                <a:solidFill>
                  <a:schemeClr val="tx1"/>
                </a:solidFill>
                <a:effectLst/>
                <a:latin typeface="+mn-lt"/>
                <a:ea typeface="+mn-ea"/>
                <a:cs typeface="+mn-cs"/>
              </a:rPr>
              <a:t>iXBRL</a:t>
            </a:r>
            <a:r>
              <a:rPr lang="en-US" sz="1200" b="1" i="0" kern="1200" dirty="0">
                <a:solidFill>
                  <a:schemeClr val="tx1"/>
                </a:solidFill>
                <a:effectLst/>
                <a:latin typeface="+mn-lt"/>
                <a:ea typeface="+mn-ea"/>
                <a:cs typeface="+mn-cs"/>
              </a:rPr>
              <a:t> digital tagging</a:t>
            </a:r>
            <a:r>
              <a:rPr lang="en-US" sz="1200" b="0" i="0" kern="1200" dirty="0">
                <a:solidFill>
                  <a:schemeClr val="tx1"/>
                </a:solidFill>
                <a:effectLst/>
                <a:latin typeface="+mn-lt"/>
                <a:ea typeface="+mn-ea"/>
                <a:cs typeface="+mn-cs"/>
              </a:rPr>
              <a:t>, which enables regulators and investors to </a:t>
            </a:r>
            <a:r>
              <a:rPr lang="en-US" sz="1200" b="1" i="0" kern="1200" dirty="0">
                <a:solidFill>
                  <a:schemeClr val="tx1"/>
                </a:solidFill>
                <a:effectLst/>
                <a:latin typeface="+mn-lt"/>
                <a:ea typeface="+mn-ea"/>
                <a:cs typeface="+mn-cs"/>
              </a:rPr>
              <a:t>automatically </a:t>
            </a:r>
            <a:r>
              <a:rPr lang="en-US" sz="1200" b="1" i="0" kern="1200" dirty="0" err="1">
                <a:solidFill>
                  <a:schemeClr val="tx1"/>
                </a:solidFill>
                <a:effectLst/>
                <a:latin typeface="+mn-lt"/>
                <a:ea typeface="+mn-ea"/>
                <a:cs typeface="+mn-cs"/>
              </a:rPr>
              <a:t>analyse</a:t>
            </a:r>
            <a:r>
              <a:rPr lang="en-US" sz="1200" b="0" i="0" kern="1200" dirty="0">
                <a:solidFill>
                  <a:schemeClr val="tx1"/>
                </a:solidFill>
                <a:effectLst/>
                <a:latin typeface="+mn-lt"/>
                <a:ea typeface="+mn-ea"/>
                <a:cs typeface="+mn-cs"/>
              </a:rPr>
              <a:t> sustainability data. By assigning a unique digital code to every material metric, we move from static text in a PDF to a structured digital dataset. This transition toward transparency is the ultimate goal of a modern digital sustainability specialist.</a:t>
            </a:r>
          </a:p>
          <a:p>
            <a:br>
              <a:rPr lang="en-US" dirty="0"/>
            </a:br>
            <a:br>
              <a:rPr lang="en-US" dirty="0"/>
            </a:br>
            <a:endParaRPr lang="hr-HR"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1103204-7078-1582-602F-C6AFF700DA5C}"/>
              </a:ext>
            </a:extLst>
          </p:cNvPr>
          <p:cNvSpPr>
            <a:spLocks noGrp="1"/>
          </p:cNvSpPr>
          <p:nvPr>
            <p:ph type="sldNum" sz="quarter" idx="5"/>
          </p:nvPr>
        </p:nvSpPr>
        <p:spPr/>
        <p:txBody>
          <a:bodyPr/>
          <a:lstStyle/>
          <a:p>
            <a:fld id="{75106324-0747-4C1B-9F29-13F9F9776C79}" type="slidenum">
              <a:rPr lang="en-IE" smtClean="0"/>
              <a:t>9</a:t>
            </a:fld>
            <a:endParaRPr lang="en-IE"/>
          </a:p>
        </p:txBody>
      </p:sp>
    </p:spTree>
    <p:extLst>
      <p:ext uri="{BB962C8B-B14F-4D97-AF65-F5344CB8AC3E}">
        <p14:creationId xmlns:p14="http://schemas.microsoft.com/office/powerpoint/2010/main" val="12849678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0.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23.svg"/><Relationship Id="rId4" Type="http://schemas.openxmlformats.org/officeDocument/2006/relationships/image" Target="../media/image22.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2.xml"/><Relationship Id="rId6" Type="http://schemas.openxmlformats.org/officeDocument/2006/relationships/image" Target="../media/image2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7.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Master" Target="../slideMasters/slideMaster2.xml"/><Relationship Id="rId4" Type="http://schemas.openxmlformats.org/officeDocument/2006/relationships/image" Target="../media/image29.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BABA07-0E3C-DE87-C959-30E0DD45629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Tree>
    <p:extLst>
      <p:ext uri="{BB962C8B-B14F-4D97-AF65-F5344CB8AC3E}">
        <p14:creationId xmlns:p14="http://schemas.microsoft.com/office/powerpoint/2010/main" val="378913024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slide">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96C386-A21B-01AC-AC2C-265F94B618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88234B3C-AF8A-6762-5A3F-69C1E935EE6B}"/>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a:p>
            <a:pPr lvl="0"/>
            <a:r>
              <a:rPr lang="en-US" dirty="0"/>
              <a:t>Click to edit topic 2</a:t>
            </a:r>
          </a:p>
          <a:p>
            <a:pPr lvl="0"/>
            <a:r>
              <a:rPr lang="en-US" dirty="0"/>
              <a:t>Click to edit topic 3</a:t>
            </a:r>
          </a:p>
          <a:p>
            <a:pPr lvl="0"/>
            <a:r>
              <a:rPr lang="en-US" dirty="0"/>
              <a:t>Click to edit topic 4</a:t>
            </a:r>
          </a:p>
          <a:p>
            <a:pPr lvl="0"/>
            <a:r>
              <a:rPr lang="en-US" dirty="0"/>
              <a:t>Click to edit topic 5</a:t>
            </a:r>
          </a:p>
        </p:txBody>
      </p:sp>
      <p:pic>
        <p:nvPicPr>
          <p:cNvPr id="16" name="Graphic 7">
            <a:extLst>
              <a:ext uri="{FF2B5EF4-FFF2-40B4-BE49-F238E27FC236}">
                <a16:creationId xmlns:a16="http://schemas.microsoft.com/office/drawing/2014/main" id="{09FA143D-FBAF-5981-664A-6E98CF098F4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8" name="Graphic 7">
            <a:extLst>
              <a:ext uri="{FF2B5EF4-FFF2-40B4-BE49-F238E27FC236}">
                <a16:creationId xmlns:a16="http://schemas.microsoft.com/office/drawing/2014/main" id="{C50A9103-AE7B-E5CA-21BA-6FCA35F03045}"/>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Tree>
    <p:extLst>
      <p:ext uri="{BB962C8B-B14F-4D97-AF65-F5344CB8AC3E}">
        <p14:creationId xmlns:p14="http://schemas.microsoft.com/office/powerpoint/2010/main" val="69294899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Agenda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25DEC7-9C9B-1775-A280-8A6FA782F4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Graphic 7">
            <a:extLst>
              <a:ext uri="{FF2B5EF4-FFF2-40B4-BE49-F238E27FC236}">
                <a16:creationId xmlns:a16="http://schemas.microsoft.com/office/drawing/2014/main" id="{963FB351-9A63-36A9-E248-4EFE8034B83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4" name="Text Placeholder 3">
            <a:extLst>
              <a:ext uri="{FF2B5EF4-FFF2-40B4-BE49-F238E27FC236}">
                <a16:creationId xmlns:a16="http://schemas.microsoft.com/office/drawing/2014/main" id="{2E5037E0-0CB5-84BF-F256-1C8FBDF5BB4A}"/>
              </a:ext>
            </a:extLst>
          </p:cNvPr>
          <p:cNvSpPr>
            <a:spLocks noGrp="1"/>
          </p:cNvSpPr>
          <p:nvPr>
            <p:ph type="body" sz="quarter" idx="11" hasCustomPrompt="1"/>
          </p:nvPr>
        </p:nvSpPr>
        <p:spPr>
          <a:xfrm>
            <a:off x="5546724" y="1973346"/>
            <a:ext cx="4968875" cy="565317"/>
          </a:xfrm>
        </p:spPr>
        <p:txBody>
          <a:bodyPr>
            <a:normAutofit/>
          </a:bodyPr>
          <a:lstStyle>
            <a:lvl1pPr marL="0" indent="0">
              <a:buNone/>
              <a:defRPr sz="1300"/>
            </a:lvl1pPr>
          </a:lstStyle>
          <a:p>
            <a:pPr lvl="0"/>
            <a:r>
              <a:rPr lang="en-US" dirty="0"/>
              <a:t>Click to edit topic description</a:t>
            </a:r>
          </a:p>
        </p:txBody>
      </p:sp>
      <p:sp>
        <p:nvSpPr>
          <p:cNvPr id="7" name="Text Placeholder 8">
            <a:extLst>
              <a:ext uri="{FF2B5EF4-FFF2-40B4-BE49-F238E27FC236}">
                <a16:creationId xmlns:a16="http://schemas.microsoft.com/office/drawing/2014/main" id="{90D2F066-77B6-7665-E81A-9125D4177B53}"/>
              </a:ext>
            </a:extLst>
          </p:cNvPr>
          <p:cNvSpPr>
            <a:spLocks noGrp="1"/>
          </p:cNvSpPr>
          <p:nvPr>
            <p:ph type="body" sz="quarter" idx="12" hasCustomPrompt="1"/>
          </p:nvPr>
        </p:nvSpPr>
        <p:spPr>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8" name="Text Placeholder 3">
            <a:extLst>
              <a:ext uri="{FF2B5EF4-FFF2-40B4-BE49-F238E27FC236}">
                <a16:creationId xmlns:a16="http://schemas.microsoft.com/office/drawing/2014/main" id="{D4E31504-FAFF-1AFF-A235-E9E4DE83D901}"/>
              </a:ext>
            </a:extLst>
          </p:cNvPr>
          <p:cNvSpPr>
            <a:spLocks noGrp="1"/>
          </p:cNvSpPr>
          <p:nvPr>
            <p:ph type="body" sz="quarter" idx="13" hasCustomPrompt="1"/>
          </p:nvPr>
        </p:nvSpPr>
        <p:spPr>
          <a:xfrm>
            <a:off x="5546724" y="3285803"/>
            <a:ext cx="4968875" cy="565317"/>
          </a:xfrm>
        </p:spPr>
        <p:txBody>
          <a:bodyPr>
            <a:normAutofit/>
          </a:bodyPr>
          <a:lstStyle>
            <a:lvl1pPr marL="0" indent="0">
              <a:buNone/>
              <a:defRPr sz="1300"/>
            </a:lvl1pPr>
          </a:lstStyle>
          <a:p>
            <a:pPr lvl="0"/>
            <a:r>
              <a:rPr lang="en-US" dirty="0"/>
              <a:t>Click to edit topic description</a:t>
            </a:r>
          </a:p>
        </p:txBody>
      </p:sp>
      <p:sp>
        <p:nvSpPr>
          <p:cNvPr id="10" name="Text Placeholder 8">
            <a:extLst>
              <a:ext uri="{FF2B5EF4-FFF2-40B4-BE49-F238E27FC236}">
                <a16:creationId xmlns:a16="http://schemas.microsoft.com/office/drawing/2014/main" id="{D512B05D-8F7E-592C-65FB-9F72A6451487}"/>
              </a:ext>
            </a:extLst>
          </p:cNvPr>
          <p:cNvSpPr>
            <a:spLocks noGrp="1"/>
          </p:cNvSpPr>
          <p:nvPr>
            <p:ph type="body" sz="quarter" idx="14" hasCustomPrompt="1"/>
          </p:nvPr>
        </p:nvSpPr>
        <p:spPr>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12" name="Text Placeholder 3">
            <a:extLst>
              <a:ext uri="{FF2B5EF4-FFF2-40B4-BE49-F238E27FC236}">
                <a16:creationId xmlns:a16="http://schemas.microsoft.com/office/drawing/2014/main" id="{6E6DC051-5522-4F20-E853-0D5CA4B141F2}"/>
              </a:ext>
            </a:extLst>
          </p:cNvPr>
          <p:cNvSpPr>
            <a:spLocks noGrp="1"/>
          </p:cNvSpPr>
          <p:nvPr>
            <p:ph type="body" sz="quarter" idx="15" hasCustomPrompt="1"/>
          </p:nvPr>
        </p:nvSpPr>
        <p:spPr>
          <a:xfrm>
            <a:off x="5546724" y="4725963"/>
            <a:ext cx="4968875" cy="565317"/>
          </a:xfrm>
        </p:spPr>
        <p:txBody>
          <a:bodyPr>
            <a:normAutofit/>
          </a:bodyPr>
          <a:lstStyle>
            <a:lvl1pPr marL="0" indent="0">
              <a:buNone/>
              <a:defRPr sz="1300"/>
            </a:lvl1pPr>
          </a:lstStyle>
          <a:p>
            <a:pPr lvl="0"/>
            <a:r>
              <a:rPr lang="en-US" dirty="0"/>
              <a:t>Click to edit topic description</a:t>
            </a:r>
          </a:p>
        </p:txBody>
      </p:sp>
      <p:sp>
        <p:nvSpPr>
          <p:cNvPr id="21" name="TextBox 20">
            <a:extLst>
              <a:ext uri="{FF2B5EF4-FFF2-40B4-BE49-F238E27FC236}">
                <a16:creationId xmlns:a16="http://schemas.microsoft.com/office/drawing/2014/main" id="{315E199F-7967-B0AC-59F7-4CECB84FAAB7}"/>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pic>
        <p:nvPicPr>
          <p:cNvPr id="22" name="Graphic 7">
            <a:extLst>
              <a:ext uri="{FF2B5EF4-FFF2-40B4-BE49-F238E27FC236}">
                <a16:creationId xmlns:a16="http://schemas.microsoft.com/office/drawing/2014/main" id="{E2C6A612-6A5C-ED18-8F33-9591778E83F2}"/>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Tree>
    <p:extLst>
      <p:ext uri="{BB962C8B-B14F-4D97-AF65-F5344CB8AC3E}">
        <p14:creationId xmlns:p14="http://schemas.microsoft.com/office/powerpoint/2010/main" val="3289295199"/>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Chapter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F71AA4-EB28-E378-7D08-C0BB0025FF7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885992" y="1440551"/>
            <a:ext cx="4857372" cy="1988449"/>
          </a:xfrm>
        </p:spPr>
        <p:txBody>
          <a:bodyPr anchor="b">
            <a:noAutofit/>
          </a:bodyPr>
          <a:lstStyle>
            <a:lvl1pPr algn="l">
              <a:defRPr sz="5400">
                <a:solidFill>
                  <a:schemeClr val="tx1"/>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885992" y="3447662"/>
            <a:ext cx="4857372" cy="192282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chapter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8" name="Graphic 7">
            <a:extLst>
              <a:ext uri="{FF2B5EF4-FFF2-40B4-BE49-F238E27FC236}">
                <a16:creationId xmlns:a16="http://schemas.microsoft.com/office/drawing/2014/main" id="{8977640B-17B1-39EB-A357-24AA0C1370A6}"/>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6DCF5D80-BEBA-A2C9-6200-65A4A21DAD1C}"/>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spTree>
    <p:extLst>
      <p:ext uri="{BB962C8B-B14F-4D97-AF65-F5344CB8AC3E}">
        <p14:creationId xmlns:p14="http://schemas.microsoft.com/office/powerpoint/2010/main" val="38697049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Chapter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EB090AB-84BE-111F-4E18-AEB2B78DA01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1530496" y="2124222"/>
            <a:ext cx="6909830" cy="1618381"/>
          </a:xfrm>
        </p:spPr>
        <p:txBody>
          <a:bodyPr anchor="b">
            <a:noAutofit/>
          </a:bodyPr>
          <a:lstStyle>
            <a:lvl1pPr algn="l">
              <a:defRPr sz="5400">
                <a:solidFill>
                  <a:schemeClr val="accent2"/>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1530496" y="3775373"/>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5" name="Graphic 4">
            <a:extLst>
              <a:ext uri="{FF2B5EF4-FFF2-40B4-BE49-F238E27FC236}">
                <a16:creationId xmlns:a16="http://schemas.microsoft.com/office/drawing/2014/main" id="{023A7B92-8663-D3F8-5CB5-8C838C6FD206}"/>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34963" y="345161"/>
            <a:ext cx="1585902" cy="842387"/>
          </a:xfrm>
          <a:prstGeom prst="rect">
            <a:avLst/>
          </a:prstGeom>
        </p:spPr>
      </p:pic>
    </p:spTree>
    <p:extLst>
      <p:ext uri="{BB962C8B-B14F-4D97-AF65-F5344CB8AC3E}">
        <p14:creationId xmlns:p14="http://schemas.microsoft.com/office/powerpoint/2010/main" val="427744876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Chapter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5CAF52-2792-026D-8E47-0A3F9089DB8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4947208" y="2124222"/>
            <a:ext cx="6909830" cy="1618381"/>
          </a:xfrm>
        </p:spPr>
        <p:txBody>
          <a:bodyPr anchor="b">
            <a:noAutofit/>
          </a:bodyPr>
          <a:lstStyle>
            <a:lvl1pPr algn="l">
              <a:defRPr sz="5400">
                <a:solidFill>
                  <a:schemeClr val="accent4"/>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4947208" y="3775373"/>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10" name="Picture 9" descr="Blue text on a black background&#10;&#10;Description automatically generated">
            <a:extLst>
              <a:ext uri="{FF2B5EF4-FFF2-40B4-BE49-F238E27FC236}">
                <a16:creationId xmlns:a16="http://schemas.microsoft.com/office/drawing/2014/main" id="{2A90FEAD-0534-D606-D361-AF18FCADB6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4" name="Graphic 3">
            <a:extLst>
              <a:ext uri="{FF2B5EF4-FFF2-40B4-BE49-F238E27FC236}">
                <a16:creationId xmlns:a16="http://schemas.microsoft.com/office/drawing/2014/main" id="{4611A315-F385-04C3-54B6-C28D6ACC6EAC}"/>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12141731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peaker slide">
    <p:bg>
      <p:bgRef idx="1001">
        <a:schemeClr val="bg2"/>
      </p:bgRef>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252EFE6-3D69-D594-A0DF-4A536E09765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Picture Placeholder 6">
            <a:extLst>
              <a:ext uri="{FF2B5EF4-FFF2-40B4-BE49-F238E27FC236}">
                <a16:creationId xmlns:a16="http://schemas.microsoft.com/office/drawing/2014/main" id="{2666BB57-9316-A4AD-A113-B9A2529750ED}"/>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6" name="Graphic 5">
            <a:extLst>
              <a:ext uri="{FF2B5EF4-FFF2-40B4-BE49-F238E27FC236}">
                <a16:creationId xmlns:a16="http://schemas.microsoft.com/office/drawing/2014/main" id="{706954D3-9EC4-0378-1400-8CFF20E882E6}"/>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Tree>
    <p:extLst>
      <p:ext uri="{BB962C8B-B14F-4D97-AF65-F5344CB8AC3E}">
        <p14:creationId xmlns:p14="http://schemas.microsoft.com/office/powerpoint/2010/main" val="281711507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peak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3C261B5-91BB-D2FC-BF28-A4755AC4D6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speaker role,</a:t>
            </a:r>
          </a:p>
        </p:txBody>
      </p:sp>
      <p:sp>
        <p:nvSpPr>
          <p:cNvPr id="10" name="Text Placeholder 9">
            <a:extLst>
              <a:ext uri="{FF2B5EF4-FFF2-40B4-BE49-F238E27FC236}">
                <a16:creationId xmlns:a16="http://schemas.microsoft.com/office/drawing/2014/main" id="{8D9B0014-CEEC-C069-2A16-393E442FD087}"/>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2"/>
                </a:solidFill>
                <a:latin typeface="+mj-lt"/>
              </a:defRPr>
            </a:lvl1pPr>
          </a:lstStyle>
          <a:p>
            <a:pPr lvl="0"/>
            <a:r>
              <a:rPr lang="en-US" dirty="0"/>
              <a:t>@nickname</a:t>
            </a:r>
            <a:endParaRPr lang="en-IE" dirty="0"/>
          </a:p>
        </p:txBody>
      </p:sp>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5"/>
                </a:solidFill>
                <a:latin typeface="+mj-lt"/>
              </a:rPr>
              <a:t>Meet the speaker</a:t>
            </a:r>
            <a:endParaRPr lang="en-IE" sz="2400" dirty="0">
              <a:solidFill>
                <a:schemeClr val="accent5"/>
              </a:solidFill>
              <a:latin typeface="+mj-lt"/>
            </a:endParaRPr>
          </a:p>
        </p:txBody>
      </p:sp>
      <p:sp>
        <p:nvSpPr>
          <p:cNvPr id="9" name="Text Placeholder 14">
            <a:extLst>
              <a:ext uri="{FF2B5EF4-FFF2-40B4-BE49-F238E27FC236}">
                <a16:creationId xmlns:a16="http://schemas.microsoft.com/office/drawing/2014/main" id="{C83EA552-9136-1C0A-77D3-315D39C94D4E}"/>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company name,</a:t>
            </a:r>
          </a:p>
        </p:txBody>
      </p:sp>
      <p:sp>
        <p:nvSpPr>
          <p:cNvPr id="3" name="Rectangle 2">
            <a:extLst>
              <a:ext uri="{FF2B5EF4-FFF2-40B4-BE49-F238E27FC236}">
                <a16:creationId xmlns:a16="http://schemas.microsoft.com/office/drawing/2014/main" id="{613150EF-BE36-0E9E-971F-85694D69D69B}"/>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3" name="Picture 22" descr="Blue text on a black background&#10;&#10;Description automatically generated">
            <a:extLst>
              <a:ext uri="{FF2B5EF4-FFF2-40B4-BE49-F238E27FC236}">
                <a16:creationId xmlns:a16="http://schemas.microsoft.com/office/drawing/2014/main" id="{9B6852CE-814C-039C-4B18-121919D2F4B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Slide Number Placeholder 5">
            <a:extLst>
              <a:ext uri="{FF2B5EF4-FFF2-40B4-BE49-F238E27FC236}">
                <a16:creationId xmlns:a16="http://schemas.microsoft.com/office/drawing/2014/main" id="{E51B51AE-9253-7F36-5C6B-76480E8F2C65}"/>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5" name="Straight Connector 24">
            <a:extLst>
              <a:ext uri="{FF2B5EF4-FFF2-40B4-BE49-F238E27FC236}">
                <a16:creationId xmlns:a16="http://schemas.microsoft.com/office/drawing/2014/main" id="{FC46EFF5-E730-F7EC-F745-83562A45FD0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a:extLst>
              <a:ext uri="{FF2B5EF4-FFF2-40B4-BE49-F238E27FC236}">
                <a16:creationId xmlns:a16="http://schemas.microsoft.com/office/drawing/2014/main" id="{2DF3D7CA-9A48-1235-17E3-E9B7E23E10F1}"/>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Picture Placeholder 6">
            <a:extLst>
              <a:ext uri="{FF2B5EF4-FFF2-40B4-BE49-F238E27FC236}">
                <a16:creationId xmlns:a16="http://schemas.microsoft.com/office/drawing/2014/main" id="{55E71C5D-59C1-8F93-AE64-3F45FEC67EBF}"/>
              </a:ext>
            </a:extLst>
          </p:cNvPr>
          <p:cNvSpPr>
            <a:spLocks noGrp="1"/>
          </p:cNvSpPr>
          <p:nvPr>
            <p:ph type="pic" sz="quarter" idx="14" hasCustomPrompt="1"/>
          </p:nvPr>
        </p:nvSpPr>
        <p:spPr>
          <a:xfrm>
            <a:off x="1649145" y="1452036"/>
            <a:ext cx="3600000" cy="3600000"/>
          </a:xfrm>
          <a:prstGeom prst="round2DiagRect">
            <a:avLst/>
          </a:prstGeom>
          <a:solidFill>
            <a:schemeClr val="bg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6" name="Graphic 5">
            <a:extLst>
              <a:ext uri="{FF2B5EF4-FFF2-40B4-BE49-F238E27FC236}">
                <a16:creationId xmlns:a16="http://schemas.microsoft.com/office/drawing/2014/main" id="{57875BD2-4915-DBE4-BF6A-595B66218DAC}"/>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3779255293"/>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B91129E-63A3-7E6F-7A96-D1A6F10DBC9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Picture Placeholder 6">
            <a:extLst>
              <a:ext uri="{FF2B5EF4-FFF2-40B4-BE49-F238E27FC236}">
                <a16:creationId xmlns:a16="http://schemas.microsoft.com/office/drawing/2014/main" id="{3D8C572B-2DA7-ACC1-2B8C-2909C09FA98A}"/>
              </a:ext>
            </a:extLst>
          </p:cNvPr>
          <p:cNvSpPr>
            <a:spLocks noGrp="1"/>
          </p:cNvSpPr>
          <p:nvPr>
            <p:ph type="pic" sz="quarter" idx="14" hasCustomPrompt="1"/>
          </p:nvPr>
        </p:nvSpPr>
        <p:spPr>
          <a:xfrm>
            <a:off x="6402543" y="1326905"/>
            <a:ext cx="3600000" cy="3600000"/>
          </a:xfrm>
          <a:prstGeom prst="round2DiagRect">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2025749" y="1322364"/>
            <a:ext cx="3882682" cy="2658793"/>
          </a:xfrm>
        </p:spPr>
        <p:txBody>
          <a:bodyPr wrap="square">
            <a:noAutofit/>
          </a:bodyPr>
          <a:lstStyle>
            <a:lvl1pPr marL="0" indent="0">
              <a:buNone/>
              <a:defRPr lang="en-US" sz="3200" dirty="0">
                <a:solidFill>
                  <a:schemeClr val="bg1"/>
                </a:solidFill>
                <a:latin typeface="Montserrat" panose="00000500000000000000" pitchFamily="2" charset="0"/>
              </a:defRPr>
            </a:lvl1pPr>
          </a:lstStyle>
          <a:p>
            <a:pPr lvl="0"/>
            <a:r>
              <a:rPr lang="en-US" dirty="0"/>
              <a:t>Click to edit quote lorem ipsum dolor sit </a:t>
            </a:r>
            <a:r>
              <a:rPr lang="en-US" dirty="0" err="1"/>
              <a:t>amet</a:t>
            </a:r>
            <a:r>
              <a:rPr lang="en-US" dirty="0"/>
              <a:t> </a:t>
            </a:r>
            <a:r>
              <a:rPr lang="en-US" dirty="0" err="1"/>
              <a:t>consectur</a:t>
            </a:r>
            <a:endParaRPr lang="en-US" dirty="0"/>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a:spLocks/>
          </p:cNvSpPr>
          <p:nvPr userDrawn="1"/>
        </p:nvSpPr>
        <p:spPr>
          <a:xfrm>
            <a:off x="585305" y="737506"/>
            <a:ext cx="1201291" cy="2646878"/>
          </a:xfrm>
          <a:prstGeom prst="rect">
            <a:avLst/>
          </a:prstGeom>
          <a:noFill/>
        </p:spPr>
        <p:txBody>
          <a:bodyPr wrap="square" rtlCol="0">
            <a:spAutoFit/>
          </a:bodyPr>
          <a:lstStyle/>
          <a:p>
            <a:r>
              <a:rPr lang="it-IT" sz="16600" dirty="0">
                <a:solidFill>
                  <a:schemeClr val="accent2"/>
                </a:solidFill>
                <a:latin typeface="+mj-lt"/>
              </a:rPr>
              <a:t>“</a:t>
            </a:r>
            <a:endParaRPr lang="en-IE" sz="16600" dirty="0">
              <a:solidFill>
                <a:schemeClr val="accent2"/>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2162792" y="4939123"/>
            <a:ext cx="3549886" cy="328885"/>
          </a:xfrm>
        </p:spPr>
        <p:txBody>
          <a:bodyPr>
            <a:noAutofit/>
          </a:bodyPr>
          <a:lstStyle>
            <a:lvl1pPr marL="0" indent="0">
              <a:buNone/>
              <a:defRPr sz="1600">
                <a:solidFill>
                  <a:schemeClr val="bg1">
                    <a:lumMod val="95000"/>
                  </a:schemeClr>
                </a:solidFill>
                <a:latin typeface="+mj-lt"/>
              </a:defRPr>
            </a:lvl1pPr>
          </a:lstStyle>
          <a:p>
            <a:pPr lvl="0"/>
            <a:r>
              <a:rPr lang="en-US" dirty="0"/>
              <a:t>Click to edit name</a:t>
            </a:r>
            <a:endParaRPr lang="en-IE" dirty="0"/>
          </a:p>
        </p:txBody>
      </p:sp>
      <p:sp>
        <p:nvSpPr>
          <p:cNvPr id="11" name="Text Placeholder 9">
            <a:extLst>
              <a:ext uri="{FF2B5EF4-FFF2-40B4-BE49-F238E27FC236}">
                <a16:creationId xmlns:a16="http://schemas.microsoft.com/office/drawing/2014/main" id="{C916D6E8-1BA4-BFBF-C1DC-FA0F2E363FC6}"/>
              </a:ext>
            </a:extLst>
          </p:cNvPr>
          <p:cNvSpPr>
            <a:spLocks noGrp="1"/>
          </p:cNvSpPr>
          <p:nvPr>
            <p:ph type="body" sz="quarter" idx="18" hasCustomPrompt="1"/>
          </p:nvPr>
        </p:nvSpPr>
        <p:spPr>
          <a:xfrm>
            <a:off x="2162792" y="5301208"/>
            <a:ext cx="3549886" cy="328885"/>
          </a:xfrm>
        </p:spPr>
        <p:txBody>
          <a:bodyPr>
            <a:noAutofit/>
          </a:bodyPr>
          <a:lstStyle>
            <a:lvl1pPr marL="0" indent="0">
              <a:buNone/>
              <a:defRPr sz="1200">
                <a:solidFill>
                  <a:schemeClr val="bg1">
                    <a:lumMod val="95000"/>
                  </a:schemeClr>
                </a:solidFill>
                <a:latin typeface="Montserrat" panose="00000500000000000000" pitchFamily="2" charset="0"/>
              </a:defRPr>
            </a:lvl1pPr>
          </a:lstStyle>
          <a:p>
            <a:pPr lvl="0"/>
            <a:r>
              <a:rPr lang="en-US" dirty="0"/>
              <a:t>Click to edit job role</a:t>
            </a:r>
            <a:endParaRPr lang="en-IE" dirty="0"/>
          </a:p>
        </p:txBody>
      </p:sp>
      <p:sp>
        <p:nvSpPr>
          <p:cNvPr id="21" name="Slide Number Placeholder 5">
            <a:extLst>
              <a:ext uri="{FF2B5EF4-FFF2-40B4-BE49-F238E27FC236}">
                <a16:creationId xmlns:a16="http://schemas.microsoft.com/office/drawing/2014/main" id="{C428928B-E51D-2502-731F-CE3844D7D948}"/>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solidFill>
                  <a:schemeClr val="bg1">
                    <a:lumMod val="50000"/>
                  </a:schemeClr>
                </a:solidFill>
              </a:rPr>
              <a:t>Page </a:t>
            </a:r>
            <a:fld id="{D32FFA9C-ACEC-4B87-9D33-03CFB048E816}" type="slidenum">
              <a:rPr lang="en-IE" smtClean="0">
                <a:solidFill>
                  <a:schemeClr val="bg1">
                    <a:lumMod val="50000"/>
                  </a:schemeClr>
                </a:solidFill>
              </a:rPr>
              <a:pPr/>
              <a:t>‹#›</a:t>
            </a:fld>
            <a:endParaRPr lang="en-IE" dirty="0">
              <a:solidFill>
                <a:schemeClr val="bg1">
                  <a:lumMod val="50000"/>
                </a:schemeClr>
              </a:solidFill>
            </a:endParaRPr>
          </a:p>
        </p:txBody>
      </p:sp>
      <p:cxnSp>
        <p:nvCxnSpPr>
          <p:cNvPr id="22" name="Straight Connector 21">
            <a:extLst>
              <a:ext uri="{FF2B5EF4-FFF2-40B4-BE49-F238E27FC236}">
                <a16:creationId xmlns:a16="http://schemas.microsoft.com/office/drawing/2014/main" id="{83CBC778-287D-C991-0EBB-738559359BC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2" name="Graphic 1">
            <a:extLst>
              <a:ext uri="{FF2B5EF4-FFF2-40B4-BE49-F238E27FC236}">
                <a16:creationId xmlns:a16="http://schemas.microsoft.com/office/drawing/2014/main" id="{2FBDEFE1-CA4B-C896-08AC-C954A32DAF94}"/>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Tree>
    <p:extLst>
      <p:ext uri="{BB962C8B-B14F-4D97-AF65-F5344CB8AC3E}">
        <p14:creationId xmlns:p14="http://schemas.microsoft.com/office/powerpoint/2010/main" val="2725651569"/>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2-1_Title and Conten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2CF159-D7C6-5C4F-DF4F-B43B88B5A34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tx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18" name="Picture 17" descr="Blue text on a black background&#10;&#10;Description automatically generated">
            <a:extLst>
              <a:ext uri="{FF2B5EF4-FFF2-40B4-BE49-F238E27FC236}">
                <a16:creationId xmlns:a16="http://schemas.microsoft.com/office/drawing/2014/main" id="{B19C0595-FC4F-8A17-32EA-B6FC5678276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r>
              <a:rPr lang="en-US" dirty="0"/>
              <a:t>Click to edit slide 2 columns paragraph</a:t>
            </a:r>
            <a:endParaRPr lang="en-IE" dirty="0"/>
          </a:p>
          <a:p>
            <a:pPr lvl="1"/>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sp>
        <p:nvSpPr>
          <p:cNvPr id="6" name="Slide Number Placeholder 5">
            <a:extLst>
              <a:ext uri="{FF2B5EF4-FFF2-40B4-BE49-F238E27FC236}">
                <a16:creationId xmlns:a16="http://schemas.microsoft.com/office/drawing/2014/main" id="{CCA7C540-3F2B-235B-CA74-70271DB88FA2}"/>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7" name="Straight Connector 6">
            <a:extLst>
              <a:ext uri="{FF2B5EF4-FFF2-40B4-BE49-F238E27FC236}">
                <a16:creationId xmlns:a16="http://schemas.microsoft.com/office/drawing/2014/main" id="{10FF5AB0-8153-537A-17F5-D1E865EA49C9}"/>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3" name="Graphic 2">
            <a:extLst>
              <a:ext uri="{FF2B5EF4-FFF2-40B4-BE49-F238E27FC236}">
                <a16:creationId xmlns:a16="http://schemas.microsoft.com/office/drawing/2014/main" id="{75EBFE1B-F514-641A-E70C-5B55C3C3BC22}"/>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1357691255"/>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2-1_Title and Content">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130F1E-845B-8DB0-74ED-CA934A3CAE1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17B65922-7FE5-6FB2-B839-EEA304C25334}"/>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r>
              <a:rPr lang="en-US" dirty="0"/>
              <a:t>Click to edit slide 2 columns paragraph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0" name="Slide Number Placeholder 5">
            <a:extLst>
              <a:ext uri="{FF2B5EF4-FFF2-40B4-BE49-F238E27FC236}">
                <a16:creationId xmlns:a16="http://schemas.microsoft.com/office/drawing/2014/main" id="{38BB7287-C4F9-9BF8-38C1-39471BC0D5C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91CE7F8E-D438-BB6D-0CEF-8D8525BDE153}"/>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587797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with partners">
    <p:spTree>
      <p:nvGrpSpPr>
        <p:cNvPr id="1" name=""/>
        <p:cNvGrpSpPr/>
        <p:nvPr/>
      </p:nvGrpSpPr>
      <p:grpSpPr>
        <a:xfrm>
          <a:off x="0" y="0"/>
          <a:ext cx="0" cy="0"/>
          <a:chOff x="0" y="0"/>
          <a:chExt cx="0" cy="0"/>
        </a:xfrm>
      </p:grpSpPr>
      <p:pic>
        <p:nvPicPr>
          <p:cNvPr id="7" name="Picture 6" descr="A green and blue logo&#10;&#10;Description automatically generated">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7599285" y="2495982"/>
            <a:ext cx="3692409" cy="1125749"/>
          </a:xfrm>
        </p:spPr>
        <p:txBody>
          <a:bodyPr anchor="t">
            <a:normAutofit/>
          </a:bodyPr>
          <a:lstStyle>
            <a:lvl1pPr algn="l">
              <a:defRPr sz="3600">
                <a:solidFill>
                  <a:schemeClr val="bg2"/>
                </a:solidFill>
              </a:defRPr>
            </a:lvl1pPr>
          </a:lstStyle>
          <a:p>
            <a:r>
              <a:rPr lang="en-US"/>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7653268" y="4606494"/>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7573622" y="587693"/>
            <a:ext cx="2964173" cy="1567521"/>
          </a:xfrm>
          <a:prstGeom prst="rect">
            <a:avLst/>
          </a:prstGeom>
        </p:spPr>
      </p:pic>
      <p:pic>
        <p:nvPicPr>
          <p:cNvPr id="9" name="Picture 8">
            <a:extLst>
              <a:ext uri="{FF2B5EF4-FFF2-40B4-BE49-F238E27FC236}">
                <a16:creationId xmlns:a16="http://schemas.microsoft.com/office/drawing/2014/main" id="{81376E69-2972-CE97-E70D-9282EAC54488}"/>
              </a:ext>
            </a:extLst>
          </p:cNvPr>
          <p:cNvPicPr>
            <a:picLocks noChangeAspect="1"/>
          </p:cNvPicPr>
          <p:nvPr userDrawn="1"/>
        </p:nvPicPr>
        <p:blipFill>
          <a:blip r:embed="rId6"/>
          <a:stretch>
            <a:fillRect/>
          </a:stretch>
        </p:blipFill>
        <p:spPr>
          <a:xfrm>
            <a:off x="334963" y="5568530"/>
            <a:ext cx="11522075" cy="1009950"/>
          </a:xfrm>
          <a:prstGeom prst="rect">
            <a:avLst/>
          </a:prstGeom>
        </p:spPr>
      </p:pic>
    </p:spTree>
    <p:extLst>
      <p:ext uri="{BB962C8B-B14F-4D97-AF65-F5344CB8AC3E}">
        <p14:creationId xmlns:p14="http://schemas.microsoft.com/office/powerpoint/2010/main" val="400051034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Content and Image">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CBD5B7-FE33-D812-6C83-D062C23C886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34A586B1-2439-2DB2-FCDE-B384B06CA0C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sp>
        <p:nvSpPr>
          <p:cNvPr id="10" name="Slide Number Placeholder 5">
            <a:extLst>
              <a:ext uri="{FF2B5EF4-FFF2-40B4-BE49-F238E27FC236}">
                <a16:creationId xmlns:a16="http://schemas.microsoft.com/office/drawing/2014/main" id="{21210B46-DF20-11BD-7AC6-F11763B8FE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3F2453BE-1B70-AB76-E61F-385CC3A6E972}"/>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026209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and Image">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FDF471-D767-2248-41B8-DF52504875C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FBACCEAD-E4AA-D503-6D29-C2D2DCE72F5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0" name="Slide Number Placeholder 5">
            <a:extLst>
              <a:ext uri="{FF2B5EF4-FFF2-40B4-BE49-F238E27FC236}">
                <a16:creationId xmlns:a16="http://schemas.microsoft.com/office/drawing/2014/main" id="{9743F11D-746B-86CF-FC1D-0C00B53532D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D29BAC24-078E-2532-C569-1657DDA4F544}"/>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988827"/>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Content and Imag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47B75E-D736-1D40-ED91-734A9F5C2BA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4" name="Graphic 13">
            <a:extLst>
              <a:ext uri="{FF2B5EF4-FFF2-40B4-BE49-F238E27FC236}">
                <a16:creationId xmlns:a16="http://schemas.microsoft.com/office/drawing/2014/main" id="{735DAC69-50C9-2E73-5A11-F298A05D324B}"/>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333375"/>
            <a:ext cx="5326951" cy="1059007"/>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1409446"/>
            <a:ext cx="5334000" cy="751863"/>
          </a:xfrm>
        </p:spPr>
        <p:txBody>
          <a:bodyPr>
            <a:normAutofit/>
          </a:bodyPr>
          <a:lstStyle>
            <a:lvl1pPr marL="0" indent="0">
              <a:buNone/>
              <a:defRPr sz="1600"/>
            </a:lvl1pPr>
            <a:lvl2pPr marL="0" indent="0">
              <a:buNone/>
              <a:defRPr sz="1400"/>
            </a:lvl2pPr>
          </a:lstStyle>
          <a:p>
            <a:pPr lvl="0"/>
            <a:r>
              <a:rPr lang="en-US"/>
              <a:t>Click to edit Master text styles</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6" name="SmartArt Placeholder 5">
            <a:extLst>
              <a:ext uri="{FF2B5EF4-FFF2-40B4-BE49-F238E27FC236}">
                <a16:creationId xmlns:a16="http://schemas.microsoft.com/office/drawing/2014/main" id="{DFB82D7B-074C-FDB1-A67C-7A212FE6202E}"/>
              </a:ext>
            </a:extLst>
          </p:cNvPr>
          <p:cNvSpPr>
            <a:spLocks noGrp="1"/>
          </p:cNvSpPr>
          <p:nvPr>
            <p:ph type="dgm" sz="quarter" idx="20"/>
          </p:nvPr>
        </p:nvSpPr>
        <p:spPr>
          <a:xfrm>
            <a:off x="864899"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8" name="SmartArt Placeholder 5">
            <a:extLst>
              <a:ext uri="{FF2B5EF4-FFF2-40B4-BE49-F238E27FC236}">
                <a16:creationId xmlns:a16="http://schemas.microsoft.com/office/drawing/2014/main" id="{BA17BCE1-2BD0-08AE-1FBD-F59533BFAFC7}"/>
              </a:ext>
            </a:extLst>
          </p:cNvPr>
          <p:cNvSpPr>
            <a:spLocks noGrp="1"/>
          </p:cNvSpPr>
          <p:nvPr>
            <p:ph type="dgm" sz="quarter" idx="21"/>
          </p:nvPr>
        </p:nvSpPr>
        <p:spPr>
          <a:xfrm>
            <a:off x="3503712"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0" name="SmartArt Placeholder 5">
            <a:extLst>
              <a:ext uri="{FF2B5EF4-FFF2-40B4-BE49-F238E27FC236}">
                <a16:creationId xmlns:a16="http://schemas.microsoft.com/office/drawing/2014/main" id="{004D7ED1-F790-F5A4-16A2-1A7DE0E9885B}"/>
              </a:ext>
            </a:extLst>
          </p:cNvPr>
          <p:cNvSpPr>
            <a:spLocks noGrp="1"/>
          </p:cNvSpPr>
          <p:nvPr>
            <p:ph type="dgm" sz="quarter" idx="22"/>
          </p:nvPr>
        </p:nvSpPr>
        <p:spPr>
          <a:xfrm>
            <a:off x="864899"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1" name="SmartArt Placeholder 5">
            <a:extLst>
              <a:ext uri="{FF2B5EF4-FFF2-40B4-BE49-F238E27FC236}">
                <a16:creationId xmlns:a16="http://schemas.microsoft.com/office/drawing/2014/main" id="{450FE0F2-05B0-E19F-D6DF-86D291836CCE}"/>
              </a:ext>
            </a:extLst>
          </p:cNvPr>
          <p:cNvSpPr>
            <a:spLocks noGrp="1"/>
          </p:cNvSpPr>
          <p:nvPr>
            <p:ph type="dgm" sz="quarter" idx="23"/>
          </p:nvPr>
        </p:nvSpPr>
        <p:spPr>
          <a:xfrm>
            <a:off x="3503712"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cxnSp>
        <p:nvCxnSpPr>
          <p:cNvPr id="3" name="Straight Connector 2">
            <a:extLst>
              <a:ext uri="{FF2B5EF4-FFF2-40B4-BE49-F238E27FC236}">
                <a16:creationId xmlns:a16="http://schemas.microsoft.com/office/drawing/2014/main" id="{7ACC04E5-00AC-F80D-9A7F-4AA07975F35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71854E22-2B10-4083-E7E9-0FCCF53E1B6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01552864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Content and Imag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8EEE54-19E1-9A6D-A281-9E64C46A9F0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769E6A8E-CA3E-C9D0-F881-B0D4488D3532}"/>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cxnSp>
        <p:nvCxnSpPr>
          <p:cNvPr id="11" name="Straight Connector 10">
            <a:extLst>
              <a:ext uri="{FF2B5EF4-FFF2-40B4-BE49-F238E27FC236}">
                <a16:creationId xmlns:a16="http://schemas.microsoft.com/office/drawing/2014/main" id="{CD17EF02-4F9D-31B3-61C3-4DA86AB9B457}"/>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9923E0C0-68B5-A3D3-A756-60BC74DAE25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4193287818"/>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BF183F-44E4-2EA9-92DE-EAC60D7364D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9E50D1D5-44ED-456A-098A-8D127F9F4564}"/>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cxnSp>
        <p:nvCxnSpPr>
          <p:cNvPr id="17" name="Straight Connector 16">
            <a:extLst>
              <a:ext uri="{FF2B5EF4-FFF2-40B4-BE49-F238E27FC236}">
                <a16:creationId xmlns:a16="http://schemas.microsoft.com/office/drawing/2014/main" id="{8DBDDCD1-5E41-697A-B0E0-AB7503B561D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3CD4D5D9-FAE4-47CD-EF26-70D554CB117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 Placeholder 17">
            <a:extLst>
              <a:ext uri="{FF2B5EF4-FFF2-40B4-BE49-F238E27FC236}">
                <a16:creationId xmlns:a16="http://schemas.microsoft.com/office/drawing/2014/main" id="{613AABAB-50BF-B11D-A5F4-A60EFF4B85BF}"/>
              </a:ext>
            </a:extLst>
          </p:cNvPr>
          <p:cNvSpPr>
            <a:spLocks noGrp="1"/>
          </p:cNvSpPr>
          <p:nvPr>
            <p:ph type="body" sz="quarter" idx="15"/>
          </p:nvPr>
        </p:nvSpPr>
        <p:spPr>
          <a:xfrm>
            <a:off x="334963" y="4243526"/>
            <a:ext cx="8339137" cy="514212"/>
          </a:xfrm>
        </p:spPr>
        <p:txBody>
          <a:bodyPr anchor="b"/>
          <a:lstStyle>
            <a:lvl1pPr marL="0" indent="0">
              <a:buNone/>
              <a:defRPr b="0">
                <a:solidFill>
                  <a:schemeClr val="accent2"/>
                </a:solidFill>
                <a:latin typeface="+mj-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73744078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ext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B565FE-4BED-EA4B-4294-376D8A395D8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A95FFBFF-4992-A15C-65AA-84E7130EB1BF}"/>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1048252"/>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2227346"/>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sp>
        <p:nvSpPr>
          <p:cNvPr id="16" name="Slide Number Placeholder 5">
            <a:extLst>
              <a:ext uri="{FF2B5EF4-FFF2-40B4-BE49-F238E27FC236}">
                <a16:creationId xmlns:a16="http://schemas.microsoft.com/office/drawing/2014/main" id="{66D50809-21D6-74D3-25C2-1DA013B391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7" name="Straight Connector 16">
            <a:extLst>
              <a:ext uri="{FF2B5EF4-FFF2-40B4-BE49-F238E27FC236}">
                <a16:creationId xmlns:a16="http://schemas.microsoft.com/office/drawing/2014/main" id="{481DD6DC-6709-D91C-A972-00733644A815}"/>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a:extLst>
              <a:ext uri="{FF2B5EF4-FFF2-40B4-BE49-F238E27FC236}">
                <a16:creationId xmlns:a16="http://schemas.microsoft.com/office/drawing/2014/main" id="{781CB861-38FE-D27C-D191-F122DEAC3C9C}"/>
              </a:ext>
            </a:extLst>
          </p:cNvPr>
          <p:cNvSpPr>
            <a:spLocks noGrp="1"/>
          </p:cNvSpPr>
          <p:nvPr>
            <p:ph type="body" sz="quarter" idx="15"/>
          </p:nvPr>
        </p:nvSpPr>
        <p:spPr>
          <a:xfrm>
            <a:off x="334963" y="4243526"/>
            <a:ext cx="8339137" cy="514212"/>
          </a:xfrm>
        </p:spPr>
        <p:txBody>
          <a:bodyPr anchor="b"/>
          <a:lstStyle>
            <a:lvl1pPr marL="0" indent="0">
              <a:buNone/>
              <a:defRPr b="0">
                <a:latin typeface="+mj-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1996555446"/>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ext slide">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8299C5-1321-DB8E-D4E4-36167C314A2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5" name="Graphic 4">
            <a:extLst>
              <a:ext uri="{FF2B5EF4-FFF2-40B4-BE49-F238E27FC236}">
                <a16:creationId xmlns:a16="http://schemas.microsoft.com/office/drawing/2014/main" id="{AE3927A6-D9EF-3D80-1A8D-F583E3D10CC0}"/>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pic>
        <p:nvPicPr>
          <p:cNvPr id="9" name="Picture 8" descr="Blue text on a black background&#10;&#10;Description automatically generated">
            <a:extLst>
              <a:ext uri="{FF2B5EF4-FFF2-40B4-BE49-F238E27FC236}">
                <a16:creationId xmlns:a16="http://schemas.microsoft.com/office/drawing/2014/main" id="{5D0ED62C-2B2A-E90B-4B0F-B5ED9C710A62}"/>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20" name="Straight Connector 19">
            <a:extLst>
              <a:ext uri="{FF2B5EF4-FFF2-40B4-BE49-F238E27FC236}">
                <a16:creationId xmlns:a16="http://schemas.microsoft.com/office/drawing/2014/main" id="{BC70567D-E204-CD2B-4457-52A3044E53C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09CF691-9FBA-12F4-CB6D-C70E5CF01EB1}"/>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18" name="Text Placeholder 17">
            <a:extLst>
              <a:ext uri="{FF2B5EF4-FFF2-40B4-BE49-F238E27FC236}">
                <a16:creationId xmlns:a16="http://schemas.microsoft.com/office/drawing/2014/main" id="{F2797374-DA54-3E97-C5AC-82C4F20882E0}"/>
              </a:ext>
            </a:extLst>
          </p:cNvPr>
          <p:cNvSpPr>
            <a:spLocks noGrp="1"/>
          </p:cNvSpPr>
          <p:nvPr>
            <p:ph type="body" sz="quarter" idx="15"/>
          </p:nvPr>
        </p:nvSpPr>
        <p:spPr>
          <a:xfrm>
            <a:off x="334963" y="3897313"/>
            <a:ext cx="8339137" cy="860425"/>
          </a:xfrm>
        </p:spPr>
        <p:txBody>
          <a:bodyPr anchor="b"/>
          <a:lstStyle>
            <a:lvl1pPr marL="0" indent="0">
              <a:buNone/>
              <a:defRPr b="0">
                <a:latin typeface="+mj-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21931492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Break page with statisti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68A5D1-0E5E-E76F-403F-6BEA8948950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3303313" y="2227912"/>
            <a:ext cx="6909830" cy="2402176"/>
          </a:xfrm>
        </p:spPr>
        <p:txBody>
          <a:bodyPr anchor="b">
            <a:noAutofit/>
          </a:bodyPr>
          <a:lstStyle>
            <a:lvl1pPr algn="l">
              <a:defRPr sz="16600">
                <a:solidFill>
                  <a:schemeClr val="accent2"/>
                </a:solidFill>
              </a:defRPr>
            </a:lvl1pPr>
          </a:lstStyle>
          <a:p>
            <a:r>
              <a:rPr lang="en-GB" dirty="0"/>
              <a:t>100%</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of people think </a:t>
            </a:r>
            <a:r>
              <a:rPr lang="it-IT" dirty="0" err="1"/>
              <a:t>this</a:t>
            </a:r>
            <a:r>
              <a:rPr lang="it-IT" dirty="0"/>
              <a:t> slide </a:t>
            </a:r>
            <a:r>
              <a:rPr lang="it-IT" dirty="0" err="1"/>
              <a:t>is</a:t>
            </a:r>
            <a:r>
              <a:rPr lang="it-IT" dirty="0"/>
              <a:t> a </a:t>
            </a:r>
            <a:r>
              <a:rPr lang="it-IT" dirty="0" err="1"/>
              <a:t>great</a:t>
            </a:r>
            <a:r>
              <a:rPr lang="it-IT" dirty="0"/>
              <a:t> way to display a </a:t>
            </a:r>
            <a:r>
              <a:rPr lang="it-IT" dirty="0" err="1"/>
              <a:t>statistic</a:t>
            </a:r>
            <a:r>
              <a:rPr lang="it-IT" dirty="0"/>
              <a:t>.</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D72C8CCF-E4A6-705A-9BBC-D43B904AF0E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10" name="Graphic 9">
            <a:extLst>
              <a:ext uri="{FF2B5EF4-FFF2-40B4-BE49-F238E27FC236}">
                <a16:creationId xmlns:a16="http://schemas.microsoft.com/office/drawing/2014/main" id="{E0CCB627-5A99-C7BC-4BDC-04DD8AB98049}"/>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30374837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02A6B0-5567-BBBC-B40E-6F53F414D74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D8DE698E-6062-7EC7-9A7A-9B83B26C8EFF}"/>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12" name="Picture 11" descr="Blue text on a black background&#10;&#10;Description automatically generated">
            <a:extLst>
              <a:ext uri="{FF2B5EF4-FFF2-40B4-BE49-F238E27FC236}">
                <a16:creationId xmlns:a16="http://schemas.microsoft.com/office/drawing/2014/main" id="{582FDCE8-F2EF-4687-56D6-28E8B2AE3C0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9" name="Title 1">
            <a:extLst>
              <a:ext uri="{FF2B5EF4-FFF2-40B4-BE49-F238E27FC236}">
                <a16:creationId xmlns:a16="http://schemas.microsoft.com/office/drawing/2014/main" id="{4441151C-23F7-CFA7-18E3-A092F669A70A}"/>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3" name="Content Placeholder 2">
            <a:extLst>
              <a:ext uri="{FF2B5EF4-FFF2-40B4-BE49-F238E27FC236}">
                <a16:creationId xmlns:a16="http://schemas.microsoft.com/office/drawing/2014/main" id="{93617C26-66D8-CA2E-FC88-C596FAEF3A7C}"/>
              </a:ext>
            </a:extLst>
          </p:cNvPr>
          <p:cNvSpPr>
            <a:spLocks noGrp="1"/>
          </p:cNvSpPr>
          <p:nvPr>
            <p:ph sz="half" idx="1"/>
          </p:nvPr>
        </p:nvSpPr>
        <p:spPr>
          <a:xfrm>
            <a:off x="363984"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Content Placeholder 3">
            <a:extLst>
              <a:ext uri="{FF2B5EF4-FFF2-40B4-BE49-F238E27FC236}">
                <a16:creationId xmlns:a16="http://schemas.microsoft.com/office/drawing/2014/main" id="{72699D99-FE1E-DAAD-07EE-4EEA22275165}"/>
              </a:ext>
            </a:extLst>
          </p:cNvPr>
          <p:cNvSpPr>
            <a:spLocks noGrp="1"/>
          </p:cNvSpPr>
          <p:nvPr>
            <p:ph sz="half" idx="2"/>
          </p:nvPr>
        </p:nvSpPr>
        <p:spPr>
          <a:xfrm>
            <a:off x="6172200"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cxnSp>
        <p:nvCxnSpPr>
          <p:cNvPr id="10" name="Straight Connector 9">
            <a:extLst>
              <a:ext uri="{FF2B5EF4-FFF2-40B4-BE49-F238E27FC236}">
                <a16:creationId xmlns:a16="http://schemas.microsoft.com/office/drawing/2014/main" id="{798CC69A-04A3-EFEF-3848-D7F803E05C13}"/>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CCEB126C-86E7-32A6-8510-82F8E794D4E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2660938123"/>
      </p:ext>
    </p:extLst>
  </p:cSld>
  <p:clrMapOvr>
    <a:masterClrMapping/>
  </p:clrMapOvr>
  <p:transition spd="slow">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4 Chart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44D625-CEDE-0444-B29C-E988703356B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B8B39307-8715-5604-A925-7A673383DB08}"/>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76207" cy="1325563"/>
          </a:xfrm>
        </p:spPr>
        <p:txBody>
          <a:bodyPr/>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1" name="Chart Placeholder 6">
            <a:extLst>
              <a:ext uri="{FF2B5EF4-FFF2-40B4-BE49-F238E27FC236}">
                <a16:creationId xmlns:a16="http://schemas.microsoft.com/office/drawing/2014/main" id="{9417D645-894F-D0CC-2D07-7F0AA6A22912}"/>
              </a:ext>
            </a:extLst>
          </p:cNvPr>
          <p:cNvSpPr>
            <a:spLocks noGrp="1"/>
          </p:cNvSpPr>
          <p:nvPr>
            <p:ph type="chart" sz="quarter" idx="14"/>
          </p:nvPr>
        </p:nvSpPr>
        <p:spPr>
          <a:xfrm>
            <a:off x="3350388"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2" name="Chart Placeholder 6">
            <a:extLst>
              <a:ext uri="{FF2B5EF4-FFF2-40B4-BE49-F238E27FC236}">
                <a16:creationId xmlns:a16="http://schemas.microsoft.com/office/drawing/2014/main" id="{1467EC53-8F53-F5A2-4675-015594CA7D38}"/>
              </a:ext>
            </a:extLst>
          </p:cNvPr>
          <p:cNvSpPr>
            <a:spLocks noGrp="1"/>
          </p:cNvSpPr>
          <p:nvPr>
            <p:ph type="chart" sz="quarter" idx="15"/>
          </p:nvPr>
        </p:nvSpPr>
        <p:spPr>
          <a:xfrm>
            <a:off x="636581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4" name="Chart Placeholder 6">
            <a:extLst>
              <a:ext uri="{FF2B5EF4-FFF2-40B4-BE49-F238E27FC236}">
                <a16:creationId xmlns:a16="http://schemas.microsoft.com/office/drawing/2014/main" id="{0778DA3C-D384-2C37-3795-1A988174A15F}"/>
              </a:ext>
            </a:extLst>
          </p:cNvPr>
          <p:cNvSpPr>
            <a:spLocks noGrp="1"/>
          </p:cNvSpPr>
          <p:nvPr>
            <p:ph type="chart" sz="quarter" idx="16"/>
          </p:nvPr>
        </p:nvSpPr>
        <p:spPr>
          <a:xfrm>
            <a:off x="9381237"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7" name="Text Placeholder 15">
            <a:extLst>
              <a:ext uri="{FF2B5EF4-FFF2-40B4-BE49-F238E27FC236}">
                <a16:creationId xmlns:a16="http://schemas.microsoft.com/office/drawing/2014/main" id="{A1C35E82-7043-4DFC-9FF7-2D836B3966E5}"/>
              </a:ext>
            </a:extLst>
          </p:cNvPr>
          <p:cNvSpPr>
            <a:spLocks noGrp="1"/>
          </p:cNvSpPr>
          <p:nvPr>
            <p:ph type="body" sz="quarter" idx="18"/>
          </p:nvPr>
        </p:nvSpPr>
        <p:spPr>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8" name="Text Placeholder 15">
            <a:extLst>
              <a:ext uri="{FF2B5EF4-FFF2-40B4-BE49-F238E27FC236}">
                <a16:creationId xmlns:a16="http://schemas.microsoft.com/office/drawing/2014/main" id="{AB92D624-C3B3-BB82-D374-290AEE1B9129}"/>
              </a:ext>
            </a:extLst>
          </p:cNvPr>
          <p:cNvSpPr>
            <a:spLocks noGrp="1"/>
          </p:cNvSpPr>
          <p:nvPr>
            <p:ph type="body" sz="quarter" idx="19"/>
          </p:nvPr>
        </p:nvSpPr>
        <p:spPr>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9" name="Text Placeholder 15">
            <a:extLst>
              <a:ext uri="{FF2B5EF4-FFF2-40B4-BE49-F238E27FC236}">
                <a16:creationId xmlns:a16="http://schemas.microsoft.com/office/drawing/2014/main" id="{E3B3C918-5FA0-A13B-324B-5CE69C5C5FD8}"/>
              </a:ext>
            </a:extLst>
          </p:cNvPr>
          <p:cNvSpPr>
            <a:spLocks noGrp="1"/>
          </p:cNvSpPr>
          <p:nvPr>
            <p:ph type="body" sz="quarter" idx="20"/>
          </p:nvPr>
        </p:nvSpPr>
        <p:spPr>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6" name="Straight Connector 5">
            <a:extLst>
              <a:ext uri="{FF2B5EF4-FFF2-40B4-BE49-F238E27FC236}">
                <a16:creationId xmlns:a16="http://schemas.microsoft.com/office/drawing/2014/main" id="{200A4503-6F5E-A2EC-5437-9559C8B3F94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BFB08979-20A2-B510-E640-CEC1C40101A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79805579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7599285" y="2495982"/>
            <a:ext cx="3692409" cy="1125749"/>
          </a:xfrm>
        </p:spPr>
        <p:txBody>
          <a:bodyPr anchor="t">
            <a:normAutofit/>
          </a:bodyPr>
          <a:lstStyle>
            <a:lvl1pPr algn="l">
              <a:defRPr sz="3600">
                <a:solidFill>
                  <a:schemeClr val="bg2"/>
                </a:solidFill>
              </a:defRPr>
            </a:lvl1pPr>
          </a:lstStyle>
          <a:p>
            <a:r>
              <a:rPr lang="en-US"/>
              <a:t>Click to edit Master title style</a:t>
            </a:r>
            <a:endParaRPr lang="en-IE" dirty="0"/>
          </a:p>
        </p:txBody>
      </p:sp>
      <p:pic>
        <p:nvPicPr>
          <p:cNvPr id="9" name="Picture 8">
            <a:extLst>
              <a:ext uri="{FF2B5EF4-FFF2-40B4-BE49-F238E27FC236}">
                <a16:creationId xmlns:a16="http://schemas.microsoft.com/office/drawing/2014/main" id="{81376E69-2972-CE97-E70D-9282EAC54488}"/>
              </a:ext>
            </a:extLst>
          </p:cNvPr>
          <p:cNvPicPr>
            <a:picLocks noChangeAspect="1"/>
          </p:cNvPicPr>
          <p:nvPr userDrawn="1"/>
        </p:nvPicPr>
        <p:blipFill>
          <a:blip r:embed="rId3"/>
          <a:stretch>
            <a:fillRect/>
          </a:stretch>
        </p:blipFill>
        <p:spPr>
          <a:xfrm>
            <a:off x="334963" y="5568530"/>
            <a:ext cx="11522075" cy="1009950"/>
          </a:xfrm>
          <a:prstGeom prst="rect">
            <a:avLst/>
          </a:prstGeom>
        </p:spPr>
      </p:pic>
      <p:pic>
        <p:nvPicPr>
          <p:cNvPr id="3" name="Picture 2" descr="Blue text on a black background&#10;&#10;Description automatically generated">
            <a:extLst>
              <a:ext uri="{FF2B5EF4-FFF2-40B4-BE49-F238E27FC236}">
                <a16:creationId xmlns:a16="http://schemas.microsoft.com/office/drawing/2014/main" id="{B8DD9E12-E139-C2A1-0937-05F6664DD2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698963" y="4606654"/>
            <a:ext cx="1636820" cy="365195"/>
          </a:xfrm>
          <a:prstGeom prst="rect">
            <a:avLst/>
          </a:prstGeom>
        </p:spPr>
      </p:pic>
      <p:pic>
        <p:nvPicPr>
          <p:cNvPr id="5" name="Graphic 4">
            <a:extLst>
              <a:ext uri="{FF2B5EF4-FFF2-40B4-BE49-F238E27FC236}">
                <a16:creationId xmlns:a16="http://schemas.microsoft.com/office/drawing/2014/main" id="{351B5551-9027-0076-CFF0-528DE76CE6E9}"/>
              </a:ext>
            </a:extLst>
          </p:cNvPr>
          <p:cNvPicPr>
            <a:picLocks noChangeAspect="1"/>
          </p:cNvPicPr>
          <p:nvPr userDrawn="1"/>
        </p:nvPicPr>
        <p:blipFill>
          <a:blip r:embed="rId5" cstate="screen">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554901" y="551692"/>
            <a:ext cx="3045042" cy="1617442"/>
          </a:xfrm>
          <a:prstGeom prst="rect">
            <a:avLst/>
          </a:prstGeom>
        </p:spPr>
      </p:pic>
    </p:spTree>
    <p:extLst>
      <p:ext uri="{BB962C8B-B14F-4D97-AF65-F5344CB8AC3E}">
        <p14:creationId xmlns:p14="http://schemas.microsoft.com/office/powerpoint/2010/main" val="3207720299"/>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77C6BE-9FC1-863E-4B03-F39DCA1A588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6E57EEEB-F4A3-9CBE-65E6-02B76E47AC66}"/>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11522075" cy="3636448"/>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8" name="Straight Connector 7">
            <a:extLst>
              <a:ext uri="{FF2B5EF4-FFF2-40B4-BE49-F238E27FC236}">
                <a16:creationId xmlns:a16="http://schemas.microsoft.com/office/drawing/2014/main" id="{B7BA15CE-34DF-B0C8-2421-BDF47E8BD81D}"/>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3DB4A99-AAC1-0FE4-DA54-C544143D16F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181204730"/>
      </p:ext>
    </p:extLst>
  </p:cSld>
  <p:clrMapOvr>
    <a:masterClrMapping/>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C64F270-C0CC-49D2-6366-B20F40FC893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1FF87DC8-6524-37E5-E4E4-9A24BCB0A94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4" name="Table Placeholder 3">
            <a:extLst>
              <a:ext uri="{FF2B5EF4-FFF2-40B4-BE49-F238E27FC236}">
                <a16:creationId xmlns:a16="http://schemas.microsoft.com/office/drawing/2014/main" id="{7176B724-EEE3-76A0-35A2-13111038DC0D}"/>
              </a:ext>
            </a:extLst>
          </p:cNvPr>
          <p:cNvSpPr>
            <a:spLocks noGrp="1"/>
          </p:cNvSpPr>
          <p:nvPr>
            <p:ph type="tbl" sz="quarter" idx="18"/>
          </p:nvPr>
        </p:nvSpPr>
        <p:spPr>
          <a:xfrm>
            <a:off x="334963" y="2203599"/>
            <a:ext cx="11522075" cy="3678237"/>
          </a:xfrm>
        </p:spPr>
        <p:txBody>
          <a:bodyPr anchor="ctr"/>
          <a:lstStyle>
            <a:lvl1pPr algn="ctr">
              <a:defRPr>
                <a:solidFill>
                  <a:schemeClr val="bg2"/>
                </a:solidFill>
              </a:defRPr>
            </a:lvl1pPr>
          </a:lstStyle>
          <a:p>
            <a:r>
              <a:rPr lang="en-US"/>
              <a:t>Click icon to add table</a:t>
            </a:r>
            <a:endParaRPr lang="en-IE"/>
          </a:p>
        </p:txBody>
      </p:sp>
      <p:cxnSp>
        <p:nvCxnSpPr>
          <p:cNvPr id="7" name="Straight Connector 6">
            <a:extLst>
              <a:ext uri="{FF2B5EF4-FFF2-40B4-BE49-F238E27FC236}">
                <a16:creationId xmlns:a16="http://schemas.microsoft.com/office/drawing/2014/main" id="{8233C603-6894-8D8D-F305-318BE3FB635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55398BE8-D158-6022-B740-2FC49DAC095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744555140"/>
      </p:ext>
    </p:extLst>
  </p:cSld>
  <p:clrMapOvr>
    <a:masterClrMapping/>
  </p:clrMapOvr>
  <p:transition spd="slow">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SmartAr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B072D2-2324-D37A-1244-6731977DE28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0" name="Graphic 9">
            <a:extLst>
              <a:ext uri="{FF2B5EF4-FFF2-40B4-BE49-F238E27FC236}">
                <a16:creationId xmlns:a16="http://schemas.microsoft.com/office/drawing/2014/main" id="{93AA7613-48C9-185C-1D26-E1804BBCAC7F}"/>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6BAC2314-CA0D-0A0E-230F-64FF9ED6AFEC}"/>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45034" cy="1325563"/>
          </a:xfrm>
        </p:spPr>
        <p:txBody>
          <a:bodyPr/>
          <a:lstStyle>
            <a:lvl1pPr>
              <a:defRPr>
                <a:solidFill>
                  <a:schemeClr val="accent1"/>
                </a:solidFill>
              </a:defRPr>
            </a:lvl1pPr>
          </a:lstStyle>
          <a:p>
            <a:r>
              <a:rPr lang="en-GB" dirty="0"/>
              <a:t>Click to edit data chart title style</a:t>
            </a:r>
            <a:endParaRPr lang="en-IE" dirty="0"/>
          </a:p>
        </p:txBody>
      </p:sp>
      <p:sp>
        <p:nvSpPr>
          <p:cNvPr id="9" name="SmartArt Placeholder 8">
            <a:extLst>
              <a:ext uri="{FF2B5EF4-FFF2-40B4-BE49-F238E27FC236}">
                <a16:creationId xmlns:a16="http://schemas.microsoft.com/office/drawing/2014/main" id="{5E8937F7-AF0A-7B02-8BBF-6DF3137296E2}"/>
              </a:ext>
            </a:extLst>
          </p:cNvPr>
          <p:cNvSpPr>
            <a:spLocks noGrp="1"/>
          </p:cNvSpPr>
          <p:nvPr>
            <p:ph type="dgm" sz="quarter" idx="14"/>
          </p:nvPr>
        </p:nvSpPr>
        <p:spPr>
          <a:xfrm>
            <a:off x="334963"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sp>
        <p:nvSpPr>
          <p:cNvPr id="3" name="SmartArt Placeholder 8">
            <a:extLst>
              <a:ext uri="{FF2B5EF4-FFF2-40B4-BE49-F238E27FC236}">
                <a16:creationId xmlns:a16="http://schemas.microsoft.com/office/drawing/2014/main" id="{0F8967A0-6216-EB11-6F28-AFC5B34EF357}"/>
              </a:ext>
            </a:extLst>
          </p:cNvPr>
          <p:cNvSpPr>
            <a:spLocks noGrp="1"/>
          </p:cNvSpPr>
          <p:nvPr>
            <p:ph type="dgm" sz="quarter" idx="15"/>
          </p:nvPr>
        </p:nvSpPr>
        <p:spPr>
          <a:xfrm>
            <a:off x="5624186"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cxnSp>
        <p:nvCxnSpPr>
          <p:cNvPr id="11" name="Straight Connector 10">
            <a:extLst>
              <a:ext uri="{FF2B5EF4-FFF2-40B4-BE49-F238E27FC236}">
                <a16:creationId xmlns:a16="http://schemas.microsoft.com/office/drawing/2014/main" id="{7F2C21F0-5226-7F1C-2C62-6D98A5565B4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1F12914-F82D-9830-4870-3BE81B1FFC9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607827233"/>
      </p:ext>
    </p:extLst>
  </p:cSld>
  <p:clrMapOvr>
    <a:masterClrMapping/>
  </p:clrMapOvr>
  <p:transition spd="slow">
    <p:push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Wh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18EDB9-819C-9F14-1066-D18A4C627AB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4958A540-F7F6-5A8B-2B1A-490EEDFCF288}"/>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F458318B-256B-18F4-6DD4-CE9D4A568A92}"/>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262DA441-54AD-8C9B-15CB-65E453987CCD}"/>
              </a:ext>
            </a:extLst>
          </p:cNvPr>
          <p:cNvSpPr>
            <a:spLocks noGrp="1"/>
          </p:cNvSpPr>
          <p:nvPr>
            <p:ph type="title"/>
          </p:nvPr>
        </p:nvSpPr>
        <p:spPr/>
        <p:txBody>
          <a:bodyPr/>
          <a:lstStyle>
            <a:lvl1pPr>
              <a:defRPr>
                <a:solidFill>
                  <a:schemeClr val="accent1"/>
                </a:solidFill>
              </a:defRPr>
            </a:lvl1pPr>
          </a:lstStyle>
          <a:p>
            <a:r>
              <a:rPr lang="en-US"/>
              <a:t>Click to edit Master title style</a:t>
            </a:r>
            <a:endParaRPr lang="en-IE" dirty="0"/>
          </a:p>
        </p:txBody>
      </p:sp>
      <p:sp>
        <p:nvSpPr>
          <p:cNvPr id="10" name="Content Placeholder 2">
            <a:extLst>
              <a:ext uri="{FF2B5EF4-FFF2-40B4-BE49-F238E27FC236}">
                <a16:creationId xmlns:a16="http://schemas.microsoft.com/office/drawing/2014/main" id="{E4426A39-20D5-79F5-309C-519C590318DF}"/>
              </a:ext>
            </a:extLst>
          </p:cNvPr>
          <p:cNvSpPr>
            <a:spLocks noGrp="1"/>
          </p:cNvSpPr>
          <p:nvPr>
            <p:ph idx="1"/>
          </p:nvPr>
        </p:nvSpPr>
        <p:spPr>
          <a:xfrm>
            <a:off x="363984" y="1825625"/>
            <a:ext cx="1098981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cxnSp>
        <p:nvCxnSpPr>
          <p:cNvPr id="8" name="Straight Connector 7">
            <a:extLst>
              <a:ext uri="{FF2B5EF4-FFF2-40B4-BE49-F238E27FC236}">
                <a16:creationId xmlns:a16="http://schemas.microsoft.com/office/drawing/2014/main" id="{F0833A7C-FA81-B125-6117-792BA6C58F3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7C4083C0-61DC-0D2C-91B6-6FB9F4CD92C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2341042008"/>
      </p:ext>
    </p:extLst>
  </p:cSld>
  <p:clrMapOvr>
    <a:masterClrMapping/>
  </p:clrMapOvr>
  <p:transition spd="slow">
    <p:push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text and Pictur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5837392-7DC7-9AB5-EE4A-CF567A589F4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039C29CD-2D38-DBD9-57EC-9EB6D2C00A7D}"/>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6" name="Picture 5" descr="Blue text on a black background&#10;&#10;Description automatically generated">
            <a:extLst>
              <a:ext uri="{FF2B5EF4-FFF2-40B4-BE49-F238E27FC236}">
                <a16:creationId xmlns:a16="http://schemas.microsoft.com/office/drawing/2014/main" id="{C5523214-F44E-D7C3-BB48-BB9258F928B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5" name="Title 1">
            <a:extLst>
              <a:ext uri="{FF2B5EF4-FFF2-40B4-BE49-F238E27FC236}">
                <a16:creationId xmlns:a16="http://schemas.microsoft.com/office/drawing/2014/main" id="{6E71FF47-061E-5BE8-2C7A-6096557C1A72}"/>
              </a:ext>
            </a:extLst>
          </p:cNvPr>
          <p:cNvSpPr>
            <a:spLocks noGrp="1"/>
          </p:cNvSpPr>
          <p:nvPr>
            <p:ph type="title"/>
          </p:nvPr>
        </p:nvSpPr>
        <p:spPr>
          <a:xfrm>
            <a:off x="363984" y="365125"/>
            <a:ext cx="10989816" cy="1325563"/>
          </a:xfrm>
        </p:spPr>
        <p:txBody>
          <a:bodyPr/>
          <a:lstStyle>
            <a:lvl1pPr>
              <a:defRPr>
                <a:solidFill>
                  <a:schemeClr val="accent1"/>
                </a:solidFill>
              </a:defRPr>
            </a:lvl1pPr>
          </a:lstStyle>
          <a:p>
            <a:r>
              <a:rPr lang="en-US"/>
              <a:t>Click to edit Master title style</a:t>
            </a:r>
            <a:endParaRPr lang="en-IE"/>
          </a:p>
        </p:txBody>
      </p:sp>
      <p:sp>
        <p:nvSpPr>
          <p:cNvPr id="16" name="Content Placeholder 2">
            <a:extLst>
              <a:ext uri="{FF2B5EF4-FFF2-40B4-BE49-F238E27FC236}">
                <a16:creationId xmlns:a16="http://schemas.microsoft.com/office/drawing/2014/main" id="{ECF8FEAF-2B00-977E-7797-4FDEDC77D147}"/>
              </a:ext>
            </a:extLst>
          </p:cNvPr>
          <p:cNvSpPr>
            <a:spLocks noGrp="1"/>
          </p:cNvSpPr>
          <p:nvPr>
            <p:ph sz="half" idx="1"/>
          </p:nvPr>
        </p:nvSpPr>
        <p:spPr>
          <a:xfrm>
            <a:off x="363984" y="1825625"/>
            <a:ext cx="739726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Picture Placeholder 3">
            <a:extLst>
              <a:ext uri="{FF2B5EF4-FFF2-40B4-BE49-F238E27FC236}">
                <a16:creationId xmlns:a16="http://schemas.microsoft.com/office/drawing/2014/main" id="{096AB8FD-35BB-8325-6FEA-986186243657}"/>
              </a:ext>
            </a:extLst>
          </p:cNvPr>
          <p:cNvSpPr>
            <a:spLocks noGrp="1"/>
          </p:cNvSpPr>
          <p:nvPr>
            <p:ph type="pic" sz="quarter" idx="13"/>
          </p:nvPr>
        </p:nvSpPr>
        <p:spPr>
          <a:xfrm>
            <a:off x="8620125" y="2636514"/>
            <a:ext cx="2530475" cy="2530475"/>
          </a:xfrm>
          <a:prstGeom prst="ellipse">
            <a:avLst/>
          </a:prstGeom>
          <a:solidFill>
            <a:schemeClr val="bg2"/>
          </a:solidFill>
          <a:ln>
            <a:noFill/>
          </a:ln>
        </p:spPr>
        <p:txBody>
          <a:bodyPr anchor="ctr"/>
          <a:lstStyle>
            <a:lvl1pPr algn="ctr">
              <a:defRPr/>
            </a:lvl1pPr>
          </a:lstStyle>
          <a:p>
            <a:r>
              <a:rPr lang="en-US"/>
              <a:t>Click icon to add picture</a:t>
            </a:r>
            <a:endParaRPr lang="en-IE" dirty="0"/>
          </a:p>
        </p:txBody>
      </p:sp>
      <p:cxnSp>
        <p:nvCxnSpPr>
          <p:cNvPr id="9" name="Straight Connector 8">
            <a:extLst>
              <a:ext uri="{FF2B5EF4-FFF2-40B4-BE49-F238E27FC236}">
                <a16:creationId xmlns:a16="http://schemas.microsoft.com/office/drawing/2014/main" id="{9B9AAC49-7F35-2B0C-F566-F3EB7312E81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45415414-BE71-F716-BCC7-17CF6A1B20A4}"/>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531480758"/>
      </p:ext>
    </p:extLst>
  </p:cSld>
  <p:clrMapOvr>
    <a:masterClrMapping/>
  </p:clrMapOvr>
  <p:transition spd="slow">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and subhead Only">
    <p:spTree>
      <p:nvGrpSpPr>
        <p:cNvPr id="1" name=""/>
        <p:cNvGrpSpPr/>
        <p:nvPr/>
      </p:nvGrpSpPr>
      <p:grpSpPr>
        <a:xfrm>
          <a:off x="0" y="0"/>
          <a:ext cx="0" cy="0"/>
          <a:chOff x="0" y="0"/>
          <a:chExt cx="0" cy="0"/>
        </a:xfrm>
      </p:grpSpPr>
      <p:pic>
        <p:nvPicPr>
          <p:cNvPr id="4" name="Picture 3" descr="Blue text on a black background&#10;&#10;Description automatically generated">
            <a:extLst>
              <a:ext uri="{FF2B5EF4-FFF2-40B4-BE49-F238E27FC236}">
                <a16:creationId xmlns:a16="http://schemas.microsoft.com/office/drawing/2014/main" id="{C05905B6-7575-7175-BBD2-6B0832B0E7C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0" name="Title 1">
            <a:extLst>
              <a:ext uri="{FF2B5EF4-FFF2-40B4-BE49-F238E27FC236}">
                <a16:creationId xmlns:a16="http://schemas.microsoft.com/office/drawing/2014/main" id="{40D67F1B-A4EF-975C-FE97-1C69C6EAE85E}"/>
              </a:ext>
            </a:extLst>
          </p:cNvPr>
          <p:cNvSpPr>
            <a:spLocks noGrp="1"/>
          </p:cNvSpPr>
          <p:nvPr>
            <p:ph type="title"/>
          </p:nvPr>
        </p:nvSpPr>
        <p:spPr>
          <a:xfrm>
            <a:off x="363984" y="365125"/>
            <a:ext cx="10989816" cy="1325563"/>
          </a:xfrm>
        </p:spPr>
        <p:txBody>
          <a:bodyPr/>
          <a:lstStyle>
            <a:lvl1pPr>
              <a:defRPr>
                <a:solidFill>
                  <a:schemeClr val="accent1"/>
                </a:solidFill>
              </a:defRPr>
            </a:lvl1pPr>
          </a:lstStyle>
          <a:p>
            <a:r>
              <a:rPr lang="en-US"/>
              <a:t>Click to edit Master title style</a:t>
            </a:r>
            <a:endParaRPr lang="en-IE" dirty="0"/>
          </a:p>
        </p:txBody>
      </p:sp>
      <p:sp>
        <p:nvSpPr>
          <p:cNvPr id="11" name="Subtitle 2">
            <a:extLst>
              <a:ext uri="{FF2B5EF4-FFF2-40B4-BE49-F238E27FC236}">
                <a16:creationId xmlns:a16="http://schemas.microsoft.com/office/drawing/2014/main" id="{1252DF0D-D103-2615-2802-06B6A84825EC}"/>
              </a:ext>
            </a:extLst>
          </p:cNvPr>
          <p:cNvSpPr>
            <a:spLocks noGrp="1"/>
          </p:cNvSpPr>
          <p:nvPr>
            <p:ph type="subTitle" idx="1"/>
          </p:nvPr>
        </p:nvSpPr>
        <p:spPr>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MY" dirty="0"/>
          </a:p>
        </p:txBody>
      </p:sp>
      <p:cxnSp>
        <p:nvCxnSpPr>
          <p:cNvPr id="6" name="Straight Connector 5">
            <a:extLst>
              <a:ext uri="{FF2B5EF4-FFF2-40B4-BE49-F238E27FC236}">
                <a16:creationId xmlns:a16="http://schemas.microsoft.com/office/drawing/2014/main" id="{04245938-F319-646F-39D6-CDEC3136BF1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a:extLst>
              <a:ext uri="{FF2B5EF4-FFF2-40B4-BE49-F238E27FC236}">
                <a16:creationId xmlns:a16="http://schemas.microsoft.com/office/drawing/2014/main" id="{2CB69575-9ECB-8BC4-FF41-A0933FB573B0}"/>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Graphic 2">
            <a:extLst>
              <a:ext uri="{FF2B5EF4-FFF2-40B4-BE49-F238E27FC236}">
                <a16:creationId xmlns:a16="http://schemas.microsoft.com/office/drawing/2014/main" id="{30899C00-F682-B709-925F-35174403C7A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262243916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pic>
        <p:nvPicPr>
          <p:cNvPr id="4" name="Picture 3" descr="Blue text on a black background&#10;&#10;Description automatically generated">
            <a:extLst>
              <a:ext uri="{FF2B5EF4-FFF2-40B4-BE49-F238E27FC236}">
                <a16:creationId xmlns:a16="http://schemas.microsoft.com/office/drawing/2014/main" id="{D7971D20-C86A-7803-2AE7-2F94A9CF93D5}"/>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6" name="Straight Connector 5">
            <a:extLst>
              <a:ext uri="{FF2B5EF4-FFF2-40B4-BE49-F238E27FC236}">
                <a16:creationId xmlns:a16="http://schemas.microsoft.com/office/drawing/2014/main" id="{B20369B2-33B5-7C4A-1FEC-D16B4AA2FD86}"/>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a:extLst>
              <a:ext uri="{FF2B5EF4-FFF2-40B4-BE49-F238E27FC236}">
                <a16:creationId xmlns:a16="http://schemas.microsoft.com/office/drawing/2014/main" id="{5580C0FA-1DED-684F-28ED-157236D0DC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Graphic 2">
            <a:extLst>
              <a:ext uri="{FF2B5EF4-FFF2-40B4-BE49-F238E27FC236}">
                <a16:creationId xmlns:a16="http://schemas.microsoft.com/office/drawing/2014/main" id="{E38E4E3D-52AB-ED5B-CFD6-53D3348093DE}"/>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3332527325"/>
      </p:ext>
    </p:extLst>
  </p:cSld>
  <p:clrMapOvr>
    <a:masterClrMapping/>
  </p:clrMapOvr>
  <p:transition spd="slow">
    <p:push dir="u"/>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1_Title and Content">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3E27A3-ECEE-ED7E-8B00-CF1C5C7CCAC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A3017E49-D8CE-2AED-6976-76D0E1C244F1}"/>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10" name="Title 1">
            <a:extLst>
              <a:ext uri="{FF2B5EF4-FFF2-40B4-BE49-F238E27FC236}">
                <a16:creationId xmlns:a16="http://schemas.microsoft.com/office/drawing/2014/main" id="{D253523F-4C75-923A-9CD3-85B73EDB85D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1" name="Content Placeholder 2">
            <a:extLst>
              <a:ext uri="{FF2B5EF4-FFF2-40B4-BE49-F238E27FC236}">
                <a16:creationId xmlns:a16="http://schemas.microsoft.com/office/drawing/2014/main" id="{E7784476-1886-F6FF-03A3-C5EB84A13BC5}"/>
              </a:ext>
            </a:extLst>
          </p:cNvPr>
          <p:cNvSpPr>
            <a:spLocks noGrp="1"/>
          </p:cNvSpPr>
          <p:nvPr>
            <p:ph sz="half" idx="1"/>
          </p:nvPr>
        </p:nvSpPr>
        <p:spPr>
          <a:xfrm>
            <a:off x="36398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12" name="Content Placeholder 3">
            <a:extLst>
              <a:ext uri="{FF2B5EF4-FFF2-40B4-BE49-F238E27FC236}">
                <a16:creationId xmlns:a16="http://schemas.microsoft.com/office/drawing/2014/main" id="{3A0B5E15-BCA1-5E34-CF22-8550F388D88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pic>
        <p:nvPicPr>
          <p:cNvPr id="9" name="Graphic 7">
            <a:extLst>
              <a:ext uri="{FF2B5EF4-FFF2-40B4-BE49-F238E27FC236}">
                <a16:creationId xmlns:a16="http://schemas.microsoft.com/office/drawing/2014/main" id="{73746B43-9BD3-E01A-8DD1-8DA8C0A2B57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04DC97B1-A187-1D30-8818-CAE3976DDC2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a:extLst>
              <a:ext uri="{FF2B5EF4-FFF2-40B4-BE49-F238E27FC236}">
                <a16:creationId xmlns:a16="http://schemas.microsoft.com/office/drawing/2014/main" id="{194175D8-88F1-9414-8E84-0041C5866A33}"/>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94804163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2_Title and Content">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C213EA-B8CE-2313-C8C7-2456A04A1D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A91637DC-1C98-9327-CB71-95CEAB1A2F18}"/>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3" name="Content Placeholder 2">
            <a:extLst>
              <a:ext uri="{FF2B5EF4-FFF2-40B4-BE49-F238E27FC236}">
                <a16:creationId xmlns:a16="http://schemas.microsoft.com/office/drawing/2014/main" id="{02E67EF2-D871-3F46-99F7-DD48CC631E05}"/>
              </a:ext>
            </a:extLst>
          </p:cNvPr>
          <p:cNvSpPr>
            <a:spLocks noGrp="1"/>
          </p:cNvSpPr>
          <p:nvPr>
            <p:ph idx="1"/>
          </p:nvPr>
        </p:nvSpPr>
        <p:spPr>
          <a:xfrm>
            <a:off x="363984" y="1825625"/>
            <a:ext cx="10989816" cy="42382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6" name="Graphic 7">
            <a:extLst>
              <a:ext uri="{FF2B5EF4-FFF2-40B4-BE49-F238E27FC236}">
                <a16:creationId xmlns:a16="http://schemas.microsoft.com/office/drawing/2014/main" id="{2CFD05D0-126E-1256-0D30-374D0BF9BF24}"/>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8" name="Straight Connector 7">
            <a:extLst>
              <a:ext uri="{FF2B5EF4-FFF2-40B4-BE49-F238E27FC236}">
                <a16:creationId xmlns:a16="http://schemas.microsoft.com/office/drawing/2014/main" id="{4707D994-E005-F657-D8DD-3E1FD607659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DA4DBFA9-1C3F-AD66-8C1C-09EB334CB91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259720697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3_Title and Content">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AB591F-5199-625B-BAA8-B2095FFB63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D1069AD8-681E-45EC-9C04-F727A9D4835B}"/>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2" name="Content Placeholder 2">
            <a:extLst>
              <a:ext uri="{FF2B5EF4-FFF2-40B4-BE49-F238E27FC236}">
                <a16:creationId xmlns:a16="http://schemas.microsoft.com/office/drawing/2014/main" id="{F274AB5D-7FFD-736C-1623-EA6AA917D439}"/>
              </a:ext>
            </a:extLst>
          </p:cNvPr>
          <p:cNvSpPr>
            <a:spLocks noGrp="1"/>
          </p:cNvSpPr>
          <p:nvPr>
            <p:ph sz="half" idx="1"/>
          </p:nvPr>
        </p:nvSpPr>
        <p:spPr>
          <a:xfrm>
            <a:off x="363984" y="1825625"/>
            <a:ext cx="7397266" cy="4202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7" name="Graphic 7">
            <a:extLst>
              <a:ext uri="{FF2B5EF4-FFF2-40B4-BE49-F238E27FC236}">
                <a16:creationId xmlns:a16="http://schemas.microsoft.com/office/drawing/2014/main" id="{AE7B4E5C-4B6C-A372-4D7A-60935B229BA2}"/>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9" name="Straight Connector 8">
            <a:extLst>
              <a:ext uri="{FF2B5EF4-FFF2-40B4-BE49-F238E27FC236}">
                <a16:creationId xmlns:a16="http://schemas.microsoft.com/office/drawing/2014/main" id="{C0FB1FAD-86B2-DDB6-2813-5815C9E8F54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23BFD5C6-5422-8CEB-B911-492B2BC9F94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91173636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P1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B0D51C-1185-4CAD-0EB9-8A30521A22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7" name="Graphic 6">
            <a:extLst>
              <a:ext uri="{FF2B5EF4-FFF2-40B4-BE49-F238E27FC236}">
                <a16:creationId xmlns:a16="http://schemas.microsoft.com/office/drawing/2014/main" id="{C46D325B-4108-0EE2-ABCD-40BD0CD9E010}"/>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2"/>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1</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6" name="Picture Placeholder 5">
            <a:extLst>
              <a:ext uri="{FF2B5EF4-FFF2-40B4-BE49-F238E27FC236}">
                <a16:creationId xmlns:a16="http://schemas.microsoft.com/office/drawing/2014/main" id="{BC79B4E3-4D8C-BB9C-71A2-84C194FE73F8}"/>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9951854A-34CE-D0A4-B104-FF3A34C00F96}"/>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6B286047-C81C-01B1-EBF8-C25B2DBFB13A}"/>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0" name="Picture Placeholder 5">
            <a:extLst>
              <a:ext uri="{FF2B5EF4-FFF2-40B4-BE49-F238E27FC236}">
                <a16:creationId xmlns:a16="http://schemas.microsoft.com/office/drawing/2014/main" id="{7EB2D168-4DA6-EC4D-3B37-A925A9D9C302}"/>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342856638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only">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C1B6E7-E254-2EA2-6589-34089D6F39F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2EC40BE3-2579-2215-17B4-E873103FAB34}"/>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pic>
        <p:nvPicPr>
          <p:cNvPr id="9" name="Graphic 7">
            <a:extLst>
              <a:ext uri="{FF2B5EF4-FFF2-40B4-BE49-F238E27FC236}">
                <a16:creationId xmlns:a16="http://schemas.microsoft.com/office/drawing/2014/main" id="{5CF20F71-09DA-9F91-ABB1-C56A9EC1C03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1718A3E9-5047-9DB8-8E63-8F5F1DFB0A6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CCF5FDBB-1D27-9C30-1A79-5BC57A5942C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12095244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5_Title only">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CCE5832-0B43-7AEB-4BFE-A57FE7ED55B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4E9F60D8-E63A-0A0C-FBE4-1194897410A1}"/>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8" name="Subtitle 2">
            <a:extLst>
              <a:ext uri="{FF2B5EF4-FFF2-40B4-BE49-F238E27FC236}">
                <a16:creationId xmlns:a16="http://schemas.microsoft.com/office/drawing/2014/main" id="{5F99D197-7E89-ED45-E75B-9CB5512753F0}"/>
              </a:ext>
            </a:extLst>
          </p:cNvPr>
          <p:cNvSpPr>
            <a:spLocks noGrp="1"/>
          </p:cNvSpPr>
          <p:nvPr>
            <p:ph type="subTitle" idx="1"/>
          </p:nvPr>
        </p:nvSpPr>
        <p:spPr>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MY" dirty="0"/>
          </a:p>
        </p:txBody>
      </p:sp>
      <p:pic>
        <p:nvPicPr>
          <p:cNvPr id="9" name="Graphic 7">
            <a:extLst>
              <a:ext uri="{FF2B5EF4-FFF2-40B4-BE49-F238E27FC236}">
                <a16:creationId xmlns:a16="http://schemas.microsoft.com/office/drawing/2014/main" id="{2362B973-30A2-9B07-E51E-40B97A58ACC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11" name="Straight Connector 10">
            <a:extLst>
              <a:ext uri="{FF2B5EF4-FFF2-40B4-BE49-F238E27FC236}">
                <a16:creationId xmlns:a16="http://schemas.microsoft.com/office/drawing/2014/main" id="{F51E8FD0-0BFE-0531-EB9F-59549FC2B7F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744BBFF-BD10-564D-876C-D032FC8E70D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590847583"/>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6_Blank">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1408B9-A502-57AE-CBDA-1245CC4FA19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DC9CE23D-41D6-C70F-8B9B-83C77750807E}"/>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pic>
        <p:nvPicPr>
          <p:cNvPr id="9" name="Graphic 7">
            <a:extLst>
              <a:ext uri="{FF2B5EF4-FFF2-40B4-BE49-F238E27FC236}">
                <a16:creationId xmlns:a16="http://schemas.microsoft.com/office/drawing/2014/main" id="{934AC21F-BC6C-DFBF-81A4-ECA0FD2D3312}"/>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F6CDE949-9A7D-94A6-E373-45F9D0722F5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E527702-6D25-7861-8EB5-404CE4A859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53261647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1_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736138-9208-1582-A1A2-A3214CA75A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4D7E74BA-AFD2-048B-EECC-11EB1BB61E3E}"/>
              </a:ext>
            </a:extLst>
          </p:cNvPr>
          <p:cNvSpPr>
            <a:spLocks noGrp="1"/>
          </p:cNvSpPr>
          <p:nvPr>
            <p:ph type="ctrTitle" hasCustomPrompt="1"/>
          </p:nvPr>
        </p:nvSpPr>
        <p:spPr>
          <a:xfrm>
            <a:off x="798952" y="2856179"/>
            <a:ext cx="5177586" cy="1706732"/>
          </a:xfrm>
        </p:spPr>
        <p:txBody>
          <a:bodyPr anchor="b"/>
          <a:lstStyle>
            <a:lvl1pPr algn="l">
              <a:defRPr sz="6000">
                <a:solidFill>
                  <a:schemeClr val="bg2"/>
                </a:solidFill>
              </a:defRPr>
            </a:lvl1pPr>
          </a:lstStyle>
          <a:p>
            <a:r>
              <a:rPr lang="en-US" dirty="0"/>
              <a:t>Click to edit Questions?</a:t>
            </a:r>
            <a:endParaRPr lang="en-IE" dirty="0"/>
          </a:p>
        </p:txBody>
      </p:sp>
      <p:sp>
        <p:nvSpPr>
          <p:cNvPr id="9" name="Subtitle 2">
            <a:extLst>
              <a:ext uri="{FF2B5EF4-FFF2-40B4-BE49-F238E27FC236}">
                <a16:creationId xmlns:a16="http://schemas.microsoft.com/office/drawing/2014/main" id="{A13311DF-0857-DAB1-8E64-74A54FC43CD4}"/>
              </a:ext>
            </a:extLst>
          </p:cNvPr>
          <p:cNvSpPr>
            <a:spLocks noGrp="1"/>
          </p:cNvSpPr>
          <p:nvPr>
            <p:ph type="subTitle" idx="1" hasCustomPrompt="1"/>
          </p:nvPr>
        </p:nvSpPr>
        <p:spPr>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3" name="Graphic 7">
            <a:extLst>
              <a:ext uri="{FF2B5EF4-FFF2-40B4-BE49-F238E27FC236}">
                <a16:creationId xmlns:a16="http://schemas.microsoft.com/office/drawing/2014/main" id="{A2EF07C2-F081-E407-679A-F1F305ABF75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13940" y="6157781"/>
            <a:ext cx="1639743" cy="365125"/>
          </a:xfrm>
          <a:prstGeom prst="rect">
            <a:avLst/>
          </a:prstGeom>
        </p:spPr>
      </p:pic>
      <p:pic>
        <p:nvPicPr>
          <p:cNvPr id="2" name="Graphic 7">
            <a:extLst>
              <a:ext uri="{FF2B5EF4-FFF2-40B4-BE49-F238E27FC236}">
                <a16:creationId xmlns:a16="http://schemas.microsoft.com/office/drawing/2014/main" id="{EA7DCA96-9B86-7BF3-B11C-28933DAFEE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63089" y="345207"/>
            <a:ext cx="1591896" cy="842294"/>
          </a:xfrm>
          <a:prstGeom prst="rect">
            <a:avLst/>
          </a:prstGeom>
        </p:spPr>
      </p:pic>
      <p:sp>
        <p:nvSpPr>
          <p:cNvPr id="5" name="TextBox 4">
            <a:extLst>
              <a:ext uri="{FF2B5EF4-FFF2-40B4-BE49-F238E27FC236}">
                <a16:creationId xmlns:a16="http://schemas.microsoft.com/office/drawing/2014/main" id="{F67464F8-264C-4D9B-1AD7-A55CA5BBA909}"/>
              </a:ext>
            </a:extLst>
          </p:cNvPr>
          <p:cNvSpPr txBox="1"/>
          <p:nvPr userDrawn="1"/>
        </p:nvSpPr>
        <p:spPr>
          <a:xfrm>
            <a:off x="733318" y="5042515"/>
            <a:ext cx="5166804" cy="707886"/>
          </a:xfrm>
          <a:prstGeom prst="rect">
            <a:avLst/>
          </a:prstGeom>
          <a:noFill/>
        </p:spPr>
        <p:txBody>
          <a:bodyPr wrap="square" rtlCol="0">
            <a:spAutoFit/>
          </a:bodyPr>
          <a:lstStyle/>
          <a:p>
            <a:r>
              <a:rPr lang="en-IE" sz="800" b="1" dirty="0">
                <a:solidFill>
                  <a:schemeClr val="bg2">
                    <a:lumMod val="90000"/>
                  </a:schemeClr>
                </a:solidFill>
              </a:rPr>
              <a:t>Legal Disclaimer</a:t>
            </a:r>
          </a:p>
          <a:p>
            <a:endParaRPr lang="en-IE" sz="800" dirty="0">
              <a:solidFill>
                <a:schemeClr val="bg2">
                  <a:lumMod val="90000"/>
                </a:schemeClr>
              </a:solidFill>
            </a:endParaRPr>
          </a:p>
          <a:p>
            <a:r>
              <a:rPr lang="en-IE" sz="800" dirty="0">
                <a:solidFill>
                  <a:schemeClr val="bg2">
                    <a:lumMod val="90000"/>
                  </a:schemeClr>
                </a:solidFill>
              </a:rPr>
              <a:t>The European Commission’s support to produce this publication does not constitute an endorsement of the contents, which reflect the views only of the authors, and the Commission cannot be held responsible for any use which may be made of the information contained therein.</a:t>
            </a:r>
          </a:p>
        </p:txBody>
      </p:sp>
    </p:spTree>
    <p:extLst>
      <p:ext uri="{BB962C8B-B14F-4D97-AF65-F5344CB8AC3E}">
        <p14:creationId xmlns:p14="http://schemas.microsoft.com/office/powerpoint/2010/main" val="12712057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5-2_Thank you">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4700F8-2D19-C5D6-766C-DA9344D251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717970" y="2856179"/>
            <a:ext cx="5177586" cy="1706732"/>
          </a:xfrm>
        </p:spPr>
        <p:txBody>
          <a:bodyPr anchor="b"/>
          <a:lstStyle>
            <a:lvl1pPr algn="l">
              <a:defRPr sz="6000">
                <a:solidFill>
                  <a:schemeClr val="bg2"/>
                </a:solidFill>
              </a:defRPr>
            </a:lvl1pPr>
          </a:lstStyle>
          <a:p>
            <a:r>
              <a:rPr lang="en-US" dirty="0"/>
              <a:t>Click to edit Thank you</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4" name="Graphic 3">
            <a:extLst>
              <a:ext uri="{FF2B5EF4-FFF2-40B4-BE49-F238E27FC236}">
                <a16:creationId xmlns:a16="http://schemas.microsoft.com/office/drawing/2014/main" id="{4E0C4FC0-5265-2215-3322-3E9813C82B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
        <p:nvSpPr>
          <p:cNvPr id="6" name="TextBox 5">
            <a:extLst>
              <a:ext uri="{FF2B5EF4-FFF2-40B4-BE49-F238E27FC236}">
                <a16:creationId xmlns:a16="http://schemas.microsoft.com/office/drawing/2014/main" id="{B057A611-FD38-C39B-5A33-DD535494BE25}"/>
              </a:ext>
            </a:extLst>
          </p:cNvPr>
          <p:cNvSpPr txBox="1"/>
          <p:nvPr userDrawn="1"/>
        </p:nvSpPr>
        <p:spPr>
          <a:xfrm>
            <a:off x="6690234" y="5220069"/>
            <a:ext cx="5166804" cy="707886"/>
          </a:xfrm>
          <a:prstGeom prst="rect">
            <a:avLst/>
          </a:prstGeom>
          <a:noFill/>
        </p:spPr>
        <p:txBody>
          <a:bodyPr wrap="square" rtlCol="0">
            <a:spAutoFit/>
          </a:bodyPr>
          <a:lstStyle/>
          <a:p>
            <a:r>
              <a:rPr lang="en-IE" sz="800" b="1" dirty="0">
                <a:solidFill>
                  <a:schemeClr val="bg2">
                    <a:lumMod val="90000"/>
                  </a:schemeClr>
                </a:solidFill>
              </a:rPr>
              <a:t>Legal Disclaimer</a:t>
            </a:r>
          </a:p>
          <a:p>
            <a:endParaRPr lang="en-IE" sz="800" dirty="0">
              <a:solidFill>
                <a:schemeClr val="bg2">
                  <a:lumMod val="90000"/>
                </a:schemeClr>
              </a:solidFill>
            </a:endParaRPr>
          </a:p>
          <a:p>
            <a:r>
              <a:rPr lang="en-IE" sz="800" dirty="0">
                <a:solidFill>
                  <a:schemeClr val="bg2">
                    <a:lumMod val="90000"/>
                  </a:schemeClr>
                </a:solidFill>
              </a:rPr>
              <a:t>The European Commission’s support to produce this publication does not constitute an endorsement of the contents, which reflect the views only of the authors, and the Commission cannot be held responsible for any use which may be made of the information contained therein.</a:t>
            </a:r>
          </a:p>
        </p:txBody>
      </p:sp>
    </p:spTree>
    <p:extLst>
      <p:ext uri="{BB962C8B-B14F-4D97-AF65-F5344CB8AC3E}">
        <p14:creationId xmlns:p14="http://schemas.microsoft.com/office/powerpoint/2010/main" val="12861678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BABA07-0E3C-DE87-C959-30E0DD45629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9" cy="6857999"/>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2196483" y="4594564"/>
            <a:ext cx="5334778" cy="1125749"/>
          </a:xfrm>
        </p:spPr>
        <p:txBody>
          <a:bodyPr anchor="t">
            <a:normAutofit/>
          </a:bodyPr>
          <a:lstStyle>
            <a:lvl1pPr algn="l">
              <a:defRPr sz="3600">
                <a:solidFill>
                  <a:schemeClr val="bg2"/>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444853" y="345161"/>
            <a:ext cx="1592949" cy="842387"/>
          </a:xfrm>
          <a:prstGeom prst="rect">
            <a:avLst/>
          </a:prstGeom>
        </p:spPr>
      </p:pic>
      <p:pic>
        <p:nvPicPr>
          <p:cNvPr id="5" name="Picture 4">
            <a:extLst>
              <a:ext uri="{FF2B5EF4-FFF2-40B4-BE49-F238E27FC236}">
                <a16:creationId xmlns:a16="http://schemas.microsoft.com/office/drawing/2014/main" id="{FC2931B8-B3B0-49C6-4C09-77932F4C934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p:blipFill>
        <p:spPr>
          <a:xfrm>
            <a:off x="2270415" y="4078434"/>
            <a:ext cx="2035255" cy="366345"/>
          </a:xfrm>
          <a:prstGeom prst="rect">
            <a:avLst/>
          </a:prstGeom>
        </p:spPr>
      </p:pic>
      <p:sp>
        <p:nvSpPr>
          <p:cNvPr id="3" name="Picture Placeholder 5">
            <a:extLst>
              <a:ext uri="{FF2B5EF4-FFF2-40B4-BE49-F238E27FC236}">
                <a16:creationId xmlns:a16="http://schemas.microsoft.com/office/drawing/2014/main" id="{AA25CB7B-8439-0ED7-F02C-B4828A107B1C}"/>
              </a:ext>
            </a:extLst>
          </p:cNvPr>
          <p:cNvSpPr txBox="1">
            <a:spLocks/>
          </p:cNvSpPr>
          <p:nvPr userDrawn="1"/>
        </p:nvSpPr>
        <p:spPr>
          <a:xfrm>
            <a:off x="2408416" y="446123"/>
            <a:ext cx="2261237" cy="678622"/>
          </a:xfrm>
          <a:prstGeom prst="rect">
            <a:avLst/>
          </a:prstGeom>
          <a:noFill/>
        </p:spPr>
        <p:txBody>
          <a:bodyPr anchor="ctr"/>
          <a:lstStyle>
            <a:lvl1pPr marL="0" indent="0" algn="ctr" defTabSz="914400" rtl="0" eaLnBrk="1" latinLnBrk="0" hangingPunct="1">
              <a:lnSpc>
                <a:spcPct val="120000"/>
              </a:lnSpc>
              <a:spcBef>
                <a:spcPts val="1000"/>
              </a:spcBef>
              <a:buClr>
                <a:schemeClr val="accent2"/>
              </a:buClr>
              <a:buSzPct val="124000"/>
              <a:buFont typeface="Arial" panose="020B0604020202020204" pitchFamily="34" charset="0"/>
              <a:buNone/>
              <a:defRPr sz="2000" kern="1200">
                <a:solidFill>
                  <a:schemeClr val="bg1">
                    <a:lumMod val="95000"/>
                  </a:schemeClr>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200" dirty="0" err="1">
                <a:solidFill>
                  <a:schemeClr val="bg2">
                    <a:lumMod val="75000"/>
                    <a:lumOff val="25000"/>
                  </a:schemeClr>
                </a:solidFill>
              </a:rPr>
              <a:t>Insert</a:t>
            </a:r>
            <a:r>
              <a:rPr lang="it-IT" sz="1200" dirty="0">
                <a:solidFill>
                  <a:schemeClr val="bg2">
                    <a:lumMod val="75000"/>
                    <a:lumOff val="25000"/>
                  </a:schemeClr>
                </a:solidFill>
              </a:rPr>
              <a:t> logo </a:t>
            </a:r>
            <a:r>
              <a:rPr lang="it-IT" sz="1200" dirty="0" err="1">
                <a:solidFill>
                  <a:schemeClr val="bg2">
                    <a:lumMod val="75000"/>
                    <a:lumOff val="25000"/>
                  </a:schemeClr>
                </a:solidFill>
              </a:rPr>
              <a:t>here</a:t>
            </a:r>
            <a:endParaRPr lang="en-IE" sz="1200" dirty="0">
              <a:solidFill>
                <a:schemeClr val="bg2">
                  <a:lumMod val="75000"/>
                  <a:lumOff val="25000"/>
                </a:schemeClr>
              </a:solidFill>
            </a:endParaRPr>
          </a:p>
        </p:txBody>
      </p:sp>
      <p:sp>
        <p:nvSpPr>
          <p:cNvPr id="7" name="TextBox 6">
            <a:extLst>
              <a:ext uri="{FF2B5EF4-FFF2-40B4-BE49-F238E27FC236}">
                <a16:creationId xmlns:a16="http://schemas.microsoft.com/office/drawing/2014/main" id="{6839F97C-EBB7-D91F-5A6B-69365BF26FAB}"/>
              </a:ext>
            </a:extLst>
          </p:cNvPr>
          <p:cNvSpPr txBox="1"/>
          <p:nvPr userDrawn="1"/>
        </p:nvSpPr>
        <p:spPr>
          <a:xfrm>
            <a:off x="10206874" y="6519781"/>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Tree>
    <p:extLst>
      <p:ext uri="{BB962C8B-B14F-4D97-AF65-F5344CB8AC3E}">
        <p14:creationId xmlns:p14="http://schemas.microsoft.com/office/powerpoint/2010/main" val="3334641706"/>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Title 1">
            <a:extLst>
              <a:ext uri="{FF2B5EF4-FFF2-40B4-BE49-F238E27FC236}">
                <a16:creationId xmlns:a16="http://schemas.microsoft.com/office/drawing/2014/main" id="{C7B851E4-1544-6672-3465-0EF080286734}"/>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sp>
        <p:nvSpPr>
          <p:cNvPr id="10" name="Text Placeholder 4">
            <a:extLst>
              <a:ext uri="{FF2B5EF4-FFF2-40B4-BE49-F238E27FC236}">
                <a16:creationId xmlns:a16="http://schemas.microsoft.com/office/drawing/2014/main" id="{1061B687-CF25-0D53-2ABC-CCA2DDA44D4E}"/>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11" name="Picture 10" descr="Blue text on a black background&#10;&#10;Description automatically generated">
            <a:extLst>
              <a:ext uri="{FF2B5EF4-FFF2-40B4-BE49-F238E27FC236}">
                <a16:creationId xmlns:a16="http://schemas.microsoft.com/office/drawing/2014/main" id="{E235D325-7791-5D69-4268-CB4146ADCB0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6507284" y="5980752"/>
            <a:ext cx="1636820" cy="36519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41058" y="867093"/>
            <a:ext cx="2173339" cy="1567521"/>
          </a:xfrm>
          <a:prstGeom prst="rect">
            <a:avLst/>
          </a:prstGeom>
        </p:spPr>
      </p:pic>
      <p:sp>
        <p:nvSpPr>
          <p:cNvPr id="2" name="Picture Placeholder 5">
            <a:extLst>
              <a:ext uri="{FF2B5EF4-FFF2-40B4-BE49-F238E27FC236}">
                <a16:creationId xmlns:a16="http://schemas.microsoft.com/office/drawing/2014/main" id="{055606D0-12BD-1E60-95F0-833ED2807F0F}"/>
              </a:ext>
            </a:extLst>
          </p:cNvPr>
          <p:cNvSpPr txBox="1">
            <a:spLocks/>
          </p:cNvSpPr>
          <p:nvPr userDrawn="1"/>
        </p:nvSpPr>
        <p:spPr>
          <a:xfrm>
            <a:off x="8889115" y="1262869"/>
            <a:ext cx="2261237" cy="678622"/>
          </a:xfrm>
          <a:prstGeom prst="rect">
            <a:avLst/>
          </a:prstGeom>
          <a:noFill/>
        </p:spPr>
        <p:txBody>
          <a:bodyPr anchor="ctr"/>
          <a:lstStyle>
            <a:lvl1pPr marL="0" indent="0" algn="ctr" defTabSz="914400" rtl="0" eaLnBrk="1" latinLnBrk="0" hangingPunct="1">
              <a:lnSpc>
                <a:spcPct val="120000"/>
              </a:lnSpc>
              <a:spcBef>
                <a:spcPts val="1000"/>
              </a:spcBef>
              <a:buClr>
                <a:schemeClr val="accent2"/>
              </a:buClr>
              <a:buSzPct val="124000"/>
              <a:buFont typeface="Arial" panose="020B0604020202020204" pitchFamily="34" charset="0"/>
              <a:buNone/>
              <a:defRPr sz="2000" kern="1200">
                <a:solidFill>
                  <a:schemeClr val="bg1">
                    <a:lumMod val="95000"/>
                  </a:schemeClr>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200" dirty="0" err="1">
                <a:solidFill>
                  <a:schemeClr val="tx1">
                    <a:lumMod val="40000"/>
                    <a:lumOff val="60000"/>
                  </a:schemeClr>
                </a:solidFill>
              </a:rPr>
              <a:t>Insert</a:t>
            </a:r>
            <a:r>
              <a:rPr lang="it-IT" sz="1200" dirty="0">
                <a:solidFill>
                  <a:schemeClr val="tx1">
                    <a:lumMod val="40000"/>
                    <a:lumOff val="60000"/>
                  </a:schemeClr>
                </a:solidFill>
              </a:rPr>
              <a:t> logo </a:t>
            </a:r>
            <a:r>
              <a:rPr lang="it-IT" sz="1200" dirty="0" err="1">
                <a:solidFill>
                  <a:schemeClr val="tx1">
                    <a:lumMod val="40000"/>
                    <a:lumOff val="60000"/>
                  </a:schemeClr>
                </a:solidFill>
              </a:rPr>
              <a:t>here</a:t>
            </a:r>
            <a:endParaRPr lang="en-IE" sz="1200" dirty="0">
              <a:solidFill>
                <a:schemeClr val="tx1">
                  <a:lumMod val="40000"/>
                  <a:lumOff val="60000"/>
                </a:schemeClr>
              </a:solidFill>
            </a:endParaRPr>
          </a:p>
        </p:txBody>
      </p:sp>
      <p:sp>
        <p:nvSpPr>
          <p:cNvPr id="3" name="TextBox 2">
            <a:extLst>
              <a:ext uri="{FF2B5EF4-FFF2-40B4-BE49-F238E27FC236}">
                <a16:creationId xmlns:a16="http://schemas.microsoft.com/office/drawing/2014/main" id="{B4F478B8-38F4-7EF2-3A2E-7954D659E22F}"/>
              </a:ext>
            </a:extLst>
          </p:cNvPr>
          <p:cNvSpPr txBox="1"/>
          <p:nvPr userDrawn="1"/>
        </p:nvSpPr>
        <p:spPr>
          <a:xfrm>
            <a:off x="10172452" y="6539461"/>
            <a:ext cx="1955800" cy="262416"/>
          </a:xfrm>
          <a:prstGeom prst="rect">
            <a:avLst/>
          </a:prstGeom>
          <a:noFill/>
        </p:spPr>
        <p:txBody>
          <a:bodyPr wrap="square" rtlCol="0">
            <a:spAutoFit/>
          </a:bodyPr>
          <a:lstStyle/>
          <a:p>
            <a:pPr algn="l"/>
            <a:r>
              <a:rPr lang="en-IE" sz="1050" dirty="0">
                <a:solidFill>
                  <a:schemeClr val="tx1">
                    <a:lumMod val="40000"/>
                    <a:lumOff val="60000"/>
                  </a:schemeClr>
                </a:solidFill>
              </a:rPr>
              <a:t>Licensed under CC BY 4.0</a:t>
            </a:r>
          </a:p>
        </p:txBody>
      </p:sp>
    </p:spTree>
    <p:extLst>
      <p:ext uri="{BB962C8B-B14F-4D97-AF65-F5344CB8AC3E}">
        <p14:creationId xmlns:p14="http://schemas.microsoft.com/office/powerpoint/2010/main" val="2074731402"/>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6408688" y="2775382"/>
            <a:ext cx="5113415" cy="1125749"/>
          </a:xfrm>
        </p:spPr>
        <p:txBody>
          <a:bodyPr anchor="t">
            <a:normAutofit/>
          </a:bodyPr>
          <a:lstStyle>
            <a:lvl1pPr algn="l">
              <a:defRPr sz="3600">
                <a:solidFill>
                  <a:schemeClr val="accent1"/>
                </a:solidFill>
              </a:defRPr>
            </a:lvl1pPr>
          </a:lstStyle>
          <a:p>
            <a:r>
              <a:rPr lang="en-GB" dirty="0"/>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6505401" y="5978094"/>
            <a:ext cx="1639743" cy="365125"/>
          </a:xfrm>
          <a:prstGeom prst="rect">
            <a:avLst/>
          </a:prstGeom>
        </p:spPr>
      </p:pic>
      <p:sp>
        <p:nvSpPr>
          <p:cNvPr id="5" name="Text Placeholder 4">
            <a:extLst>
              <a:ext uri="{FF2B5EF4-FFF2-40B4-BE49-F238E27FC236}">
                <a16:creationId xmlns:a16="http://schemas.microsoft.com/office/drawing/2014/main" id="{14DEE53D-6AEE-59B2-7744-15A46B7844F2}"/>
              </a:ext>
            </a:extLst>
          </p:cNvPr>
          <p:cNvSpPr>
            <a:spLocks noGrp="1"/>
          </p:cNvSpPr>
          <p:nvPr>
            <p:ph type="body" sz="quarter" idx="10" hasCustomPrompt="1"/>
          </p:nvPr>
        </p:nvSpPr>
        <p:spPr>
          <a:xfrm>
            <a:off x="6416703" y="4051300"/>
            <a:ext cx="5143500" cy="1701800"/>
          </a:xfrm>
        </p:spPr>
        <p:txBody>
          <a:bodyPr>
            <a:normAutofit/>
          </a:bodyPr>
          <a:lstStyle>
            <a:lvl1pPr marL="0" indent="0">
              <a:buNone/>
              <a:defRPr sz="1800"/>
            </a:lvl1pPr>
          </a:lstStyle>
          <a:p>
            <a:pPr lvl="0"/>
            <a:r>
              <a:rPr lang="en-US" dirty="0"/>
              <a:t>Click to edit paragraph text styles</a:t>
            </a:r>
            <a:endParaRPr lang="en-IE" dirty="0"/>
          </a:p>
        </p:txBody>
      </p:sp>
      <p:pic>
        <p:nvPicPr>
          <p:cNvPr id="8" name="Graphic 11">
            <a:extLst>
              <a:ext uri="{FF2B5EF4-FFF2-40B4-BE49-F238E27FC236}">
                <a16:creationId xmlns:a16="http://schemas.microsoft.com/office/drawing/2014/main" id="{598848C7-A4F2-725B-4E9F-E9A7C24692DD}"/>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6528430" y="869811"/>
            <a:ext cx="2173334" cy="1562084"/>
          </a:xfrm>
          <a:prstGeom prst="rect">
            <a:avLst/>
          </a:prstGeom>
        </p:spPr>
      </p:pic>
      <p:sp>
        <p:nvSpPr>
          <p:cNvPr id="3" name="Picture Placeholder 5">
            <a:extLst>
              <a:ext uri="{FF2B5EF4-FFF2-40B4-BE49-F238E27FC236}">
                <a16:creationId xmlns:a16="http://schemas.microsoft.com/office/drawing/2014/main" id="{95FB8458-13C7-3DA4-E7B4-DCC1369B2CE5}"/>
              </a:ext>
            </a:extLst>
          </p:cNvPr>
          <p:cNvSpPr txBox="1">
            <a:spLocks/>
          </p:cNvSpPr>
          <p:nvPr userDrawn="1"/>
        </p:nvSpPr>
        <p:spPr>
          <a:xfrm>
            <a:off x="8889115" y="1262869"/>
            <a:ext cx="2261237" cy="678622"/>
          </a:xfrm>
          <a:prstGeom prst="rect">
            <a:avLst/>
          </a:prstGeom>
          <a:noFill/>
        </p:spPr>
        <p:txBody>
          <a:bodyPr anchor="ctr"/>
          <a:lstStyle>
            <a:lvl1pPr marL="0" indent="0" algn="ctr" defTabSz="914400" rtl="0" eaLnBrk="1" latinLnBrk="0" hangingPunct="1">
              <a:lnSpc>
                <a:spcPct val="120000"/>
              </a:lnSpc>
              <a:spcBef>
                <a:spcPts val="1000"/>
              </a:spcBef>
              <a:buClr>
                <a:schemeClr val="accent2"/>
              </a:buClr>
              <a:buSzPct val="124000"/>
              <a:buFont typeface="Arial" panose="020B0604020202020204" pitchFamily="34" charset="0"/>
              <a:buNone/>
              <a:defRPr sz="2000" kern="1200">
                <a:solidFill>
                  <a:schemeClr val="bg1">
                    <a:lumMod val="95000"/>
                  </a:schemeClr>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200" dirty="0" err="1">
                <a:solidFill>
                  <a:schemeClr val="tx1">
                    <a:lumMod val="40000"/>
                    <a:lumOff val="60000"/>
                  </a:schemeClr>
                </a:solidFill>
              </a:rPr>
              <a:t>Insert</a:t>
            </a:r>
            <a:r>
              <a:rPr lang="it-IT" sz="1200" dirty="0">
                <a:solidFill>
                  <a:schemeClr val="tx1">
                    <a:lumMod val="40000"/>
                    <a:lumOff val="60000"/>
                  </a:schemeClr>
                </a:solidFill>
              </a:rPr>
              <a:t> logo </a:t>
            </a:r>
            <a:r>
              <a:rPr lang="it-IT" sz="1200" dirty="0" err="1">
                <a:solidFill>
                  <a:schemeClr val="tx1">
                    <a:lumMod val="40000"/>
                    <a:lumOff val="60000"/>
                  </a:schemeClr>
                </a:solidFill>
              </a:rPr>
              <a:t>here</a:t>
            </a:r>
            <a:endParaRPr lang="en-IE" sz="1200" dirty="0">
              <a:solidFill>
                <a:schemeClr val="tx1">
                  <a:lumMod val="40000"/>
                  <a:lumOff val="60000"/>
                </a:schemeClr>
              </a:solidFill>
            </a:endParaRPr>
          </a:p>
        </p:txBody>
      </p:sp>
      <p:sp>
        <p:nvSpPr>
          <p:cNvPr id="6" name="TextBox 5">
            <a:extLst>
              <a:ext uri="{FF2B5EF4-FFF2-40B4-BE49-F238E27FC236}">
                <a16:creationId xmlns:a16="http://schemas.microsoft.com/office/drawing/2014/main" id="{B5AC9D12-A1B4-503D-1CE4-8BEBADC5CBB6}"/>
              </a:ext>
            </a:extLst>
          </p:cNvPr>
          <p:cNvSpPr txBox="1"/>
          <p:nvPr userDrawn="1"/>
        </p:nvSpPr>
        <p:spPr>
          <a:xfrm>
            <a:off x="10172452" y="6414097"/>
            <a:ext cx="1955800" cy="262416"/>
          </a:xfrm>
          <a:prstGeom prst="rect">
            <a:avLst/>
          </a:prstGeom>
          <a:noFill/>
        </p:spPr>
        <p:txBody>
          <a:bodyPr wrap="square" rtlCol="0">
            <a:spAutoFit/>
          </a:bodyPr>
          <a:lstStyle/>
          <a:p>
            <a:pPr algn="l"/>
            <a:r>
              <a:rPr lang="en-IE" sz="1050" dirty="0">
                <a:solidFill>
                  <a:schemeClr val="bg2">
                    <a:lumMod val="50000"/>
                    <a:lumOff val="50000"/>
                  </a:schemeClr>
                </a:solidFill>
              </a:rPr>
              <a:t>Licensed under CC BY 4.0</a:t>
            </a:r>
          </a:p>
        </p:txBody>
      </p:sp>
    </p:spTree>
    <p:extLst>
      <p:ext uri="{BB962C8B-B14F-4D97-AF65-F5344CB8AC3E}">
        <p14:creationId xmlns:p14="http://schemas.microsoft.com/office/powerpoint/2010/main" val="2674804362"/>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411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WP1_Title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B0D51C-1185-4CAD-0EB9-8A30521A225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1998" cy="6857999"/>
          </a:xfrm>
          <a:prstGeom prst="rect">
            <a:avLst/>
          </a:prstGeom>
        </p:spPr>
      </p:pic>
      <p:sp>
        <p:nvSpPr>
          <p:cNvPr id="6" name="Picture Placeholder 5">
            <a:extLst>
              <a:ext uri="{FF2B5EF4-FFF2-40B4-BE49-F238E27FC236}">
                <a16:creationId xmlns:a16="http://schemas.microsoft.com/office/drawing/2014/main" id="{BC79B4E3-4D8C-BB9C-71A2-84C194FE73F8}"/>
              </a:ext>
            </a:extLst>
          </p:cNvPr>
          <p:cNvSpPr>
            <a:spLocks noGrp="1"/>
          </p:cNvSpPr>
          <p:nvPr>
            <p:ph type="pic" sz="quarter" idx="10" hasCustomPrompt="1"/>
          </p:nvPr>
        </p:nvSpPr>
        <p:spPr>
          <a:xfrm>
            <a:off x="3814863" y="3005846"/>
            <a:ext cx="4562273" cy="1332690"/>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2" name="Text Placeholder 11">
            <a:extLst>
              <a:ext uri="{FF2B5EF4-FFF2-40B4-BE49-F238E27FC236}">
                <a16:creationId xmlns:a16="http://schemas.microsoft.com/office/drawing/2014/main" id="{4BCD1D29-F429-351D-A730-DA6041B77200}"/>
              </a:ext>
            </a:extLst>
          </p:cNvPr>
          <p:cNvSpPr>
            <a:spLocks noGrp="1"/>
          </p:cNvSpPr>
          <p:nvPr>
            <p:ph type="body" sz="quarter" idx="11" hasCustomPrompt="1"/>
          </p:nvPr>
        </p:nvSpPr>
        <p:spPr>
          <a:xfrm>
            <a:off x="3540125" y="5038725"/>
            <a:ext cx="5118100" cy="963613"/>
          </a:xfrm>
        </p:spPr>
        <p:txBody>
          <a:bodyPr/>
          <a:lstStyle>
            <a:lvl1pPr marL="0" indent="0" algn="ctr">
              <a:buNone/>
              <a:defRPr/>
            </a:lvl1pPr>
            <a:lvl2pPr marL="457200" indent="0" algn="ctr">
              <a:buNone/>
              <a:defRPr/>
            </a:lvl2pPr>
            <a:lvl3pPr algn="ctr">
              <a:defRPr/>
            </a:lvl3pPr>
            <a:lvl4pPr algn="ctr">
              <a:defRPr/>
            </a:lvl4pPr>
            <a:lvl5pPr algn="ctr">
              <a:defRPr/>
            </a:lvl5pPr>
          </a:lstStyle>
          <a:p>
            <a:pPr lvl="0"/>
            <a:r>
              <a:rPr lang="en-US" dirty="0"/>
              <a:t>Click to edit Master text styles paragraph lorem ipsum dolor sit </a:t>
            </a:r>
            <a:r>
              <a:rPr lang="en-US" dirty="0" err="1"/>
              <a:t>amet</a:t>
            </a:r>
            <a:endParaRPr lang="en-US" dirty="0"/>
          </a:p>
        </p:txBody>
      </p:sp>
      <p:sp>
        <p:nvSpPr>
          <p:cNvPr id="2" name="Subtitle 2">
            <a:extLst>
              <a:ext uri="{FF2B5EF4-FFF2-40B4-BE49-F238E27FC236}">
                <a16:creationId xmlns:a16="http://schemas.microsoft.com/office/drawing/2014/main" id="{C7D7AE2E-4F9C-BA3B-0152-00ADEA5CC245}"/>
              </a:ext>
            </a:extLst>
          </p:cNvPr>
          <p:cNvSpPr>
            <a:spLocks noGrp="1"/>
          </p:cNvSpPr>
          <p:nvPr>
            <p:ph type="subTitle" idx="1" hasCustomPrompt="1"/>
          </p:nvPr>
        </p:nvSpPr>
        <p:spPr>
          <a:xfrm>
            <a:off x="3507206" y="2257690"/>
            <a:ext cx="5177586" cy="398062"/>
          </a:xfrm>
        </p:spPr>
        <p:txBody>
          <a:bodyPr>
            <a:noAutofit/>
          </a:bodyPr>
          <a:lstStyle>
            <a:lvl1pPr marL="0" indent="0" algn="ctr">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This course is provided by</a:t>
            </a:r>
            <a:endParaRPr lang="en-IE" dirty="0"/>
          </a:p>
        </p:txBody>
      </p:sp>
      <p:pic>
        <p:nvPicPr>
          <p:cNvPr id="3" name="Picture 2">
            <a:extLst>
              <a:ext uri="{FF2B5EF4-FFF2-40B4-BE49-F238E27FC236}">
                <a16:creationId xmlns:a16="http://schemas.microsoft.com/office/drawing/2014/main" id="{9B9D894E-0ECF-B392-EB3B-81FF2AF98A2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5374071" y="1822750"/>
            <a:ext cx="1443855" cy="259893"/>
          </a:xfrm>
          <a:prstGeom prst="rect">
            <a:avLst/>
          </a:prstGeom>
        </p:spPr>
      </p:pic>
    </p:spTree>
    <p:extLst>
      <p:ext uri="{BB962C8B-B14F-4D97-AF65-F5344CB8AC3E}">
        <p14:creationId xmlns:p14="http://schemas.microsoft.com/office/powerpoint/2010/main" val="3635796397"/>
      </p:ext>
    </p:extLst>
  </p:cSld>
  <p:clrMapOvr>
    <a:overrideClrMapping bg1="lt1" tx1="dk1" bg2="lt2" tx2="dk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P2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F6AC7B9-7D15-4757-E863-627BD24ED62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0" name="Graphic 9">
            <a:extLst>
              <a:ext uri="{FF2B5EF4-FFF2-40B4-BE49-F238E27FC236}">
                <a16:creationId xmlns:a16="http://schemas.microsoft.com/office/drawing/2014/main" id="{2970F6B9-FDB2-4936-A35A-812CB4B7536B}"/>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tx2">
              <a:lumMod val="75000"/>
              <a:lumOff val="25000"/>
            </a:schemeClr>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2</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D1DEFDB7-7C4F-3564-D39C-E08C30E908A1}"/>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0C43BDE9-9817-B15A-120B-2315C17FE91D}"/>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5BA431E4-671C-4BDF-8B6D-57AD1430EF90}"/>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B88F100E-A1A9-59E1-A0F8-2F2F68B8115D}"/>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320745439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P3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1D008A5-992A-ED70-36C0-1BB1E750EA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1" name="Graphic 10">
            <a:extLst>
              <a:ext uri="{FF2B5EF4-FFF2-40B4-BE49-F238E27FC236}">
                <a16:creationId xmlns:a16="http://schemas.microsoft.com/office/drawing/2014/main" id="{55AF6255-26A7-6705-FB19-54B6B5146B93}"/>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1"/>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3</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CB2F9104-F05D-275A-A92B-724DB1DCA64C}"/>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5A0D7927-E63F-C024-1212-A9D436462D18}"/>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EF5EBB40-5B7F-BE73-695F-DDA910069AB0}"/>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0E435BA3-819B-133F-FDA8-C801133ED54B}"/>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26014253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P4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C7A585-EBEA-A284-B32A-ACF8624A3C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1" name="Graphic 10">
            <a:extLst>
              <a:ext uri="{FF2B5EF4-FFF2-40B4-BE49-F238E27FC236}">
                <a16:creationId xmlns:a16="http://schemas.microsoft.com/office/drawing/2014/main" id="{5C9427F0-FFFA-06C6-216A-2027797363BD}"/>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3"/>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4</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5FA998F7-C9FD-75FE-1989-58711110D309}"/>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77C4852A-BF15-55CF-C1EE-B2A1EE9F8AD6}"/>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4C5077F1-3C88-B628-4B01-71ECE53BCAC5}"/>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7554C7CE-D57B-EC80-6FBB-DA05B68AE03A}"/>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86442413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P5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1503F2D-5F43-5AC4-BE1B-FCD948D7A8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1" name="Graphic 10">
            <a:extLst>
              <a:ext uri="{FF2B5EF4-FFF2-40B4-BE49-F238E27FC236}">
                <a16:creationId xmlns:a16="http://schemas.microsoft.com/office/drawing/2014/main" id="{30D0CE66-9ECF-9CE9-1300-C202CEA9CF11}"/>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4"/>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5</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F82C0BEE-4A33-1E63-CFA8-EB9CBB3B633B}"/>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102AD2FA-1042-B052-7C31-DDD6B5C8E932}"/>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21D2E51D-3703-6B84-0A5B-A9E8C8F82172}"/>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F7C2B3BD-21FE-18EA-3636-D79431CB9F7C}"/>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189340589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P6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9FDAF9A-005A-72C9-41CC-E0521114E3A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8" name="Graphic 7">
            <a:extLst>
              <a:ext uri="{FF2B5EF4-FFF2-40B4-BE49-F238E27FC236}">
                <a16:creationId xmlns:a16="http://schemas.microsoft.com/office/drawing/2014/main" id="{4E9C2C2C-240B-3370-1614-0582A555418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5"/>
          </a:solidFill>
          <a:ln>
            <a:noFill/>
          </a:ln>
        </p:spPr>
        <p:txBody>
          <a:bodyPr wrap="square" anchor="ctr">
            <a:spAutoFit/>
          </a:bodyPr>
          <a:lstStyle>
            <a:lvl1pPr marL="0" indent="0" algn="ctr">
              <a:buNone/>
              <a:defRPr sz="17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6</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F0F665FD-19AA-1007-691C-AED4A9E992D0}"/>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ED2E7510-D608-B032-830F-00775C5C4970}"/>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CE54CB1B-26BE-C1F1-86B1-22794349A3A2}"/>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0" name="Picture Placeholder 5">
            <a:extLst>
              <a:ext uri="{FF2B5EF4-FFF2-40B4-BE49-F238E27FC236}">
                <a16:creationId xmlns:a16="http://schemas.microsoft.com/office/drawing/2014/main" id="{4DFF7D98-850E-3EC8-74D5-2F88A41A5C1B}"/>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3413339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5" Type="http://schemas.openxmlformats.org/officeDocument/2006/relationships/theme" Target="../theme/theme2.xml"/><Relationship Id="rId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365125"/>
            <a:ext cx="10989816" cy="1325563"/>
          </a:xfrm>
          <a:prstGeom prst="rect">
            <a:avLst/>
          </a:prstGeom>
        </p:spPr>
        <p:txBody>
          <a:bodyPr vert="horz" lIns="91440" tIns="45720" rIns="91440" bIns="45720" rtlCol="0" anchor="ctr">
            <a:normAutofit/>
          </a:bodyPr>
          <a:lstStyle/>
          <a:p>
            <a:r>
              <a:rPr lang="en-US"/>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1825625"/>
            <a:ext cx="10989816"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Dienstag, 17. März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spTree>
    <p:extLst>
      <p:ext uri="{BB962C8B-B14F-4D97-AF65-F5344CB8AC3E}">
        <p14:creationId xmlns:p14="http://schemas.microsoft.com/office/powerpoint/2010/main" val="2297850487"/>
      </p:ext>
    </p:extLst>
  </p:cSld>
  <p:clrMap bg1="lt1" tx1="dk1" bg2="lt2" tx2="dk2" accent1="accent1" accent2="accent2" accent3="accent3" accent4="accent4" accent5="accent5" accent6="accent6" hlink="hlink" folHlink="folHlink"/>
  <p:sldLayoutIdLst>
    <p:sldLayoutId id="2147483694" r:id="rId1"/>
    <p:sldLayoutId id="2147483747" r:id="rId2"/>
    <p:sldLayoutId id="2147483748" r:id="rId3"/>
    <p:sldLayoutId id="2147483741" r:id="rId4"/>
    <p:sldLayoutId id="2147483742" r:id="rId5"/>
    <p:sldLayoutId id="2147483743" r:id="rId6"/>
    <p:sldLayoutId id="2147483744" r:id="rId7"/>
    <p:sldLayoutId id="2147483745" r:id="rId8"/>
    <p:sldLayoutId id="2147483746" r:id="rId9"/>
    <p:sldLayoutId id="2147483712" r:id="rId10"/>
    <p:sldLayoutId id="2147483713" r:id="rId11"/>
    <p:sldLayoutId id="2147483719" r:id="rId12"/>
    <p:sldLayoutId id="2147483720" r:id="rId13"/>
    <p:sldLayoutId id="2147483721" r:id="rId14"/>
    <p:sldLayoutId id="2147483716" r:id="rId15"/>
    <p:sldLayoutId id="2147483717" r:id="rId16"/>
    <p:sldLayoutId id="2147483718" r:id="rId17"/>
    <p:sldLayoutId id="2147483714" r:id="rId18"/>
    <p:sldLayoutId id="2147483722" r:id="rId19"/>
    <p:sldLayoutId id="2147483723" r:id="rId20"/>
    <p:sldLayoutId id="2147483725" r:id="rId21"/>
    <p:sldLayoutId id="2147483732" r:id="rId22"/>
    <p:sldLayoutId id="2147483724" r:id="rId23"/>
    <p:sldLayoutId id="2147483726" r:id="rId24"/>
    <p:sldLayoutId id="2147483727" r:id="rId25"/>
    <p:sldLayoutId id="2147483728" r:id="rId26"/>
    <p:sldLayoutId id="2147483735" r:id="rId27"/>
    <p:sldLayoutId id="2147483652" r:id="rId28"/>
    <p:sldLayoutId id="2147483730" r:id="rId29"/>
    <p:sldLayoutId id="2147483733" r:id="rId30"/>
    <p:sldLayoutId id="2147483734" r:id="rId31"/>
    <p:sldLayoutId id="2147483731" r:id="rId32"/>
    <p:sldLayoutId id="2147483654" r:id="rId33"/>
    <p:sldLayoutId id="2147483683" r:id="rId34"/>
    <p:sldLayoutId id="2147483672" r:id="rId35"/>
    <p:sldLayoutId id="2147483649" r:id="rId36"/>
    <p:sldLayoutId id="2147483675" r:id="rId37"/>
    <p:sldLayoutId id="2147483676" r:id="rId38"/>
    <p:sldLayoutId id="2147483709" r:id="rId39"/>
    <p:sldLayoutId id="2147483705" r:id="rId40"/>
    <p:sldLayoutId id="2147483704" r:id="rId41"/>
    <p:sldLayoutId id="2147483703" r:id="rId42"/>
    <p:sldLayoutId id="2147483700" r:id="rId43"/>
    <p:sldLayoutId id="2147483701" r:id="rId44"/>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210" userDrawn="1">
          <p15:clr>
            <a:srgbClr val="F26B43"/>
          </p15:clr>
        </p15:guide>
        <p15:guide id="6" orient="horz" pos="40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365125"/>
            <a:ext cx="10989816" cy="1325563"/>
          </a:xfrm>
          <a:prstGeom prst="rect">
            <a:avLst/>
          </a:prstGeom>
        </p:spPr>
        <p:txBody>
          <a:bodyPr vert="horz" lIns="91440" tIns="45720" rIns="91440" bIns="45720" rtlCol="0" anchor="ctr">
            <a:normAutofit/>
          </a:bodyPr>
          <a:lstStyle/>
          <a:p>
            <a:r>
              <a:rPr lang="en-GB"/>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1825625"/>
            <a:ext cx="10989816"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Dienstag, 17. März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spTree>
    <p:extLst>
      <p:ext uri="{BB962C8B-B14F-4D97-AF65-F5344CB8AC3E}">
        <p14:creationId xmlns:p14="http://schemas.microsoft.com/office/powerpoint/2010/main" val="3660530776"/>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11">
          <p15:clr>
            <a:srgbClr val="F26B43"/>
          </p15:clr>
        </p15:guide>
        <p15:guide id="4" pos="7469">
          <p15:clr>
            <a:srgbClr val="F26B43"/>
          </p15:clr>
        </p15:guide>
        <p15:guide id="5" orient="horz" pos="210">
          <p15:clr>
            <a:srgbClr val="F26B43"/>
          </p15:clr>
        </p15:guide>
        <p15:guide id="6" orient="horz" pos="40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33.xml"/><Relationship Id="rId4" Type="http://schemas.openxmlformats.org/officeDocument/2006/relationships/hyperlink" Target="https://www.nasdaq.com/articles/sustainability/sustainability-esg-metric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6A569A-696A-CD05-4FAF-311BEE03A9CA}"/>
              </a:ext>
            </a:extLst>
          </p:cNvPr>
          <p:cNvSpPr>
            <a:spLocks noGrp="1"/>
          </p:cNvSpPr>
          <p:nvPr>
            <p:ph type="ctrTitle"/>
          </p:nvPr>
        </p:nvSpPr>
        <p:spPr>
          <a:xfrm>
            <a:off x="2196482" y="4594564"/>
            <a:ext cx="5375391" cy="1565604"/>
          </a:xfrm>
        </p:spPr>
        <p:txBody>
          <a:bodyPr>
            <a:normAutofit/>
          </a:bodyPr>
          <a:lstStyle/>
          <a:p>
            <a:r>
              <a:rPr lang="hr-HR" sz="3100" dirty="0"/>
              <a:t>Sustainability Data Essentials</a:t>
            </a:r>
            <a:br>
              <a:rPr lang="hr-HR" dirty="0"/>
            </a:br>
            <a:r>
              <a:rPr lang="hr-HR" sz="2200" dirty="0">
                <a:solidFill>
                  <a:schemeClr val="accent1"/>
                </a:solidFill>
              </a:rPr>
              <a:t>Module 1 – Sustanability Reporting Fundamentals</a:t>
            </a:r>
            <a:endParaRPr lang="en-IE" dirty="0">
              <a:solidFill>
                <a:schemeClr val="accent1"/>
              </a:solidFill>
            </a:endParaRPr>
          </a:p>
        </p:txBody>
      </p:sp>
      <p:sp>
        <p:nvSpPr>
          <p:cNvPr id="4" name="AutoShape 4" descr="Profil Klett Ltd">
            <a:extLst>
              <a:ext uri="{FF2B5EF4-FFF2-40B4-BE49-F238E27FC236}">
                <a16:creationId xmlns:a16="http://schemas.microsoft.com/office/drawing/2014/main" id="{1C62F988-50BD-24F6-2327-2D442214F3CE}"/>
              </a:ext>
            </a:extLst>
          </p:cNvPr>
          <p:cNvSpPr>
            <a:spLocks noChangeAspect="1" noChangeArrowheads="1"/>
          </p:cNvSpPr>
          <p:nvPr/>
        </p:nvSpPr>
        <p:spPr bwMode="auto">
          <a:xfrm>
            <a:off x="5606716" y="3276600"/>
            <a:ext cx="641684" cy="64168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hr-HR"/>
          </a:p>
        </p:txBody>
      </p:sp>
      <p:pic>
        <p:nvPicPr>
          <p:cNvPr id="6" name="Picture 5">
            <a:extLst>
              <a:ext uri="{FF2B5EF4-FFF2-40B4-BE49-F238E27FC236}">
                <a16:creationId xmlns:a16="http://schemas.microsoft.com/office/drawing/2014/main" id="{51575900-841E-439D-42E5-68246908650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638425" y="435894"/>
            <a:ext cx="1705542" cy="847725"/>
          </a:xfrm>
          <a:prstGeom prst="rect">
            <a:avLst/>
          </a:prstGeom>
        </p:spPr>
      </p:pic>
    </p:spTree>
    <p:extLst>
      <p:ext uri="{BB962C8B-B14F-4D97-AF65-F5344CB8AC3E}">
        <p14:creationId xmlns:p14="http://schemas.microsoft.com/office/powerpoint/2010/main" val="4131740619"/>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8661488D-D4CB-7D3A-9E59-2027B5B71639}"/>
              </a:ext>
            </a:extLst>
          </p:cNvPr>
          <p:cNvGraphicFramePr/>
          <p:nvPr>
            <p:extLst>
              <p:ext uri="{D42A27DB-BD31-4B8C-83A1-F6EECF244321}">
                <p14:modId xmlns:p14="http://schemas.microsoft.com/office/powerpoint/2010/main" val="2100946110"/>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6301345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DE71C65-67D0-5F18-1AD6-1E39C46D6149}"/>
              </a:ext>
            </a:extLst>
          </p:cNvPr>
          <p:cNvSpPr>
            <a:spLocks noGrp="1"/>
          </p:cNvSpPr>
          <p:nvPr>
            <p:ph type="ctrTitle"/>
          </p:nvPr>
        </p:nvSpPr>
        <p:spPr/>
        <p:txBody>
          <a:bodyPr>
            <a:normAutofit fontScale="90000"/>
          </a:bodyPr>
          <a:lstStyle/>
          <a:p>
            <a:r>
              <a:rPr lang="it-IT" dirty="0"/>
              <a:t>Thank </a:t>
            </a:r>
            <a:r>
              <a:rPr lang="it-IT" dirty="0" err="1"/>
              <a:t>you</a:t>
            </a:r>
            <a:r>
              <a:rPr lang="it-IT" dirty="0"/>
              <a:t> for </a:t>
            </a:r>
            <a:r>
              <a:rPr lang="it-IT" dirty="0" err="1"/>
              <a:t>your</a:t>
            </a:r>
            <a:r>
              <a:rPr lang="it-IT" dirty="0"/>
              <a:t> time</a:t>
            </a:r>
            <a:endParaRPr lang="en-IE" dirty="0"/>
          </a:p>
        </p:txBody>
      </p:sp>
    </p:spTree>
    <p:extLst>
      <p:ext uri="{BB962C8B-B14F-4D97-AF65-F5344CB8AC3E}">
        <p14:creationId xmlns:p14="http://schemas.microsoft.com/office/powerpoint/2010/main" val="2065097237"/>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dirty="0"/>
              <a:t>Sustainability Reporting Fundamentals</a:t>
            </a:r>
            <a:endParaRPr lang="en-MY" dirty="0"/>
          </a:p>
        </p:txBody>
      </p:sp>
      <p:sp>
        <p:nvSpPr>
          <p:cNvPr id="3" name="Subtitle 2"/>
          <p:cNvSpPr>
            <a:spLocks noGrp="1"/>
          </p:cNvSpPr>
          <p:nvPr>
            <p:ph type="subTitle" idx="1"/>
          </p:nvPr>
        </p:nvSpPr>
        <p:spPr/>
        <p:txBody>
          <a:bodyPr>
            <a:normAutofit lnSpcReduction="10000"/>
          </a:bodyPr>
          <a:lstStyle/>
          <a:p>
            <a:r>
              <a:rPr lang="hr-HR" dirty="0">
                <a:cs typeface="Segoe UI Light" panose="020B0502040204020203" pitchFamily="34" charset="0"/>
              </a:rPr>
              <a:t> </a:t>
            </a:r>
            <a:endParaRPr lang="en-US" dirty="0">
              <a:cs typeface="Segoe UI Light" panose="020B0502040204020203" pitchFamily="34" charset="0"/>
            </a:endParaRPr>
          </a:p>
        </p:txBody>
      </p:sp>
      <p:pic>
        <p:nvPicPr>
          <p:cNvPr id="16" name="Picture 15">
            <a:extLst>
              <a:ext uri="{FF2B5EF4-FFF2-40B4-BE49-F238E27FC236}">
                <a16:creationId xmlns:a16="http://schemas.microsoft.com/office/drawing/2014/main" id="{23E4D990-6216-BD52-84D8-D399BA9DFE2D}"/>
              </a:ext>
            </a:extLst>
          </p:cNvPr>
          <p:cNvPicPr>
            <a:picLocks noChangeAspect="1"/>
          </p:cNvPicPr>
          <p:nvPr/>
        </p:nvPicPr>
        <p:blipFill>
          <a:blip r:embed="rId3">
            <a:extLst>
              <a:ext uri="{28A0092B-C50C-407E-A947-70E740481C1C}">
                <a14:useLocalDpi xmlns:a14="http://schemas.microsoft.com/office/drawing/2010/main" val="0"/>
              </a:ext>
            </a:extLst>
          </a:blip>
          <a:srcRect t="14587"/>
          <a:stretch>
            <a:fillRect/>
          </a:stretch>
        </p:blipFill>
        <p:spPr>
          <a:xfrm>
            <a:off x="1358329" y="1625356"/>
            <a:ext cx="9001125" cy="4193499"/>
          </a:xfrm>
          <a:prstGeom prst="rect">
            <a:avLst/>
          </a:prstGeom>
        </p:spPr>
      </p:pic>
    </p:spTree>
    <p:extLst>
      <p:ext uri="{BB962C8B-B14F-4D97-AF65-F5344CB8AC3E}">
        <p14:creationId xmlns:p14="http://schemas.microsoft.com/office/powerpoint/2010/main" val="10481117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anim calcmode="lin" valueType="num">
                                      <p:cBhvr>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r-HR" dirty="0"/>
              <a:t>The Regulatory Landscape</a:t>
            </a:r>
            <a:endParaRPr lang="en-MY" dirty="0"/>
          </a:p>
        </p:txBody>
      </p:sp>
      <p:sp>
        <p:nvSpPr>
          <p:cNvPr id="88" name="Chevron 87"/>
          <p:cNvSpPr/>
          <p:nvPr/>
        </p:nvSpPr>
        <p:spPr>
          <a:xfrm>
            <a:off x="2742046" y="3861763"/>
            <a:ext cx="1632373" cy="330315"/>
          </a:xfrm>
          <a:prstGeom prst="chevro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67" b="1" dirty="0">
                <a:solidFill>
                  <a:schemeClr val="bg1"/>
                </a:solidFill>
                <a:latin typeface="+mj-lt"/>
              </a:rPr>
              <a:t>2021</a:t>
            </a:r>
            <a:endParaRPr lang="en-US" sz="1467" b="1" dirty="0">
              <a:solidFill>
                <a:schemeClr val="bg1"/>
              </a:solidFill>
              <a:latin typeface="+mj-lt"/>
            </a:endParaRPr>
          </a:p>
        </p:txBody>
      </p:sp>
      <p:sp>
        <p:nvSpPr>
          <p:cNvPr id="89" name="Chevron 88"/>
          <p:cNvSpPr/>
          <p:nvPr/>
        </p:nvSpPr>
        <p:spPr>
          <a:xfrm>
            <a:off x="4374419" y="3861763"/>
            <a:ext cx="1632373" cy="330315"/>
          </a:xfrm>
          <a:prstGeom prst="chevron">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67" b="1" dirty="0">
                <a:solidFill>
                  <a:schemeClr val="bg1"/>
                </a:solidFill>
                <a:latin typeface="+mj-lt"/>
              </a:rPr>
              <a:t>2023</a:t>
            </a:r>
            <a:endParaRPr lang="en-US" sz="1467" b="1" dirty="0">
              <a:solidFill>
                <a:schemeClr val="bg1"/>
              </a:solidFill>
              <a:latin typeface="+mj-lt"/>
            </a:endParaRPr>
          </a:p>
        </p:txBody>
      </p:sp>
      <p:sp>
        <p:nvSpPr>
          <p:cNvPr id="90" name="Chevron 89"/>
          <p:cNvSpPr/>
          <p:nvPr/>
        </p:nvSpPr>
        <p:spPr>
          <a:xfrm>
            <a:off x="6006792" y="3861763"/>
            <a:ext cx="1632373" cy="330315"/>
          </a:xfrm>
          <a:prstGeom prst="chevro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67" b="1" dirty="0">
                <a:solidFill>
                  <a:schemeClr val="bg1"/>
                </a:solidFill>
                <a:latin typeface="+mj-lt"/>
              </a:rPr>
              <a:t>2026</a:t>
            </a:r>
            <a:endParaRPr lang="en-US" sz="1467" b="1" dirty="0">
              <a:solidFill>
                <a:schemeClr val="bg1"/>
              </a:solidFill>
              <a:latin typeface="+mj-lt"/>
            </a:endParaRPr>
          </a:p>
        </p:txBody>
      </p:sp>
      <p:sp>
        <p:nvSpPr>
          <p:cNvPr id="91" name="Chevron 90"/>
          <p:cNvSpPr/>
          <p:nvPr/>
        </p:nvSpPr>
        <p:spPr>
          <a:xfrm>
            <a:off x="7639166" y="3861763"/>
            <a:ext cx="1632373" cy="330315"/>
          </a:xfrm>
          <a:prstGeom prst="chevron">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67" b="1" dirty="0">
                <a:solidFill>
                  <a:schemeClr val="tx1">
                    <a:lumMod val="90000"/>
                    <a:lumOff val="10000"/>
                  </a:schemeClr>
                </a:solidFill>
                <a:latin typeface="+mj-lt"/>
              </a:rPr>
              <a:t>2027</a:t>
            </a:r>
            <a:endParaRPr lang="en-US" sz="1467" b="1" dirty="0">
              <a:solidFill>
                <a:schemeClr val="tx1">
                  <a:lumMod val="90000"/>
                  <a:lumOff val="10000"/>
                </a:schemeClr>
              </a:solidFill>
              <a:latin typeface="+mj-lt"/>
            </a:endParaRPr>
          </a:p>
        </p:txBody>
      </p:sp>
      <p:sp>
        <p:nvSpPr>
          <p:cNvPr id="92" name="Chevron 91"/>
          <p:cNvSpPr/>
          <p:nvPr/>
        </p:nvSpPr>
        <p:spPr>
          <a:xfrm>
            <a:off x="9271539" y="3861763"/>
            <a:ext cx="1632373" cy="330315"/>
          </a:xfrm>
          <a:prstGeom prst="chevron">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67" b="1" dirty="0">
                <a:solidFill>
                  <a:schemeClr val="tx1">
                    <a:lumMod val="90000"/>
                    <a:lumOff val="10000"/>
                  </a:schemeClr>
                </a:solidFill>
                <a:latin typeface="+mj-lt"/>
              </a:rPr>
              <a:t>2029</a:t>
            </a:r>
            <a:endParaRPr lang="en-US" sz="1467" b="1" dirty="0">
              <a:solidFill>
                <a:schemeClr val="tx1">
                  <a:lumMod val="90000"/>
                  <a:lumOff val="10000"/>
                </a:schemeClr>
              </a:solidFill>
              <a:latin typeface="+mj-lt"/>
            </a:endParaRPr>
          </a:p>
        </p:txBody>
      </p:sp>
      <p:sp>
        <p:nvSpPr>
          <p:cNvPr id="93" name="Chevron 92"/>
          <p:cNvSpPr/>
          <p:nvPr/>
        </p:nvSpPr>
        <p:spPr>
          <a:xfrm>
            <a:off x="1109672" y="3861763"/>
            <a:ext cx="1632373" cy="330315"/>
          </a:xfrm>
          <a:prstGeom prst="chevro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67" b="1" dirty="0">
                <a:solidFill>
                  <a:schemeClr val="bg1"/>
                </a:solidFill>
                <a:latin typeface="+mj-lt"/>
              </a:rPr>
              <a:t>2014</a:t>
            </a:r>
            <a:endParaRPr lang="en-US" sz="1467" b="1" dirty="0">
              <a:solidFill>
                <a:schemeClr val="bg1"/>
              </a:solidFill>
              <a:latin typeface="+mj-lt"/>
            </a:endParaRPr>
          </a:p>
        </p:txBody>
      </p:sp>
      <p:sp>
        <p:nvSpPr>
          <p:cNvPr id="94" name="Oval 93"/>
          <p:cNvSpPr/>
          <p:nvPr/>
        </p:nvSpPr>
        <p:spPr>
          <a:xfrm>
            <a:off x="1391933" y="2107167"/>
            <a:ext cx="1033988" cy="1052152"/>
          </a:xfrm>
          <a:prstGeom prst="ellipse">
            <a:avLst/>
          </a:prstGeom>
          <a:noFill/>
          <a:ln w="1270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dirty="0">
                <a:solidFill>
                  <a:schemeClr val="tx1"/>
                </a:solidFill>
                <a:latin typeface="Simple-Line-Icons" panose="02000503000000000000" pitchFamily="2" charset="2"/>
              </a:rPr>
              <a:t>NFRD</a:t>
            </a:r>
            <a:endParaRPr lang="en-US" dirty="0">
              <a:solidFill>
                <a:schemeClr val="tx1"/>
              </a:solidFill>
              <a:latin typeface="FontAwesome" pitchFamily="2" charset="0"/>
            </a:endParaRPr>
          </a:p>
        </p:txBody>
      </p:sp>
      <p:sp>
        <p:nvSpPr>
          <p:cNvPr id="96" name="Oval 95"/>
          <p:cNvSpPr/>
          <p:nvPr/>
        </p:nvSpPr>
        <p:spPr>
          <a:xfrm>
            <a:off x="2963346" y="4847763"/>
            <a:ext cx="1033988" cy="1052152"/>
          </a:xfrm>
          <a:prstGeom prst="ellipse">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600" dirty="0">
                <a:solidFill>
                  <a:schemeClr val="tx1"/>
                </a:solidFill>
                <a:latin typeface="Simple-Line-Icons" panose="02000503000000000000" pitchFamily="2" charset="2"/>
              </a:rPr>
              <a:t>Green Deal</a:t>
            </a:r>
            <a:endParaRPr lang="en-MY" sz="1600" dirty="0">
              <a:solidFill>
                <a:schemeClr val="tx1"/>
              </a:solidFill>
            </a:endParaRPr>
          </a:p>
        </p:txBody>
      </p:sp>
      <p:sp>
        <p:nvSpPr>
          <p:cNvPr id="97" name="TextBox 96"/>
          <p:cNvSpPr txBox="1"/>
          <p:nvPr/>
        </p:nvSpPr>
        <p:spPr>
          <a:xfrm>
            <a:off x="1253699" y="4847763"/>
            <a:ext cx="1632373" cy="1015663"/>
          </a:xfrm>
          <a:prstGeom prst="rect">
            <a:avLst/>
          </a:prstGeom>
          <a:noFill/>
        </p:spPr>
        <p:txBody>
          <a:bodyPr wrap="square" rtlCol="0">
            <a:spAutoFit/>
          </a:bodyPr>
          <a:lstStyle/>
          <a:p>
            <a:pPr indent="-609585" algn="r"/>
            <a:r>
              <a:rPr lang="en-US" sz="1200" dirty="0">
                <a:ea typeface="Open Sans" panose="020B0606030504020204" pitchFamily="34" charset="0"/>
                <a:cs typeface="Lato Medium" panose="020F0602020204030203" pitchFamily="34" charset="0"/>
              </a:rPr>
              <a:t>The EU committed to becoming the first climate-neutral continent by 2050.</a:t>
            </a:r>
            <a:endParaRPr lang="ms-MY" sz="1200" dirty="0">
              <a:ea typeface="Open Sans" panose="020B0606030504020204" pitchFamily="34" charset="0"/>
              <a:cs typeface="Lato Medium" panose="020F0602020204030203" pitchFamily="34" charset="0"/>
            </a:endParaRPr>
          </a:p>
        </p:txBody>
      </p:sp>
      <p:cxnSp>
        <p:nvCxnSpPr>
          <p:cNvPr id="98" name="Straight Connector 97"/>
          <p:cNvCxnSpPr/>
          <p:nvPr/>
        </p:nvCxnSpPr>
        <p:spPr>
          <a:xfrm flipV="1">
            <a:off x="1908925" y="3314027"/>
            <a:ext cx="0" cy="429431"/>
          </a:xfrm>
          <a:prstGeom prst="line">
            <a:avLst/>
          </a:prstGeom>
          <a:ln w="6350">
            <a:solidFill>
              <a:schemeClr val="bg1">
                <a:lumMod val="75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flipV="1">
            <a:off x="3480339" y="4310382"/>
            <a:ext cx="0" cy="429431"/>
          </a:xfrm>
          <a:prstGeom prst="line">
            <a:avLst/>
          </a:prstGeom>
          <a:ln w="6350">
            <a:solidFill>
              <a:schemeClr val="bg1">
                <a:lumMod val="75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00" name="TextBox 99"/>
          <p:cNvSpPr txBox="1"/>
          <p:nvPr/>
        </p:nvSpPr>
        <p:spPr>
          <a:xfrm>
            <a:off x="2540191" y="2107168"/>
            <a:ext cx="1632373" cy="1015663"/>
          </a:xfrm>
          <a:prstGeom prst="rect">
            <a:avLst/>
          </a:prstGeom>
          <a:noFill/>
        </p:spPr>
        <p:txBody>
          <a:bodyPr wrap="square" rtlCol="0">
            <a:spAutoFit/>
          </a:bodyPr>
          <a:lstStyle/>
          <a:p>
            <a:pPr indent="-609585"/>
            <a:r>
              <a:rPr lang="hr-HR" sz="1200" dirty="0">
                <a:ea typeface="Open Sans" panose="020B0606030504020204" pitchFamily="34" charset="0"/>
                <a:cs typeface="Lato Medium" panose="020F0602020204030203" pitchFamily="34" charset="0"/>
              </a:rPr>
              <a:t>Non-Financial Reporting Directive – Reporting was voluntary and vague</a:t>
            </a:r>
            <a:endParaRPr lang="ms-MY" sz="1200" dirty="0">
              <a:ea typeface="Open Sans" panose="020B0606030504020204" pitchFamily="34" charset="0"/>
              <a:cs typeface="Lato Medium" panose="020F0602020204030203" pitchFamily="34" charset="0"/>
            </a:endParaRPr>
          </a:p>
        </p:txBody>
      </p:sp>
      <p:sp>
        <p:nvSpPr>
          <p:cNvPr id="101" name="Oval 100"/>
          <p:cNvSpPr/>
          <p:nvPr/>
        </p:nvSpPr>
        <p:spPr>
          <a:xfrm>
            <a:off x="4645351" y="2107167"/>
            <a:ext cx="1033988" cy="1052152"/>
          </a:xfrm>
          <a:prstGeom prst="ellipse">
            <a:avLst/>
          </a:prstGeom>
          <a:noFill/>
          <a:ln w="12700">
            <a:solidFill>
              <a:schemeClr val="accent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600" dirty="0">
                <a:solidFill>
                  <a:schemeClr val="tx1"/>
                </a:solidFill>
                <a:latin typeface="Simple-Line-Icons" panose="02000503000000000000" pitchFamily="2" charset="2"/>
              </a:rPr>
              <a:t>CSRD</a:t>
            </a:r>
            <a:r>
              <a:rPr lang="hr-HR" sz="1100" dirty="0">
                <a:solidFill>
                  <a:schemeClr val="tx1"/>
                </a:solidFill>
                <a:latin typeface="Simple-Line-Icons" panose="02000503000000000000" pitchFamily="2" charset="2"/>
              </a:rPr>
              <a:t> Adoption</a:t>
            </a:r>
            <a:endParaRPr lang="en-US" sz="1100" dirty="0">
              <a:solidFill>
                <a:schemeClr val="tx1"/>
              </a:solidFill>
            </a:endParaRPr>
          </a:p>
        </p:txBody>
      </p:sp>
      <p:cxnSp>
        <p:nvCxnSpPr>
          <p:cNvPr id="102" name="Straight Connector 101"/>
          <p:cNvCxnSpPr/>
          <p:nvPr/>
        </p:nvCxnSpPr>
        <p:spPr>
          <a:xfrm flipV="1">
            <a:off x="5162344" y="3314027"/>
            <a:ext cx="0" cy="429431"/>
          </a:xfrm>
          <a:prstGeom prst="line">
            <a:avLst/>
          </a:prstGeom>
          <a:ln w="6350">
            <a:solidFill>
              <a:schemeClr val="bg1">
                <a:lumMod val="75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03" name="Oval 102"/>
          <p:cNvSpPr/>
          <p:nvPr/>
        </p:nvSpPr>
        <p:spPr>
          <a:xfrm>
            <a:off x="6228093" y="4847763"/>
            <a:ext cx="1033988" cy="1052152"/>
          </a:xfrm>
          <a:prstGeom prst="ellipse">
            <a:avLst/>
          </a:prstGeom>
          <a:noFill/>
          <a:ln w="1270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100" dirty="0">
                <a:solidFill>
                  <a:schemeClr val="tx1"/>
                </a:solidFill>
                <a:latin typeface="Simple-Line-Icons" panose="02000503000000000000" pitchFamily="2" charset="2"/>
              </a:rPr>
              <a:t>Omnibus</a:t>
            </a:r>
            <a:r>
              <a:rPr lang="hr-HR" sz="1050" dirty="0">
                <a:solidFill>
                  <a:schemeClr val="tx1"/>
                </a:solidFill>
                <a:latin typeface="Simple-Line-Icons" panose="02000503000000000000" pitchFamily="2" charset="2"/>
              </a:rPr>
              <a:t> I Directive</a:t>
            </a:r>
            <a:endParaRPr lang="en-US" sz="1050" dirty="0">
              <a:solidFill>
                <a:schemeClr val="tx1"/>
              </a:solidFill>
            </a:endParaRPr>
          </a:p>
        </p:txBody>
      </p:sp>
      <p:cxnSp>
        <p:nvCxnSpPr>
          <p:cNvPr id="104" name="Straight Connector 103"/>
          <p:cNvCxnSpPr/>
          <p:nvPr/>
        </p:nvCxnSpPr>
        <p:spPr>
          <a:xfrm flipV="1">
            <a:off x="6745085" y="4310382"/>
            <a:ext cx="0" cy="429431"/>
          </a:xfrm>
          <a:prstGeom prst="line">
            <a:avLst/>
          </a:prstGeom>
          <a:ln w="6350">
            <a:solidFill>
              <a:schemeClr val="bg1">
                <a:lumMod val="75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05" name="Oval 104"/>
          <p:cNvSpPr/>
          <p:nvPr/>
        </p:nvSpPr>
        <p:spPr>
          <a:xfrm>
            <a:off x="7910098" y="2107167"/>
            <a:ext cx="1033988" cy="1052152"/>
          </a:xfrm>
          <a:prstGeom prst="ellipse">
            <a:avLst/>
          </a:prstGeom>
          <a:noFill/>
          <a:ln w="12700">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000" dirty="0">
                <a:solidFill>
                  <a:schemeClr val="tx1"/>
                </a:solidFill>
                <a:latin typeface="Simple-Line-Icons" panose="02000503000000000000" pitchFamily="2" charset="2"/>
              </a:rPr>
              <a:t>Optimized Scope</a:t>
            </a:r>
            <a:endParaRPr lang="en-US" sz="1000" dirty="0">
              <a:solidFill>
                <a:schemeClr val="tx1"/>
              </a:solidFill>
              <a:latin typeface="FontAwesome" pitchFamily="2" charset="0"/>
            </a:endParaRPr>
          </a:p>
        </p:txBody>
      </p:sp>
      <p:cxnSp>
        <p:nvCxnSpPr>
          <p:cNvPr id="106" name="Straight Connector 105"/>
          <p:cNvCxnSpPr/>
          <p:nvPr/>
        </p:nvCxnSpPr>
        <p:spPr>
          <a:xfrm flipV="1">
            <a:off x="8427091" y="3314027"/>
            <a:ext cx="0" cy="429431"/>
          </a:xfrm>
          <a:prstGeom prst="line">
            <a:avLst/>
          </a:prstGeom>
          <a:ln w="6350">
            <a:solidFill>
              <a:schemeClr val="bg1">
                <a:lumMod val="75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07" name="Oval 106"/>
          <p:cNvSpPr/>
          <p:nvPr/>
        </p:nvSpPr>
        <p:spPr>
          <a:xfrm>
            <a:off x="9495625" y="4847763"/>
            <a:ext cx="1033988" cy="1052152"/>
          </a:xfrm>
          <a:prstGeom prst="ellipse">
            <a:avLst/>
          </a:prstGeom>
          <a:noFill/>
          <a:ln w="12700">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hr-HR" sz="1400" dirty="0">
                <a:solidFill>
                  <a:schemeClr val="tx1"/>
                </a:solidFill>
                <a:latin typeface="Simple-Line-Icons" panose="02000503000000000000" pitchFamily="2" charset="2"/>
              </a:rPr>
              <a:t>CSDDD</a:t>
            </a:r>
            <a:endParaRPr lang="en-US" sz="1400" dirty="0">
              <a:solidFill>
                <a:schemeClr val="tx1"/>
              </a:solidFill>
              <a:latin typeface="FontAwesome" pitchFamily="2" charset="0"/>
            </a:endParaRPr>
          </a:p>
        </p:txBody>
      </p:sp>
      <p:cxnSp>
        <p:nvCxnSpPr>
          <p:cNvPr id="108" name="Straight Connector 107"/>
          <p:cNvCxnSpPr/>
          <p:nvPr/>
        </p:nvCxnSpPr>
        <p:spPr>
          <a:xfrm flipV="1">
            <a:off x="10012617" y="4310382"/>
            <a:ext cx="0" cy="429431"/>
          </a:xfrm>
          <a:prstGeom prst="line">
            <a:avLst/>
          </a:prstGeom>
          <a:ln w="6350">
            <a:solidFill>
              <a:schemeClr val="bg1">
                <a:lumMod val="75000"/>
              </a:schemeClr>
            </a:solidFill>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sp>
        <p:nvSpPr>
          <p:cNvPr id="114" name="TextBox 113"/>
          <p:cNvSpPr txBox="1"/>
          <p:nvPr/>
        </p:nvSpPr>
        <p:spPr>
          <a:xfrm>
            <a:off x="4525255" y="4847763"/>
            <a:ext cx="1632373" cy="1200329"/>
          </a:xfrm>
          <a:prstGeom prst="rect">
            <a:avLst/>
          </a:prstGeom>
          <a:noFill/>
        </p:spPr>
        <p:txBody>
          <a:bodyPr wrap="square" rtlCol="0">
            <a:spAutoFit/>
          </a:bodyPr>
          <a:lstStyle/>
          <a:p>
            <a:pPr indent="-609585" algn="r"/>
            <a:r>
              <a:rPr lang="en-US" sz="1200" dirty="0">
                <a:ea typeface="Open Sans" panose="020B0606030504020204" pitchFamily="34" charset="0"/>
                <a:cs typeface="Lato Medium" panose="020F0602020204030203" pitchFamily="34" charset="0"/>
              </a:rPr>
              <a:t>The target group narrowed from 50,000 to roughly 10,000 high-impact companies.</a:t>
            </a:r>
            <a:endParaRPr lang="ms-MY" sz="1200" dirty="0">
              <a:ea typeface="Open Sans" panose="020B0606030504020204" pitchFamily="34" charset="0"/>
              <a:cs typeface="Lato Medium" panose="020F0602020204030203" pitchFamily="34" charset="0"/>
            </a:endParaRPr>
          </a:p>
        </p:txBody>
      </p:sp>
      <p:sp>
        <p:nvSpPr>
          <p:cNvPr id="115" name="TextBox 114"/>
          <p:cNvSpPr txBox="1"/>
          <p:nvPr/>
        </p:nvSpPr>
        <p:spPr>
          <a:xfrm>
            <a:off x="5811747" y="2107168"/>
            <a:ext cx="1632373" cy="1200329"/>
          </a:xfrm>
          <a:prstGeom prst="rect">
            <a:avLst/>
          </a:prstGeom>
          <a:noFill/>
        </p:spPr>
        <p:txBody>
          <a:bodyPr wrap="square" rtlCol="0">
            <a:spAutoFit/>
          </a:bodyPr>
          <a:lstStyle/>
          <a:p>
            <a:pPr indent="-609585"/>
            <a:r>
              <a:rPr lang="en-US" sz="1200" dirty="0">
                <a:ea typeface="Open Sans" panose="020B0606030504020204" pitchFamily="34" charset="0"/>
                <a:cs typeface="Lato Medium" panose="020F0602020204030203" pitchFamily="34" charset="0"/>
              </a:rPr>
              <a:t>Mandatory reporting is elevated to the same legal status as financial accounting.</a:t>
            </a:r>
            <a:endParaRPr lang="ms-MY" sz="1200" dirty="0">
              <a:ea typeface="Open Sans" panose="020B0606030504020204" pitchFamily="34" charset="0"/>
              <a:cs typeface="Lato Medium" panose="020F0602020204030203" pitchFamily="34" charset="0"/>
            </a:endParaRPr>
          </a:p>
        </p:txBody>
      </p:sp>
      <p:sp>
        <p:nvSpPr>
          <p:cNvPr id="116" name="TextBox 115"/>
          <p:cNvSpPr txBox="1"/>
          <p:nvPr/>
        </p:nvSpPr>
        <p:spPr>
          <a:xfrm>
            <a:off x="7800123" y="4847763"/>
            <a:ext cx="1632373" cy="830997"/>
          </a:xfrm>
          <a:prstGeom prst="rect">
            <a:avLst/>
          </a:prstGeom>
          <a:noFill/>
        </p:spPr>
        <p:txBody>
          <a:bodyPr wrap="square" rtlCol="0">
            <a:spAutoFit/>
          </a:bodyPr>
          <a:lstStyle/>
          <a:p>
            <a:pPr indent="-609585" algn="r"/>
            <a:r>
              <a:rPr lang="en-US" sz="1200" dirty="0"/>
              <a:t> Mandatory due diligence for global value chains.</a:t>
            </a:r>
            <a:endParaRPr lang="ms-MY" sz="1000" dirty="0">
              <a:ea typeface="Open Sans" panose="020B0606030504020204" pitchFamily="34" charset="0"/>
              <a:cs typeface="Lato Medium" panose="020F0602020204030203" pitchFamily="34" charset="0"/>
            </a:endParaRPr>
          </a:p>
        </p:txBody>
      </p:sp>
      <p:sp>
        <p:nvSpPr>
          <p:cNvPr id="117" name="TextBox 116"/>
          <p:cNvSpPr txBox="1"/>
          <p:nvPr/>
        </p:nvSpPr>
        <p:spPr>
          <a:xfrm>
            <a:off x="9086615" y="2107168"/>
            <a:ext cx="1632373" cy="1015663"/>
          </a:xfrm>
          <a:prstGeom prst="rect">
            <a:avLst/>
          </a:prstGeom>
          <a:noFill/>
        </p:spPr>
        <p:txBody>
          <a:bodyPr wrap="square" rtlCol="0">
            <a:spAutoFit/>
          </a:bodyPr>
          <a:lstStyle/>
          <a:p>
            <a:pPr indent="-609585"/>
            <a:r>
              <a:rPr lang="en-US" sz="1200" dirty="0"/>
              <a:t>Reports must be audit-ready and machine-readable (</a:t>
            </a:r>
            <a:r>
              <a:rPr lang="en-US" sz="1200" dirty="0" err="1"/>
              <a:t>iXBRL</a:t>
            </a:r>
            <a:r>
              <a:rPr lang="en-US" sz="1200" dirty="0"/>
              <a:t>) from day one.</a:t>
            </a:r>
            <a:endParaRPr lang="ms-MY" sz="1000" dirty="0">
              <a:ea typeface="Open Sans" panose="020B0606030504020204" pitchFamily="34" charset="0"/>
              <a:cs typeface="Lato Medium" panose="020F0602020204030203" pitchFamily="34" charset="0"/>
            </a:endParaRPr>
          </a:p>
        </p:txBody>
      </p:sp>
    </p:spTree>
    <p:extLst>
      <p:ext uri="{BB962C8B-B14F-4D97-AF65-F5344CB8AC3E}">
        <p14:creationId xmlns:p14="http://schemas.microsoft.com/office/powerpoint/2010/main" val="3891669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94"/>
                                        </p:tgtEl>
                                        <p:attrNameLst>
                                          <p:attrName>style.visibility</p:attrName>
                                        </p:attrNameLst>
                                      </p:cBhvr>
                                      <p:to>
                                        <p:strVal val="visible"/>
                                      </p:to>
                                    </p:set>
                                    <p:animEffect transition="in" filter="fade">
                                      <p:cBhvr>
                                        <p:cTn id="17" dur="500"/>
                                        <p:tgtEl>
                                          <p:spTgt spid="94"/>
                                        </p:tgtEl>
                                      </p:cBhvr>
                                    </p:animEffect>
                                    <p:anim calcmode="lin" valueType="num">
                                      <p:cBhvr>
                                        <p:cTn id="18" dur="500" fill="hold"/>
                                        <p:tgtEl>
                                          <p:spTgt spid="94"/>
                                        </p:tgtEl>
                                        <p:attrNameLst>
                                          <p:attrName>ppt_x</p:attrName>
                                        </p:attrNameLst>
                                      </p:cBhvr>
                                      <p:tavLst>
                                        <p:tav tm="0">
                                          <p:val>
                                            <p:strVal val="#ppt_x"/>
                                          </p:val>
                                        </p:tav>
                                        <p:tav tm="100000">
                                          <p:val>
                                            <p:strVal val="#ppt_x"/>
                                          </p:val>
                                        </p:tav>
                                      </p:tavLst>
                                    </p:anim>
                                    <p:anim calcmode="lin" valueType="num">
                                      <p:cBhvr>
                                        <p:cTn id="19" dur="500" fill="hold"/>
                                        <p:tgtEl>
                                          <p:spTgt spid="9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500"/>
                                        <p:tgtEl>
                                          <p:spTgt spid="100"/>
                                        </p:tgtEl>
                                      </p:cBhvr>
                                    </p:animEffect>
                                    <p:anim calcmode="lin" valueType="num">
                                      <p:cBhvr>
                                        <p:cTn id="23" dur="500" fill="hold"/>
                                        <p:tgtEl>
                                          <p:spTgt spid="100"/>
                                        </p:tgtEl>
                                        <p:attrNameLst>
                                          <p:attrName>ppt_x</p:attrName>
                                        </p:attrNameLst>
                                      </p:cBhvr>
                                      <p:tavLst>
                                        <p:tav tm="0">
                                          <p:val>
                                            <p:strVal val="#ppt_x"/>
                                          </p:val>
                                        </p:tav>
                                        <p:tav tm="100000">
                                          <p:val>
                                            <p:strVal val="#ppt_x"/>
                                          </p:val>
                                        </p:tav>
                                      </p:tavLst>
                                    </p:anim>
                                    <p:anim calcmode="lin" valueType="num">
                                      <p:cBhvr>
                                        <p:cTn id="24" dur="500" fill="hold"/>
                                        <p:tgtEl>
                                          <p:spTgt spid="10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500"/>
                                        <p:tgtEl>
                                          <p:spTgt spid="98"/>
                                        </p:tgtEl>
                                      </p:cBhvr>
                                    </p:animEffect>
                                    <p:anim calcmode="lin" valueType="num">
                                      <p:cBhvr>
                                        <p:cTn id="28" dur="500" fill="hold"/>
                                        <p:tgtEl>
                                          <p:spTgt spid="98"/>
                                        </p:tgtEl>
                                        <p:attrNameLst>
                                          <p:attrName>ppt_x</p:attrName>
                                        </p:attrNameLst>
                                      </p:cBhvr>
                                      <p:tavLst>
                                        <p:tav tm="0">
                                          <p:val>
                                            <p:strVal val="#ppt_x"/>
                                          </p:val>
                                        </p:tav>
                                        <p:tav tm="100000">
                                          <p:val>
                                            <p:strVal val="#ppt_x"/>
                                          </p:val>
                                        </p:tav>
                                      </p:tavLst>
                                    </p:anim>
                                    <p:anim calcmode="lin" valueType="num">
                                      <p:cBhvr>
                                        <p:cTn id="29" dur="500" fill="hold"/>
                                        <p:tgtEl>
                                          <p:spTgt spid="98"/>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99"/>
                                        </p:tgtEl>
                                        <p:attrNameLst>
                                          <p:attrName>style.visibility</p:attrName>
                                        </p:attrNameLst>
                                      </p:cBhvr>
                                      <p:to>
                                        <p:strVal val="visible"/>
                                      </p:to>
                                    </p:set>
                                    <p:animEffect transition="in" filter="fade">
                                      <p:cBhvr>
                                        <p:cTn id="37" dur="500"/>
                                        <p:tgtEl>
                                          <p:spTgt spid="99"/>
                                        </p:tgtEl>
                                      </p:cBhvr>
                                    </p:animEffect>
                                    <p:anim calcmode="lin" valueType="num">
                                      <p:cBhvr>
                                        <p:cTn id="38" dur="500" fill="hold"/>
                                        <p:tgtEl>
                                          <p:spTgt spid="99"/>
                                        </p:tgtEl>
                                        <p:attrNameLst>
                                          <p:attrName>ppt_x</p:attrName>
                                        </p:attrNameLst>
                                      </p:cBhvr>
                                      <p:tavLst>
                                        <p:tav tm="0">
                                          <p:val>
                                            <p:strVal val="#ppt_x"/>
                                          </p:val>
                                        </p:tav>
                                        <p:tav tm="100000">
                                          <p:val>
                                            <p:strVal val="#ppt_x"/>
                                          </p:val>
                                        </p:tav>
                                      </p:tavLst>
                                    </p:anim>
                                    <p:anim calcmode="lin" valueType="num">
                                      <p:cBhvr>
                                        <p:cTn id="39" dur="500" fill="hold"/>
                                        <p:tgtEl>
                                          <p:spTgt spid="9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6"/>
                                        </p:tgtEl>
                                        <p:attrNameLst>
                                          <p:attrName>style.visibility</p:attrName>
                                        </p:attrNameLst>
                                      </p:cBhvr>
                                      <p:to>
                                        <p:strVal val="visible"/>
                                      </p:to>
                                    </p:set>
                                    <p:animEffect transition="in" filter="fade">
                                      <p:cBhvr>
                                        <p:cTn id="42" dur="500"/>
                                        <p:tgtEl>
                                          <p:spTgt spid="96"/>
                                        </p:tgtEl>
                                      </p:cBhvr>
                                    </p:animEffect>
                                    <p:anim calcmode="lin" valueType="num">
                                      <p:cBhvr>
                                        <p:cTn id="43" dur="500" fill="hold"/>
                                        <p:tgtEl>
                                          <p:spTgt spid="96"/>
                                        </p:tgtEl>
                                        <p:attrNameLst>
                                          <p:attrName>ppt_x</p:attrName>
                                        </p:attrNameLst>
                                      </p:cBhvr>
                                      <p:tavLst>
                                        <p:tav tm="0">
                                          <p:val>
                                            <p:strVal val="#ppt_x"/>
                                          </p:val>
                                        </p:tav>
                                        <p:tav tm="100000">
                                          <p:val>
                                            <p:strVal val="#ppt_x"/>
                                          </p:val>
                                        </p:tav>
                                      </p:tavLst>
                                    </p:anim>
                                    <p:anim calcmode="lin" valueType="num">
                                      <p:cBhvr>
                                        <p:cTn id="44" dur="500" fill="hold"/>
                                        <p:tgtEl>
                                          <p:spTgt spid="9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fade">
                                      <p:cBhvr>
                                        <p:cTn id="47" dur="500"/>
                                        <p:tgtEl>
                                          <p:spTgt spid="97"/>
                                        </p:tgtEl>
                                      </p:cBhvr>
                                    </p:animEffect>
                                    <p:anim calcmode="lin" valueType="num">
                                      <p:cBhvr>
                                        <p:cTn id="48" dur="500" fill="hold"/>
                                        <p:tgtEl>
                                          <p:spTgt spid="97"/>
                                        </p:tgtEl>
                                        <p:attrNameLst>
                                          <p:attrName>ppt_x</p:attrName>
                                        </p:attrNameLst>
                                      </p:cBhvr>
                                      <p:tavLst>
                                        <p:tav tm="0">
                                          <p:val>
                                            <p:strVal val="#ppt_x"/>
                                          </p:val>
                                        </p:tav>
                                        <p:tav tm="100000">
                                          <p:val>
                                            <p:strVal val="#ppt_x"/>
                                          </p:val>
                                        </p:tav>
                                      </p:tavLst>
                                    </p:anim>
                                    <p:anim calcmode="lin" valueType="num">
                                      <p:cBhvr>
                                        <p:cTn id="49" dur="500" fill="hold"/>
                                        <p:tgtEl>
                                          <p:spTgt spid="97"/>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wipe(left)">
                                      <p:cBhvr>
                                        <p:cTn id="53" dur="500"/>
                                        <p:tgtEl>
                                          <p:spTgt spid="89"/>
                                        </p:tgtEl>
                                      </p:cBhvr>
                                    </p:animEffect>
                                  </p:childTnLst>
                                </p:cTn>
                              </p:par>
                            </p:childTnLst>
                          </p:cTn>
                        </p:par>
                        <p:par>
                          <p:cTn id="54" fill="hold">
                            <p:stCondLst>
                              <p:cond delay="3000"/>
                            </p:stCondLst>
                            <p:childTnLst>
                              <p:par>
                                <p:cTn id="55" presetID="42" presetClass="entr" presetSubtype="0" fill="hold"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500"/>
                                        <p:tgtEl>
                                          <p:spTgt spid="102"/>
                                        </p:tgtEl>
                                      </p:cBhvr>
                                    </p:animEffect>
                                    <p:anim calcmode="lin" valueType="num">
                                      <p:cBhvr>
                                        <p:cTn id="58" dur="500" fill="hold"/>
                                        <p:tgtEl>
                                          <p:spTgt spid="102"/>
                                        </p:tgtEl>
                                        <p:attrNameLst>
                                          <p:attrName>ppt_x</p:attrName>
                                        </p:attrNameLst>
                                      </p:cBhvr>
                                      <p:tavLst>
                                        <p:tav tm="0">
                                          <p:val>
                                            <p:strVal val="#ppt_x"/>
                                          </p:val>
                                        </p:tav>
                                        <p:tav tm="100000">
                                          <p:val>
                                            <p:strVal val="#ppt_x"/>
                                          </p:val>
                                        </p:tav>
                                      </p:tavLst>
                                    </p:anim>
                                    <p:anim calcmode="lin" valueType="num">
                                      <p:cBhvr>
                                        <p:cTn id="59" dur="500" fill="hold"/>
                                        <p:tgtEl>
                                          <p:spTgt spid="10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500"/>
                                        <p:tgtEl>
                                          <p:spTgt spid="101"/>
                                        </p:tgtEl>
                                      </p:cBhvr>
                                    </p:animEffect>
                                    <p:anim calcmode="lin" valueType="num">
                                      <p:cBhvr>
                                        <p:cTn id="63" dur="500" fill="hold"/>
                                        <p:tgtEl>
                                          <p:spTgt spid="101"/>
                                        </p:tgtEl>
                                        <p:attrNameLst>
                                          <p:attrName>ppt_x</p:attrName>
                                        </p:attrNameLst>
                                      </p:cBhvr>
                                      <p:tavLst>
                                        <p:tav tm="0">
                                          <p:val>
                                            <p:strVal val="#ppt_x"/>
                                          </p:val>
                                        </p:tav>
                                        <p:tav tm="100000">
                                          <p:val>
                                            <p:strVal val="#ppt_x"/>
                                          </p:val>
                                        </p:tav>
                                      </p:tavLst>
                                    </p:anim>
                                    <p:anim calcmode="lin" valueType="num">
                                      <p:cBhvr>
                                        <p:cTn id="64" dur="500" fill="hold"/>
                                        <p:tgtEl>
                                          <p:spTgt spid="10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15"/>
                                        </p:tgtEl>
                                        <p:attrNameLst>
                                          <p:attrName>style.visibility</p:attrName>
                                        </p:attrNameLst>
                                      </p:cBhvr>
                                      <p:to>
                                        <p:strVal val="visible"/>
                                      </p:to>
                                    </p:set>
                                    <p:animEffect transition="in" filter="fade">
                                      <p:cBhvr>
                                        <p:cTn id="67" dur="500"/>
                                        <p:tgtEl>
                                          <p:spTgt spid="115"/>
                                        </p:tgtEl>
                                      </p:cBhvr>
                                    </p:animEffect>
                                    <p:anim calcmode="lin" valueType="num">
                                      <p:cBhvr>
                                        <p:cTn id="68" dur="500" fill="hold"/>
                                        <p:tgtEl>
                                          <p:spTgt spid="115"/>
                                        </p:tgtEl>
                                        <p:attrNameLst>
                                          <p:attrName>ppt_x</p:attrName>
                                        </p:attrNameLst>
                                      </p:cBhvr>
                                      <p:tavLst>
                                        <p:tav tm="0">
                                          <p:val>
                                            <p:strVal val="#ppt_x"/>
                                          </p:val>
                                        </p:tav>
                                        <p:tav tm="100000">
                                          <p:val>
                                            <p:strVal val="#ppt_x"/>
                                          </p:val>
                                        </p:tav>
                                      </p:tavLst>
                                    </p:anim>
                                    <p:anim calcmode="lin" valueType="num">
                                      <p:cBhvr>
                                        <p:cTn id="69" dur="500" fill="hold"/>
                                        <p:tgtEl>
                                          <p:spTgt spid="115"/>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2" presetClass="entr" presetSubtype="8" fill="hold" grpId="0" nodeType="afterEffect">
                                  <p:stCondLst>
                                    <p:cond delay="0"/>
                                  </p:stCondLst>
                                  <p:childTnLst>
                                    <p:set>
                                      <p:cBhvr>
                                        <p:cTn id="72" dur="1" fill="hold">
                                          <p:stCondLst>
                                            <p:cond delay="0"/>
                                          </p:stCondLst>
                                        </p:cTn>
                                        <p:tgtEl>
                                          <p:spTgt spid="90"/>
                                        </p:tgtEl>
                                        <p:attrNameLst>
                                          <p:attrName>style.visibility</p:attrName>
                                        </p:attrNameLst>
                                      </p:cBhvr>
                                      <p:to>
                                        <p:strVal val="visible"/>
                                      </p:to>
                                    </p:set>
                                    <p:animEffect transition="in" filter="wipe(left)">
                                      <p:cBhvr>
                                        <p:cTn id="73" dur="500"/>
                                        <p:tgtEl>
                                          <p:spTgt spid="90"/>
                                        </p:tgtEl>
                                      </p:cBhvr>
                                    </p:animEffect>
                                  </p:childTnLst>
                                </p:cTn>
                              </p:par>
                            </p:childTnLst>
                          </p:cTn>
                        </p:par>
                        <p:par>
                          <p:cTn id="74" fill="hold">
                            <p:stCondLst>
                              <p:cond delay="4000"/>
                            </p:stCondLst>
                            <p:childTnLst>
                              <p:par>
                                <p:cTn id="75" presetID="47" presetClass="entr" presetSubtype="0" fill="hold" nodeType="afterEffect">
                                  <p:stCondLst>
                                    <p:cond delay="0"/>
                                  </p:stCondLst>
                                  <p:childTnLst>
                                    <p:set>
                                      <p:cBhvr>
                                        <p:cTn id="76" dur="1" fill="hold">
                                          <p:stCondLst>
                                            <p:cond delay="0"/>
                                          </p:stCondLst>
                                        </p:cTn>
                                        <p:tgtEl>
                                          <p:spTgt spid="104"/>
                                        </p:tgtEl>
                                        <p:attrNameLst>
                                          <p:attrName>style.visibility</p:attrName>
                                        </p:attrNameLst>
                                      </p:cBhvr>
                                      <p:to>
                                        <p:strVal val="visible"/>
                                      </p:to>
                                    </p:set>
                                    <p:animEffect transition="in" filter="fade">
                                      <p:cBhvr>
                                        <p:cTn id="77" dur="500"/>
                                        <p:tgtEl>
                                          <p:spTgt spid="104"/>
                                        </p:tgtEl>
                                      </p:cBhvr>
                                    </p:animEffect>
                                    <p:anim calcmode="lin" valueType="num">
                                      <p:cBhvr>
                                        <p:cTn id="78" dur="500" fill="hold"/>
                                        <p:tgtEl>
                                          <p:spTgt spid="104"/>
                                        </p:tgtEl>
                                        <p:attrNameLst>
                                          <p:attrName>ppt_x</p:attrName>
                                        </p:attrNameLst>
                                      </p:cBhvr>
                                      <p:tavLst>
                                        <p:tav tm="0">
                                          <p:val>
                                            <p:strVal val="#ppt_x"/>
                                          </p:val>
                                        </p:tav>
                                        <p:tav tm="100000">
                                          <p:val>
                                            <p:strVal val="#ppt_x"/>
                                          </p:val>
                                        </p:tav>
                                      </p:tavLst>
                                    </p:anim>
                                    <p:anim calcmode="lin" valueType="num">
                                      <p:cBhvr>
                                        <p:cTn id="79" dur="500" fill="hold"/>
                                        <p:tgtEl>
                                          <p:spTgt spid="10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3"/>
                                        </p:tgtEl>
                                        <p:attrNameLst>
                                          <p:attrName>style.visibility</p:attrName>
                                        </p:attrNameLst>
                                      </p:cBhvr>
                                      <p:to>
                                        <p:strVal val="visible"/>
                                      </p:to>
                                    </p:set>
                                    <p:animEffect transition="in" filter="fade">
                                      <p:cBhvr>
                                        <p:cTn id="82" dur="500"/>
                                        <p:tgtEl>
                                          <p:spTgt spid="103"/>
                                        </p:tgtEl>
                                      </p:cBhvr>
                                    </p:animEffect>
                                    <p:anim calcmode="lin" valueType="num">
                                      <p:cBhvr>
                                        <p:cTn id="83" dur="500" fill="hold"/>
                                        <p:tgtEl>
                                          <p:spTgt spid="103"/>
                                        </p:tgtEl>
                                        <p:attrNameLst>
                                          <p:attrName>ppt_x</p:attrName>
                                        </p:attrNameLst>
                                      </p:cBhvr>
                                      <p:tavLst>
                                        <p:tav tm="0">
                                          <p:val>
                                            <p:strVal val="#ppt_x"/>
                                          </p:val>
                                        </p:tav>
                                        <p:tav tm="100000">
                                          <p:val>
                                            <p:strVal val="#ppt_x"/>
                                          </p:val>
                                        </p:tav>
                                      </p:tavLst>
                                    </p:anim>
                                    <p:anim calcmode="lin" valueType="num">
                                      <p:cBhvr>
                                        <p:cTn id="84" dur="500" fill="hold"/>
                                        <p:tgtEl>
                                          <p:spTgt spid="103"/>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14"/>
                                        </p:tgtEl>
                                        <p:attrNameLst>
                                          <p:attrName>style.visibility</p:attrName>
                                        </p:attrNameLst>
                                      </p:cBhvr>
                                      <p:to>
                                        <p:strVal val="visible"/>
                                      </p:to>
                                    </p:set>
                                    <p:animEffect transition="in" filter="fade">
                                      <p:cBhvr>
                                        <p:cTn id="87" dur="500"/>
                                        <p:tgtEl>
                                          <p:spTgt spid="114"/>
                                        </p:tgtEl>
                                      </p:cBhvr>
                                    </p:animEffect>
                                    <p:anim calcmode="lin" valueType="num">
                                      <p:cBhvr>
                                        <p:cTn id="88" dur="500" fill="hold"/>
                                        <p:tgtEl>
                                          <p:spTgt spid="114"/>
                                        </p:tgtEl>
                                        <p:attrNameLst>
                                          <p:attrName>ppt_x</p:attrName>
                                        </p:attrNameLst>
                                      </p:cBhvr>
                                      <p:tavLst>
                                        <p:tav tm="0">
                                          <p:val>
                                            <p:strVal val="#ppt_x"/>
                                          </p:val>
                                        </p:tav>
                                        <p:tav tm="100000">
                                          <p:val>
                                            <p:strVal val="#ppt_x"/>
                                          </p:val>
                                        </p:tav>
                                      </p:tavLst>
                                    </p:anim>
                                    <p:anim calcmode="lin" valueType="num">
                                      <p:cBhvr>
                                        <p:cTn id="89" dur="500" fill="hold"/>
                                        <p:tgtEl>
                                          <p:spTgt spid="114"/>
                                        </p:tgtEl>
                                        <p:attrNameLst>
                                          <p:attrName>ppt_y</p:attrName>
                                        </p:attrNameLst>
                                      </p:cBhvr>
                                      <p:tavLst>
                                        <p:tav tm="0">
                                          <p:val>
                                            <p:strVal val="#ppt_y-.1"/>
                                          </p:val>
                                        </p:tav>
                                        <p:tav tm="100000">
                                          <p:val>
                                            <p:strVal val="#ppt_y"/>
                                          </p:val>
                                        </p:tav>
                                      </p:tavLst>
                                    </p:anim>
                                  </p:childTnLst>
                                </p:cTn>
                              </p:par>
                            </p:childTnLst>
                          </p:cTn>
                        </p:par>
                        <p:par>
                          <p:cTn id="90" fill="hold">
                            <p:stCondLst>
                              <p:cond delay="4500"/>
                            </p:stCondLst>
                            <p:childTnLst>
                              <p:par>
                                <p:cTn id="91" presetID="22" presetClass="entr" presetSubtype="8" fill="hold" grpId="0" nodeType="afterEffect">
                                  <p:stCondLst>
                                    <p:cond delay="0"/>
                                  </p:stCondLst>
                                  <p:childTnLst>
                                    <p:set>
                                      <p:cBhvr>
                                        <p:cTn id="92" dur="1" fill="hold">
                                          <p:stCondLst>
                                            <p:cond delay="0"/>
                                          </p:stCondLst>
                                        </p:cTn>
                                        <p:tgtEl>
                                          <p:spTgt spid="91"/>
                                        </p:tgtEl>
                                        <p:attrNameLst>
                                          <p:attrName>style.visibility</p:attrName>
                                        </p:attrNameLst>
                                      </p:cBhvr>
                                      <p:to>
                                        <p:strVal val="visible"/>
                                      </p:to>
                                    </p:set>
                                    <p:animEffect transition="in" filter="wipe(left)">
                                      <p:cBhvr>
                                        <p:cTn id="93" dur="500"/>
                                        <p:tgtEl>
                                          <p:spTgt spid="91"/>
                                        </p:tgtEl>
                                      </p:cBhvr>
                                    </p:animEffect>
                                  </p:childTnLst>
                                </p:cTn>
                              </p:par>
                            </p:childTnLst>
                          </p:cTn>
                        </p:par>
                        <p:par>
                          <p:cTn id="94" fill="hold">
                            <p:stCondLst>
                              <p:cond delay="5000"/>
                            </p:stCondLst>
                            <p:childTnLst>
                              <p:par>
                                <p:cTn id="95" presetID="42" presetClass="entr" presetSubtype="0" fill="hold" nodeType="afterEffect">
                                  <p:stCondLst>
                                    <p:cond delay="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anim calcmode="lin" valueType="num">
                                      <p:cBhvr>
                                        <p:cTn id="98" dur="500" fill="hold"/>
                                        <p:tgtEl>
                                          <p:spTgt spid="106"/>
                                        </p:tgtEl>
                                        <p:attrNameLst>
                                          <p:attrName>ppt_x</p:attrName>
                                        </p:attrNameLst>
                                      </p:cBhvr>
                                      <p:tavLst>
                                        <p:tav tm="0">
                                          <p:val>
                                            <p:strVal val="#ppt_x"/>
                                          </p:val>
                                        </p:tav>
                                        <p:tav tm="100000">
                                          <p:val>
                                            <p:strVal val="#ppt_x"/>
                                          </p:val>
                                        </p:tav>
                                      </p:tavLst>
                                    </p:anim>
                                    <p:anim calcmode="lin" valueType="num">
                                      <p:cBhvr>
                                        <p:cTn id="99" dur="500" fill="hold"/>
                                        <p:tgtEl>
                                          <p:spTgt spid="10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05"/>
                                        </p:tgtEl>
                                        <p:attrNameLst>
                                          <p:attrName>style.visibility</p:attrName>
                                        </p:attrNameLst>
                                      </p:cBhvr>
                                      <p:to>
                                        <p:strVal val="visible"/>
                                      </p:to>
                                    </p:set>
                                    <p:animEffect transition="in" filter="fade">
                                      <p:cBhvr>
                                        <p:cTn id="102" dur="500"/>
                                        <p:tgtEl>
                                          <p:spTgt spid="105"/>
                                        </p:tgtEl>
                                      </p:cBhvr>
                                    </p:animEffect>
                                    <p:anim calcmode="lin" valueType="num">
                                      <p:cBhvr>
                                        <p:cTn id="103" dur="500" fill="hold"/>
                                        <p:tgtEl>
                                          <p:spTgt spid="105"/>
                                        </p:tgtEl>
                                        <p:attrNameLst>
                                          <p:attrName>ppt_x</p:attrName>
                                        </p:attrNameLst>
                                      </p:cBhvr>
                                      <p:tavLst>
                                        <p:tav tm="0">
                                          <p:val>
                                            <p:strVal val="#ppt_x"/>
                                          </p:val>
                                        </p:tav>
                                        <p:tav tm="100000">
                                          <p:val>
                                            <p:strVal val="#ppt_x"/>
                                          </p:val>
                                        </p:tav>
                                      </p:tavLst>
                                    </p:anim>
                                    <p:anim calcmode="lin" valueType="num">
                                      <p:cBhvr>
                                        <p:cTn id="104" dur="500" fill="hold"/>
                                        <p:tgtEl>
                                          <p:spTgt spid="10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17"/>
                                        </p:tgtEl>
                                        <p:attrNameLst>
                                          <p:attrName>style.visibility</p:attrName>
                                        </p:attrNameLst>
                                      </p:cBhvr>
                                      <p:to>
                                        <p:strVal val="visible"/>
                                      </p:to>
                                    </p:set>
                                    <p:animEffect transition="in" filter="fade">
                                      <p:cBhvr>
                                        <p:cTn id="107" dur="500"/>
                                        <p:tgtEl>
                                          <p:spTgt spid="117"/>
                                        </p:tgtEl>
                                      </p:cBhvr>
                                    </p:animEffect>
                                    <p:anim calcmode="lin" valueType="num">
                                      <p:cBhvr>
                                        <p:cTn id="108" dur="500" fill="hold"/>
                                        <p:tgtEl>
                                          <p:spTgt spid="117"/>
                                        </p:tgtEl>
                                        <p:attrNameLst>
                                          <p:attrName>ppt_x</p:attrName>
                                        </p:attrNameLst>
                                      </p:cBhvr>
                                      <p:tavLst>
                                        <p:tav tm="0">
                                          <p:val>
                                            <p:strVal val="#ppt_x"/>
                                          </p:val>
                                        </p:tav>
                                        <p:tav tm="100000">
                                          <p:val>
                                            <p:strVal val="#ppt_x"/>
                                          </p:val>
                                        </p:tav>
                                      </p:tavLst>
                                    </p:anim>
                                    <p:anim calcmode="lin" valueType="num">
                                      <p:cBhvr>
                                        <p:cTn id="109" dur="500" fill="hold"/>
                                        <p:tgtEl>
                                          <p:spTgt spid="117"/>
                                        </p:tgtEl>
                                        <p:attrNameLst>
                                          <p:attrName>ppt_y</p:attrName>
                                        </p:attrNameLst>
                                      </p:cBhvr>
                                      <p:tavLst>
                                        <p:tav tm="0">
                                          <p:val>
                                            <p:strVal val="#ppt_y+.1"/>
                                          </p:val>
                                        </p:tav>
                                        <p:tav tm="100000">
                                          <p:val>
                                            <p:strVal val="#ppt_y"/>
                                          </p:val>
                                        </p:tav>
                                      </p:tavLst>
                                    </p:anim>
                                  </p:childTnLst>
                                </p:cTn>
                              </p:par>
                            </p:childTnLst>
                          </p:cTn>
                        </p:par>
                        <p:par>
                          <p:cTn id="110" fill="hold">
                            <p:stCondLst>
                              <p:cond delay="5500"/>
                            </p:stCondLst>
                            <p:childTnLst>
                              <p:par>
                                <p:cTn id="111" presetID="22" presetClass="entr" presetSubtype="8" fill="hold" grpId="0" nodeType="afterEffect">
                                  <p:stCondLst>
                                    <p:cond delay="0"/>
                                  </p:stCondLst>
                                  <p:childTnLst>
                                    <p:set>
                                      <p:cBhvr>
                                        <p:cTn id="112" dur="1" fill="hold">
                                          <p:stCondLst>
                                            <p:cond delay="0"/>
                                          </p:stCondLst>
                                        </p:cTn>
                                        <p:tgtEl>
                                          <p:spTgt spid="92"/>
                                        </p:tgtEl>
                                        <p:attrNameLst>
                                          <p:attrName>style.visibility</p:attrName>
                                        </p:attrNameLst>
                                      </p:cBhvr>
                                      <p:to>
                                        <p:strVal val="visible"/>
                                      </p:to>
                                    </p:set>
                                    <p:animEffect transition="in" filter="wipe(left)">
                                      <p:cBhvr>
                                        <p:cTn id="113" dur="500"/>
                                        <p:tgtEl>
                                          <p:spTgt spid="92"/>
                                        </p:tgtEl>
                                      </p:cBhvr>
                                    </p:animEffect>
                                  </p:childTnLst>
                                </p:cTn>
                              </p:par>
                            </p:childTnLst>
                          </p:cTn>
                        </p:par>
                        <p:par>
                          <p:cTn id="114" fill="hold">
                            <p:stCondLst>
                              <p:cond delay="6000"/>
                            </p:stCondLst>
                            <p:childTnLst>
                              <p:par>
                                <p:cTn id="115" presetID="47" presetClass="entr" presetSubtype="0" fill="hold" nodeType="afterEffect">
                                  <p:stCondLst>
                                    <p:cond delay="0"/>
                                  </p:stCondLst>
                                  <p:childTnLst>
                                    <p:set>
                                      <p:cBhvr>
                                        <p:cTn id="116" dur="1" fill="hold">
                                          <p:stCondLst>
                                            <p:cond delay="0"/>
                                          </p:stCondLst>
                                        </p:cTn>
                                        <p:tgtEl>
                                          <p:spTgt spid="108"/>
                                        </p:tgtEl>
                                        <p:attrNameLst>
                                          <p:attrName>style.visibility</p:attrName>
                                        </p:attrNameLst>
                                      </p:cBhvr>
                                      <p:to>
                                        <p:strVal val="visible"/>
                                      </p:to>
                                    </p:set>
                                    <p:animEffect transition="in" filter="fade">
                                      <p:cBhvr>
                                        <p:cTn id="117" dur="500"/>
                                        <p:tgtEl>
                                          <p:spTgt spid="108"/>
                                        </p:tgtEl>
                                      </p:cBhvr>
                                    </p:animEffect>
                                    <p:anim calcmode="lin" valueType="num">
                                      <p:cBhvr>
                                        <p:cTn id="118" dur="500" fill="hold"/>
                                        <p:tgtEl>
                                          <p:spTgt spid="108"/>
                                        </p:tgtEl>
                                        <p:attrNameLst>
                                          <p:attrName>ppt_x</p:attrName>
                                        </p:attrNameLst>
                                      </p:cBhvr>
                                      <p:tavLst>
                                        <p:tav tm="0">
                                          <p:val>
                                            <p:strVal val="#ppt_x"/>
                                          </p:val>
                                        </p:tav>
                                        <p:tav tm="100000">
                                          <p:val>
                                            <p:strVal val="#ppt_x"/>
                                          </p:val>
                                        </p:tav>
                                      </p:tavLst>
                                    </p:anim>
                                    <p:anim calcmode="lin" valueType="num">
                                      <p:cBhvr>
                                        <p:cTn id="119" dur="500" fill="hold"/>
                                        <p:tgtEl>
                                          <p:spTgt spid="108"/>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107"/>
                                        </p:tgtEl>
                                        <p:attrNameLst>
                                          <p:attrName>style.visibility</p:attrName>
                                        </p:attrNameLst>
                                      </p:cBhvr>
                                      <p:to>
                                        <p:strVal val="visible"/>
                                      </p:to>
                                    </p:set>
                                    <p:animEffect transition="in" filter="fade">
                                      <p:cBhvr>
                                        <p:cTn id="122" dur="500"/>
                                        <p:tgtEl>
                                          <p:spTgt spid="107"/>
                                        </p:tgtEl>
                                      </p:cBhvr>
                                    </p:animEffect>
                                    <p:anim calcmode="lin" valueType="num">
                                      <p:cBhvr>
                                        <p:cTn id="123" dur="500" fill="hold"/>
                                        <p:tgtEl>
                                          <p:spTgt spid="107"/>
                                        </p:tgtEl>
                                        <p:attrNameLst>
                                          <p:attrName>ppt_x</p:attrName>
                                        </p:attrNameLst>
                                      </p:cBhvr>
                                      <p:tavLst>
                                        <p:tav tm="0">
                                          <p:val>
                                            <p:strVal val="#ppt_x"/>
                                          </p:val>
                                        </p:tav>
                                        <p:tav tm="100000">
                                          <p:val>
                                            <p:strVal val="#ppt_x"/>
                                          </p:val>
                                        </p:tav>
                                      </p:tavLst>
                                    </p:anim>
                                    <p:anim calcmode="lin" valueType="num">
                                      <p:cBhvr>
                                        <p:cTn id="124" dur="500" fill="hold"/>
                                        <p:tgtEl>
                                          <p:spTgt spid="107"/>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16"/>
                                        </p:tgtEl>
                                        <p:attrNameLst>
                                          <p:attrName>style.visibility</p:attrName>
                                        </p:attrNameLst>
                                      </p:cBhvr>
                                      <p:to>
                                        <p:strVal val="visible"/>
                                      </p:to>
                                    </p:set>
                                    <p:animEffect transition="in" filter="fade">
                                      <p:cBhvr>
                                        <p:cTn id="127" dur="500"/>
                                        <p:tgtEl>
                                          <p:spTgt spid="116"/>
                                        </p:tgtEl>
                                      </p:cBhvr>
                                    </p:animEffect>
                                    <p:anim calcmode="lin" valueType="num">
                                      <p:cBhvr>
                                        <p:cTn id="128" dur="500" fill="hold"/>
                                        <p:tgtEl>
                                          <p:spTgt spid="116"/>
                                        </p:tgtEl>
                                        <p:attrNameLst>
                                          <p:attrName>ppt_x</p:attrName>
                                        </p:attrNameLst>
                                      </p:cBhvr>
                                      <p:tavLst>
                                        <p:tav tm="0">
                                          <p:val>
                                            <p:strVal val="#ppt_x"/>
                                          </p:val>
                                        </p:tav>
                                        <p:tav tm="100000">
                                          <p:val>
                                            <p:strVal val="#ppt_x"/>
                                          </p:val>
                                        </p:tav>
                                      </p:tavLst>
                                    </p:anim>
                                    <p:anim calcmode="lin" valueType="num">
                                      <p:cBhvr>
                                        <p:cTn id="129" dur="5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8" grpId="0" animBg="1"/>
      <p:bldP spid="89" grpId="0" animBg="1"/>
      <p:bldP spid="90" grpId="0" animBg="1"/>
      <p:bldP spid="91" grpId="0" animBg="1"/>
      <p:bldP spid="92" grpId="0" animBg="1"/>
      <p:bldP spid="93" grpId="0" animBg="1"/>
      <p:bldP spid="94" grpId="0" animBg="1"/>
      <p:bldP spid="96" grpId="0" animBg="1"/>
      <p:bldP spid="97" grpId="0"/>
      <p:bldP spid="100" grpId="0"/>
      <p:bldP spid="101" grpId="0" animBg="1"/>
      <p:bldP spid="103" grpId="0" animBg="1"/>
      <p:bldP spid="105" grpId="0" animBg="1"/>
      <p:bldP spid="107" grpId="0" animBg="1"/>
      <p:bldP spid="114" grpId="0"/>
      <p:bldP spid="115" grpId="0"/>
      <p:bldP spid="116" grpId="0"/>
      <p:bldP spid="1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89272-E6D0-5AD2-668D-939812027511}"/>
            </a:ext>
          </a:extLst>
        </p:cNvPr>
        <p:cNvGrpSpPr/>
        <p:nvPr/>
      </p:nvGrpSpPr>
      <p:grpSpPr>
        <a:xfrm>
          <a:off x="0" y="0"/>
          <a:ext cx="0" cy="0"/>
          <a:chOff x="0" y="0"/>
          <a:chExt cx="0" cy="0"/>
        </a:xfrm>
      </p:grpSpPr>
      <p:sp>
        <p:nvSpPr>
          <p:cNvPr id="7" name="Titel 6">
            <a:extLst>
              <a:ext uri="{FF2B5EF4-FFF2-40B4-BE49-F238E27FC236}">
                <a16:creationId xmlns:a16="http://schemas.microsoft.com/office/drawing/2014/main" id="{11B2DEEA-89E1-5B7D-4252-D9323B4D2964}"/>
              </a:ext>
            </a:extLst>
          </p:cNvPr>
          <p:cNvSpPr>
            <a:spLocks noGrp="1"/>
          </p:cNvSpPr>
          <p:nvPr>
            <p:ph type="title"/>
          </p:nvPr>
        </p:nvSpPr>
        <p:spPr/>
        <p:txBody>
          <a:bodyPr/>
          <a:lstStyle/>
          <a:p>
            <a:r>
              <a:rPr lang="hr-HR" b="1" dirty="0"/>
              <a:t>Strategic Implications of CSRD</a:t>
            </a:r>
          </a:p>
        </p:txBody>
      </p:sp>
      <p:cxnSp>
        <p:nvCxnSpPr>
          <p:cNvPr id="9" name="Straight Arrow Connector 8">
            <a:extLst>
              <a:ext uri="{FF2B5EF4-FFF2-40B4-BE49-F238E27FC236}">
                <a16:creationId xmlns:a16="http://schemas.microsoft.com/office/drawing/2014/main" id="{165767BD-1AD2-B75A-220D-0A94D2D98EA4}"/>
              </a:ext>
            </a:extLst>
          </p:cNvPr>
          <p:cNvCxnSpPr/>
          <p:nvPr/>
        </p:nvCxnSpPr>
        <p:spPr>
          <a:xfrm>
            <a:off x="1252536" y="2400300"/>
            <a:ext cx="77152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C550DF0-F4E1-C549-72EA-3ED09947F9E8}"/>
              </a:ext>
            </a:extLst>
          </p:cNvPr>
          <p:cNvCxnSpPr/>
          <p:nvPr/>
        </p:nvCxnSpPr>
        <p:spPr>
          <a:xfrm>
            <a:off x="1252535" y="2857500"/>
            <a:ext cx="77152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AA4A3C6-16DF-55D5-50C4-3D60EE751322}"/>
              </a:ext>
            </a:extLst>
          </p:cNvPr>
          <p:cNvCxnSpPr/>
          <p:nvPr/>
        </p:nvCxnSpPr>
        <p:spPr>
          <a:xfrm>
            <a:off x="1252535" y="3333750"/>
            <a:ext cx="77152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D01681E-B299-8671-C40C-FD144C2B95F4}"/>
              </a:ext>
            </a:extLst>
          </p:cNvPr>
          <p:cNvSpPr txBox="1"/>
          <p:nvPr/>
        </p:nvSpPr>
        <p:spPr>
          <a:xfrm>
            <a:off x="2239392" y="2105025"/>
            <a:ext cx="7239000" cy="1846659"/>
          </a:xfrm>
          <a:prstGeom prst="rect">
            <a:avLst/>
          </a:prstGeom>
          <a:noFill/>
        </p:spPr>
        <p:txBody>
          <a:bodyPr wrap="square" rtlCol="0">
            <a:spAutoFit/>
          </a:bodyPr>
          <a:lstStyle/>
          <a:p>
            <a:pPr marL="285750" indent="-285750">
              <a:buFont typeface="Arial" panose="020B0604020202020204" pitchFamily="34" charset="0"/>
              <a:buChar char="•"/>
            </a:pPr>
            <a:r>
              <a:rPr lang="en-US" sz="3200" b="1" dirty="0"/>
              <a:t>Standardization</a:t>
            </a:r>
            <a:r>
              <a:rPr lang="en-US" sz="3200" dirty="0"/>
              <a:t> (ESRS)</a:t>
            </a:r>
          </a:p>
          <a:p>
            <a:pPr marL="285750" indent="-285750">
              <a:buFont typeface="Arial" panose="020B0604020202020204" pitchFamily="34" charset="0"/>
              <a:buChar char="•"/>
            </a:pPr>
            <a:r>
              <a:rPr lang="en-US" sz="3200" b="1" dirty="0"/>
              <a:t>Transparency</a:t>
            </a:r>
            <a:r>
              <a:rPr lang="en-US" sz="3200" dirty="0"/>
              <a:t> (Digital Access)</a:t>
            </a:r>
          </a:p>
          <a:p>
            <a:pPr marL="285750" indent="-285750">
              <a:buFont typeface="Arial" panose="020B0604020202020204" pitchFamily="34" charset="0"/>
              <a:buChar char="•"/>
            </a:pPr>
            <a:r>
              <a:rPr lang="en-US" sz="3200" b="1" dirty="0"/>
              <a:t>Accountability</a:t>
            </a:r>
            <a:r>
              <a:rPr lang="en-US" sz="3200" dirty="0"/>
              <a:t> (</a:t>
            </a:r>
            <a:r>
              <a:rPr lang="hr-HR" sz="3200" dirty="0"/>
              <a:t>Audit</a:t>
            </a:r>
            <a:r>
              <a:rPr lang="en-US" sz="3200" dirty="0"/>
              <a:t>)</a:t>
            </a:r>
          </a:p>
          <a:p>
            <a:endParaRPr lang="hr-HR" dirty="0"/>
          </a:p>
        </p:txBody>
      </p:sp>
    </p:spTree>
    <p:extLst>
      <p:ext uri="{BB962C8B-B14F-4D97-AF65-F5344CB8AC3E}">
        <p14:creationId xmlns:p14="http://schemas.microsoft.com/office/powerpoint/2010/main" val="326501341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D1363-B733-5708-0A9E-34D555A7CD9F}"/>
            </a:ext>
          </a:extLst>
        </p:cNvPr>
        <p:cNvGrpSpPr/>
        <p:nvPr/>
      </p:nvGrpSpPr>
      <p:grpSpPr>
        <a:xfrm>
          <a:off x="0" y="0"/>
          <a:ext cx="0" cy="0"/>
          <a:chOff x="0" y="0"/>
          <a:chExt cx="0" cy="0"/>
        </a:xfrm>
      </p:grpSpPr>
      <p:pic>
        <p:nvPicPr>
          <p:cNvPr id="2050" name="Picture 2" descr="3 Pillars of ESG MEtrics">
            <a:extLst>
              <a:ext uri="{FF2B5EF4-FFF2-40B4-BE49-F238E27FC236}">
                <a16:creationId xmlns:a16="http://schemas.microsoft.com/office/drawing/2014/main" id="{531F3F2D-31F6-14C4-4358-3DB521031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3348" y="633854"/>
            <a:ext cx="8611088" cy="5740726"/>
          </a:xfrm>
          <a:prstGeom prst="rect">
            <a:avLst/>
          </a:prstGeom>
          <a:noFill/>
          <a:extLst>
            <a:ext uri="{909E8E84-426E-40DD-AFC4-6F175D3DCCD1}">
              <a14:hiddenFill xmlns:a14="http://schemas.microsoft.com/office/drawing/2010/main">
                <a:solidFill>
                  <a:srgbClr val="FFFFFF"/>
                </a:solidFill>
              </a14:hiddenFill>
            </a:ext>
          </a:extLst>
        </p:spPr>
      </p:pic>
      <p:sp>
        <p:nvSpPr>
          <p:cNvPr id="7" name="Titel 6">
            <a:extLst>
              <a:ext uri="{FF2B5EF4-FFF2-40B4-BE49-F238E27FC236}">
                <a16:creationId xmlns:a16="http://schemas.microsoft.com/office/drawing/2014/main" id="{5C1D376C-ADF0-E9CE-56C4-73AFB3CBF6DA}"/>
              </a:ext>
            </a:extLst>
          </p:cNvPr>
          <p:cNvSpPr>
            <a:spLocks noGrp="1"/>
          </p:cNvSpPr>
          <p:nvPr>
            <p:ph type="title"/>
          </p:nvPr>
        </p:nvSpPr>
        <p:spPr/>
        <p:txBody>
          <a:bodyPr/>
          <a:lstStyle/>
          <a:p>
            <a:r>
              <a:rPr lang="hr-HR" b="1" dirty="0"/>
              <a:t>ESG Pillars &amp; Metrics</a:t>
            </a:r>
          </a:p>
        </p:txBody>
      </p:sp>
      <p:sp>
        <p:nvSpPr>
          <p:cNvPr id="3" name="TextBox 2">
            <a:extLst>
              <a:ext uri="{FF2B5EF4-FFF2-40B4-BE49-F238E27FC236}">
                <a16:creationId xmlns:a16="http://schemas.microsoft.com/office/drawing/2014/main" id="{364A992D-1878-D880-50C1-225AC50A06EB}"/>
              </a:ext>
            </a:extLst>
          </p:cNvPr>
          <p:cNvSpPr txBox="1"/>
          <p:nvPr/>
        </p:nvSpPr>
        <p:spPr>
          <a:xfrm>
            <a:off x="4480942" y="6005248"/>
            <a:ext cx="2755900" cy="369332"/>
          </a:xfrm>
          <a:prstGeom prst="rect">
            <a:avLst/>
          </a:prstGeom>
          <a:noFill/>
        </p:spPr>
        <p:txBody>
          <a:bodyPr wrap="square" rtlCol="0">
            <a:spAutoFit/>
          </a:bodyPr>
          <a:lstStyle/>
          <a:p>
            <a:r>
              <a:rPr lang="hr-HR" dirty="0"/>
              <a:t>Source: </a:t>
            </a:r>
            <a:r>
              <a:rPr lang="hr-HR" dirty="0">
                <a:hlinkClick r:id="rId4"/>
              </a:rPr>
              <a:t>nasdaq.com</a:t>
            </a:r>
            <a:endParaRPr lang="hr-HR" dirty="0"/>
          </a:p>
        </p:txBody>
      </p:sp>
    </p:spTree>
    <p:extLst>
      <p:ext uri="{BB962C8B-B14F-4D97-AF65-F5344CB8AC3E}">
        <p14:creationId xmlns:p14="http://schemas.microsoft.com/office/powerpoint/2010/main" val="4140989160"/>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80190-44CB-22D9-3C1F-8DACE13EE8E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BC0CA10-CD6F-3D82-0064-FDFF890F76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700" y="552450"/>
            <a:ext cx="9753600" cy="5448300"/>
          </a:xfrm>
          <a:prstGeom prst="rect">
            <a:avLst/>
          </a:prstGeom>
        </p:spPr>
      </p:pic>
      <p:sp>
        <p:nvSpPr>
          <p:cNvPr id="2" name="AutoShape 2" descr=", AI generated">
            <a:extLst>
              <a:ext uri="{FF2B5EF4-FFF2-40B4-BE49-F238E27FC236}">
                <a16:creationId xmlns:a16="http://schemas.microsoft.com/office/drawing/2014/main" id="{176229BE-B3ED-8C72-8F7E-F0F6F6E5E4E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hr-HR"/>
          </a:p>
        </p:txBody>
      </p:sp>
    </p:spTree>
    <p:extLst>
      <p:ext uri="{BB962C8B-B14F-4D97-AF65-F5344CB8AC3E}">
        <p14:creationId xmlns:p14="http://schemas.microsoft.com/office/powerpoint/2010/main" val="154349364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F7F41E-75D2-12EC-30DB-EF84B672DF1A}"/>
            </a:ext>
          </a:extLst>
        </p:cNvPr>
        <p:cNvGrpSpPr/>
        <p:nvPr/>
      </p:nvGrpSpPr>
      <p:grpSpPr>
        <a:xfrm>
          <a:off x="0" y="0"/>
          <a:ext cx="0" cy="0"/>
          <a:chOff x="0" y="0"/>
          <a:chExt cx="0" cy="0"/>
        </a:xfrm>
      </p:grpSpPr>
      <p:sp>
        <p:nvSpPr>
          <p:cNvPr id="7" name="Titel 6">
            <a:extLst>
              <a:ext uri="{FF2B5EF4-FFF2-40B4-BE49-F238E27FC236}">
                <a16:creationId xmlns:a16="http://schemas.microsoft.com/office/drawing/2014/main" id="{F0FD0BDD-1B1E-4106-312C-412DE1E68FB8}"/>
              </a:ext>
            </a:extLst>
          </p:cNvPr>
          <p:cNvSpPr>
            <a:spLocks noGrp="1"/>
          </p:cNvSpPr>
          <p:nvPr>
            <p:ph type="title"/>
          </p:nvPr>
        </p:nvSpPr>
        <p:spPr/>
        <p:txBody>
          <a:bodyPr/>
          <a:lstStyle/>
          <a:p>
            <a:r>
              <a:rPr lang="hr-HR" b="1" dirty="0"/>
              <a:t> Double Materiality Concept </a:t>
            </a:r>
          </a:p>
        </p:txBody>
      </p:sp>
      <p:pic>
        <p:nvPicPr>
          <p:cNvPr id="2" name="Picture 1">
            <a:extLst>
              <a:ext uri="{FF2B5EF4-FFF2-40B4-BE49-F238E27FC236}">
                <a16:creationId xmlns:a16="http://schemas.microsoft.com/office/drawing/2014/main" id="{D42B0BE4-A87F-974A-F341-3ED7DDB0090D}"/>
              </a:ext>
            </a:extLst>
          </p:cNvPr>
          <p:cNvPicPr>
            <a:picLocks noChangeAspect="1"/>
          </p:cNvPicPr>
          <p:nvPr/>
        </p:nvPicPr>
        <p:blipFill rotWithShape="1">
          <a:blip r:embed="rId3">
            <a:extLst>
              <a:ext uri="{28A0092B-C50C-407E-A947-70E740481C1C}">
                <a14:useLocalDpi xmlns:a14="http://schemas.microsoft.com/office/drawing/2010/main" val="0"/>
              </a:ext>
            </a:extLst>
          </a:blip>
          <a:srcRect t="4876"/>
          <a:stretch>
            <a:fillRect/>
          </a:stretch>
        </p:blipFill>
        <p:spPr bwMode="auto">
          <a:xfrm>
            <a:off x="1573277" y="1205238"/>
            <a:ext cx="8571230" cy="444752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32689811"/>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878E9-38EB-C15F-4AEE-7C686500F82C}"/>
            </a:ext>
          </a:extLst>
        </p:cNvPr>
        <p:cNvGrpSpPr/>
        <p:nvPr/>
      </p:nvGrpSpPr>
      <p:grpSpPr>
        <a:xfrm>
          <a:off x="0" y="0"/>
          <a:ext cx="0" cy="0"/>
          <a:chOff x="0" y="0"/>
          <a:chExt cx="0" cy="0"/>
        </a:xfrm>
      </p:grpSpPr>
      <p:sp>
        <p:nvSpPr>
          <p:cNvPr id="7" name="Titel 6">
            <a:extLst>
              <a:ext uri="{FF2B5EF4-FFF2-40B4-BE49-F238E27FC236}">
                <a16:creationId xmlns:a16="http://schemas.microsoft.com/office/drawing/2014/main" id="{AAF343A1-20AD-3454-D12B-6D3617A9611B}"/>
              </a:ext>
            </a:extLst>
          </p:cNvPr>
          <p:cNvSpPr>
            <a:spLocks noGrp="1"/>
          </p:cNvSpPr>
          <p:nvPr>
            <p:ph type="title"/>
          </p:nvPr>
        </p:nvSpPr>
        <p:spPr/>
        <p:txBody>
          <a:bodyPr/>
          <a:lstStyle/>
          <a:p>
            <a:r>
              <a:rPr lang="hr-HR" b="1" dirty="0"/>
              <a:t>Data Architecture</a:t>
            </a:r>
            <a:br>
              <a:rPr lang="hr-HR" b="1" dirty="0"/>
            </a:br>
            <a:endParaRPr lang="hr-HR" b="1" dirty="0"/>
          </a:p>
        </p:txBody>
      </p:sp>
      <p:pic>
        <p:nvPicPr>
          <p:cNvPr id="2" name="Picture 1">
            <a:extLst>
              <a:ext uri="{FF2B5EF4-FFF2-40B4-BE49-F238E27FC236}">
                <a16:creationId xmlns:a16="http://schemas.microsoft.com/office/drawing/2014/main" id="{F83BC972-5A66-14F5-F1D4-030C93895317}"/>
              </a:ext>
            </a:extLst>
          </p:cNvPr>
          <p:cNvPicPr>
            <a:picLocks noChangeAspect="1"/>
          </p:cNvPicPr>
          <p:nvPr/>
        </p:nvPicPr>
        <p:blipFill rotWithShape="1">
          <a:blip r:embed="rId3">
            <a:extLst>
              <a:ext uri="{28A0092B-C50C-407E-A947-70E740481C1C}">
                <a14:useLocalDpi xmlns:a14="http://schemas.microsoft.com/office/drawing/2010/main" val="0"/>
              </a:ext>
            </a:extLst>
          </a:blip>
          <a:srcRect t="7016" b="3150"/>
          <a:stretch>
            <a:fillRect/>
          </a:stretch>
        </p:blipFill>
        <p:spPr bwMode="auto">
          <a:xfrm>
            <a:off x="1743402" y="1165383"/>
            <a:ext cx="9232255" cy="452723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9395322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67D7A-9240-A8AC-0A10-A7F008F96A5F}"/>
            </a:ext>
          </a:extLst>
        </p:cNvPr>
        <p:cNvGrpSpPr/>
        <p:nvPr/>
      </p:nvGrpSpPr>
      <p:grpSpPr>
        <a:xfrm>
          <a:off x="0" y="0"/>
          <a:ext cx="0" cy="0"/>
          <a:chOff x="0" y="0"/>
          <a:chExt cx="0" cy="0"/>
        </a:xfrm>
      </p:grpSpPr>
      <p:sp>
        <p:nvSpPr>
          <p:cNvPr id="7" name="Titel 6">
            <a:extLst>
              <a:ext uri="{FF2B5EF4-FFF2-40B4-BE49-F238E27FC236}">
                <a16:creationId xmlns:a16="http://schemas.microsoft.com/office/drawing/2014/main" id="{FD009325-5CB4-E70A-F11E-C50957DA5BBD}"/>
              </a:ext>
            </a:extLst>
          </p:cNvPr>
          <p:cNvSpPr>
            <a:spLocks noGrp="1"/>
          </p:cNvSpPr>
          <p:nvPr>
            <p:ph type="title"/>
          </p:nvPr>
        </p:nvSpPr>
        <p:spPr/>
        <p:txBody>
          <a:bodyPr>
            <a:normAutofit/>
          </a:bodyPr>
          <a:lstStyle/>
          <a:p>
            <a:r>
              <a:rPr lang="hr-HR" sz="3200" b="1" dirty="0">
                <a:ln/>
                <a:solidFill>
                  <a:schemeClr val="accent3"/>
                </a:solidFill>
              </a:rPr>
              <a:t>iXBRL</a:t>
            </a:r>
            <a:br>
              <a:rPr lang="hr-HR" sz="3200" b="1" dirty="0">
                <a:ln/>
                <a:solidFill>
                  <a:schemeClr val="accent3"/>
                </a:solidFill>
              </a:rPr>
            </a:br>
            <a:r>
              <a:rPr lang="hr-HR" sz="2400" b="1" dirty="0"/>
              <a:t>Human-readable + Machine-redable</a:t>
            </a:r>
            <a:endParaRPr lang="hr-HR" sz="3200" b="1" dirty="0"/>
          </a:p>
        </p:txBody>
      </p:sp>
      <p:sp>
        <p:nvSpPr>
          <p:cNvPr id="9" name="AutoShape 6">
            <a:extLst>
              <a:ext uri="{FF2B5EF4-FFF2-40B4-BE49-F238E27FC236}">
                <a16:creationId xmlns:a16="http://schemas.microsoft.com/office/drawing/2014/main" id="{C410E59D-9CEF-BCAC-727A-CA74A5D06B55}"/>
              </a:ext>
            </a:extLst>
          </p:cNvPr>
          <p:cNvSpPr>
            <a:spLocks noChangeAspect="1" noChangeArrowheads="1"/>
          </p:cNvSpPr>
          <p:nvPr/>
        </p:nvSpPr>
        <p:spPr bwMode="auto">
          <a:xfrm>
            <a:off x="3419475" y="3276599"/>
            <a:ext cx="2828925" cy="28289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hr-HR"/>
          </a:p>
        </p:txBody>
      </p:sp>
      <p:pic>
        <p:nvPicPr>
          <p:cNvPr id="5" name="Picture 4">
            <a:extLst>
              <a:ext uri="{FF2B5EF4-FFF2-40B4-BE49-F238E27FC236}">
                <a16:creationId xmlns:a16="http://schemas.microsoft.com/office/drawing/2014/main" id="{5C33FC27-320D-4023-9A06-A76FC626EC4A}"/>
              </a:ext>
            </a:extLst>
          </p:cNvPr>
          <p:cNvPicPr>
            <a:picLocks noChangeAspect="1"/>
          </p:cNvPicPr>
          <p:nvPr/>
        </p:nvPicPr>
        <p:blipFill>
          <a:blip r:embed="rId3">
            <a:extLst>
              <a:ext uri="{28A0092B-C50C-407E-A947-70E740481C1C}">
                <a14:useLocalDpi xmlns:a14="http://schemas.microsoft.com/office/drawing/2010/main" val="0"/>
              </a:ext>
            </a:extLst>
          </a:blip>
          <a:srcRect l="8357" t="11717" r="6875" b="6097"/>
          <a:stretch>
            <a:fillRect/>
          </a:stretch>
        </p:blipFill>
        <p:spPr>
          <a:xfrm>
            <a:off x="1862545" y="1690688"/>
            <a:ext cx="8466909" cy="4477588"/>
          </a:xfrm>
          <a:prstGeom prst="rect">
            <a:avLst/>
          </a:prstGeom>
        </p:spPr>
      </p:pic>
    </p:spTree>
    <p:extLst>
      <p:ext uri="{BB962C8B-B14F-4D97-AF65-F5344CB8AC3E}">
        <p14:creationId xmlns:p14="http://schemas.microsoft.com/office/powerpoint/2010/main" val="2001357536"/>
      </p:ext>
    </p:extLst>
  </p:cSld>
  <p:clrMapOvr>
    <a:masterClrMapping/>
  </p:clrMapOvr>
  <p:transition spd="slow">
    <p:push dir="u"/>
  </p:transition>
</p:sld>
</file>

<file path=ppt/theme/theme1.xml><?xml version="1.0" encoding="utf-8"?>
<a:theme xmlns:a="http://schemas.openxmlformats.org/drawing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Powerpoint Template v2" id="{0848A577-5908-4076-B3AA-6DA6D90B34E2}" vid="{504AB00A-2297-4C81-8006-F2A3E8354F4D}"/>
    </a:ext>
  </a:extLst>
</a:theme>
</file>

<file path=ppt/theme/theme2.xml><?xml version="1.0" encoding="utf-8"?>
<a:theme xmlns:a="http://schemas.openxmlformats.org/drawingml/2006/main" name="1_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Urgent Upskilling Powerpoint Template" id="{15D9EBBF-B651-43FE-B127-129DEBAF7D27}" vid="{AB609570-0565-4D21-A5EB-CA7FF63B3E6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003758A2918549A1984890213796B3" ma:contentTypeVersion="13" ma:contentTypeDescription="Create a new document." ma:contentTypeScope="" ma:versionID="9898243226e71cba43176ebf8901168c">
  <xsd:schema xmlns:xsd="http://www.w3.org/2001/XMLSchema" xmlns:xs="http://www.w3.org/2001/XMLSchema" xmlns:p="http://schemas.microsoft.com/office/2006/metadata/properties" xmlns:ns3="8910e70e-56fc-4034-87de-158ef45b3418" xmlns:ns4="e2442d10-90f2-49ef-8949-7e5ac17a22bf" targetNamespace="http://schemas.microsoft.com/office/2006/metadata/properties" ma:root="true" ma:fieldsID="20de105009f369c60cec6bae93f2762f" ns3:_="" ns4:_="">
    <xsd:import namespace="8910e70e-56fc-4034-87de-158ef45b3418"/>
    <xsd:import namespace="e2442d10-90f2-49ef-8949-7e5ac17a22bf"/>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10e70e-56fc-4034-87de-158ef45b3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2442d10-90f2-49ef-8949-7e5ac17a22b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8910e70e-56fc-4034-87de-158ef45b3418" xsi:nil="true"/>
  </documentManagement>
</p:properties>
</file>

<file path=customXml/itemProps1.xml><?xml version="1.0" encoding="utf-8"?>
<ds:datastoreItem xmlns:ds="http://schemas.openxmlformats.org/officeDocument/2006/customXml" ds:itemID="{F6B73D8C-60B5-4FD7-B1EC-8A2E34A00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10e70e-56fc-4034-87de-158ef45b3418"/>
    <ds:schemaRef ds:uri="e2442d10-90f2-49ef-8949-7e5ac17a22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17DA7C4-2F75-49A4-A4FA-DC1E94422C86}">
  <ds:schemaRefs>
    <ds:schemaRef ds:uri="http://schemas.microsoft.com/sharepoint/v3/contenttype/forms"/>
  </ds:schemaRefs>
</ds:datastoreItem>
</file>

<file path=customXml/itemProps3.xml><?xml version="1.0" encoding="utf-8"?>
<ds:datastoreItem xmlns:ds="http://schemas.openxmlformats.org/officeDocument/2006/customXml" ds:itemID="{B7E4E117-1663-4C8C-8C82-A08DF3ECDA7D}">
  <ds:schemaRefs>
    <ds:schemaRef ds:uri="e2442d10-90f2-49ef-8949-7e5ac17a22bf"/>
    <ds:schemaRef ds:uri="http://schemas.microsoft.com/office/2006/documentManagement/types"/>
    <ds:schemaRef ds:uri="http://www.w3.org/XML/1998/namespace"/>
    <ds:schemaRef ds:uri="http://purl.org/dc/terms/"/>
    <ds:schemaRef ds:uri="http://schemas.microsoft.com/office/2006/metadata/properties"/>
    <ds:schemaRef ds:uri="http://schemas.openxmlformats.org/package/2006/metadata/core-properties"/>
    <ds:schemaRef ds:uri="8910e70e-56fc-4034-87de-158ef45b3418"/>
    <ds:schemaRef ds:uri="http://purl.org/dc/elements/1.1/"/>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Digital4Sustainability Powerpoint Template v3</Template>
  <TotalTime>387</TotalTime>
  <Words>971</Words>
  <Application>Microsoft Office PowerPoint</Application>
  <PresentationFormat>Widescreen</PresentationFormat>
  <Paragraphs>60</Paragraphs>
  <Slides>11</Slides>
  <Notes>11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11</vt:i4>
      </vt:variant>
    </vt:vector>
  </HeadingPairs>
  <TitlesOfParts>
    <vt:vector size="22" baseType="lpstr">
      <vt:lpstr>Arial</vt:lpstr>
      <vt:lpstr>Calibri</vt:lpstr>
      <vt:lpstr>FontAwesome</vt:lpstr>
      <vt:lpstr>Montserrat</vt:lpstr>
      <vt:lpstr>Open Sans</vt:lpstr>
      <vt:lpstr>Poppins</vt:lpstr>
      <vt:lpstr>Segoe UI Light</vt:lpstr>
      <vt:lpstr>Simple-Line-Icons</vt:lpstr>
      <vt:lpstr>Titillium Web Bold</vt:lpstr>
      <vt:lpstr>Office Theme</vt:lpstr>
      <vt:lpstr>1_Office Theme</vt:lpstr>
      <vt:lpstr>Sustainability Data Essentials Module 1 – Sustanability Reporting Fundamentals</vt:lpstr>
      <vt:lpstr>Sustainability Reporting Fundamentals</vt:lpstr>
      <vt:lpstr>The Regulatory Landscape</vt:lpstr>
      <vt:lpstr>Strategic Implications of CSRD</vt:lpstr>
      <vt:lpstr>ESG Pillars &amp; Metrics</vt:lpstr>
      <vt:lpstr>PowerPoint Presentation</vt:lpstr>
      <vt:lpstr> Double Materiality Concept </vt:lpstr>
      <vt:lpstr>Data Architecture </vt:lpstr>
      <vt:lpstr>iXBRL Human-readable + Machine-redable</vt:lpstr>
      <vt:lpstr>PowerPoint Presentation</vt:lpstr>
      <vt:lpstr>Thank you for your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Katarina Cicvarić</dc:creator>
  <cp:lastModifiedBy>Katarina Cicvarić</cp:lastModifiedBy>
  <cp:revision>5</cp:revision>
  <dcterms:created xsi:type="dcterms:W3CDTF">2026-03-09T13:26:34Z</dcterms:created>
  <dcterms:modified xsi:type="dcterms:W3CDTF">2026-03-17T10:30:36Z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0x0101003C003758A2918549A1984890213796B3</vt:lpwstr>
  </property>
</Properties>
</file>