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331" r:id="rId5"/>
    <p:sldId id="2245" r:id="rId6"/>
    <p:sldId id="2309" r:id="rId7"/>
    <p:sldId id="2338" r:id="rId8"/>
    <p:sldId id="2332" r:id="rId9"/>
    <p:sldId id="2333" r:id="rId10"/>
    <p:sldId id="2334" r:id="rId11"/>
    <p:sldId id="2335" r:id="rId12"/>
    <p:sldId id="2337" r:id="rId13"/>
    <p:sldId id="22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53072" autoAdjust="0"/>
  </p:normalViewPr>
  <p:slideViewPr>
    <p:cSldViewPr snapToGrid="0">
      <p:cViewPr varScale="1">
        <p:scale>
          <a:sx n="43" d="100"/>
          <a:sy n="43" d="100"/>
        </p:scale>
        <p:origin x="2112" y="58"/>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B74E9F-ACCE-4B9B-BBA6-40256D31FD57}" type="doc">
      <dgm:prSet loTypeId="urn:microsoft.com/office/officeart/2005/8/layout/hProcess9" loCatId="process" qsTypeId="urn:microsoft.com/office/officeart/2005/8/quickstyle/simple1" qsCatId="simple" csTypeId="urn:microsoft.com/office/officeart/2005/8/colors/accent1_2" csCatId="accent1" phldr="1"/>
      <dgm:spPr/>
    </dgm:pt>
    <dgm:pt modelId="{921BAC6A-9054-4025-8A2C-273B59DC9532}">
      <dgm:prSet phldrT="[Text]"/>
      <dgm:spPr/>
      <dgm:t>
        <a:bodyPr/>
        <a:lstStyle/>
        <a:p>
          <a:pPr>
            <a:buNone/>
          </a:pPr>
          <a:r>
            <a:rPr lang="hr-HR" b="0" i="0" dirty="0"/>
            <a:t>Read the ULO(s)</a:t>
          </a:r>
          <a:endParaRPr lang="hr-HR" dirty="0"/>
        </a:p>
      </dgm:t>
    </dgm:pt>
    <dgm:pt modelId="{49C2B77E-C127-432D-87D7-5C2CAE664B51}" type="parTrans" cxnId="{3EABEE32-53C4-4D95-AC17-516616708465}">
      <dgm:prSet/>
      <dgm:spPr/>
      <dgm:t>
        <a:bodyPr/>
        <a:lstStyle/>
        <a:p>
          <a:endParaRPr lang="hr-HR"/>
        </a:p>
      </dgm:t>
    </dgm:pt>
    <dgm:pt modelId="{A968CDB0-1926-4E36-9391-E0C2896F21AA}" type="sibTrans" cxnId="{3EABEE32-53C4-4D95-AC17-516616708465}">
      <dgm:prSet/>
      <dgm:spPr/>
      <dgm:t>
        <a:bodyPr/>
        <a:lstStyle/>
        <a:p>
          <a:endParaRPr lang="hr-HR"/>
        </a:p>
      </dgm:t>
    </dgm:pt>
    <dgm:pt modelId="{34C685AE-6751-4C52-BD07-5E7299584D91}">
      <dgm:prSet phldrT="[Text]"/>
      <dgm:spPr/>
      <dgm:t>
        <a:bodyPr/>
        <a:lstStyle/>
        <a:p>
          <a:pPr>
            <a:buNone/>
          </a:pPr>
          <a:r>
            <a:rPr lang="hr-HR" b="0" i="0" dirty="0"/>
            <a:t>Choose an Active Method</a:t>
          </a:r>
          <a:endParaRPr lang="hr-HR" dirty="0"/>
        </a:p>
      </dgm:t>
    </dgm:pt>
    <dgm:pt modelId="{41F438B3-65C5-4DB3-8FB4-64A7B0D8CDC2}" type="parTrans" cxnId="{CD990F43-E8FB-4EFE-B538-864CBEE7E02C}">
      <dgm:prSet/>
      <dgm:spPr/>
      <dgm:t>
        <a:bodyPr/>
        <a:lstStyle/>
        <a:p>
          <a:endParaRPr lang="hr-HR"/>
        </a:p>
      </dgm:t>
    </dgm:pt>
    <dgm:pt modelId="{1D76622F-3D54-410D-83A9-364FDD740521}" type="sibTrans" cxnId="{CD990F43-E8FB-4EFE-B538-864CBEE7E02C}">
      <dgm:prSet/>
      <dgm:spPr/>
      <dgm:t>
        <a:bodyPr/>
        <a:lstStyle/>
        <a:p>
          <a:endParaRPr lang="hr-HR"/>
        </a:p>
      </dgm:t>
    </dgm:pt>
    <dgm:pt modelId="{62608C47-E73F-4223-9F03-6AD03610322C}">
      <dgm:prSet phldrT="[Text]"/>
      <dgm:spPr/>
      <dgm:t>
        <a:bodyPr/>
        <a:lstStyle/>
        <a:p>
          <a:pPr>
            <a:buNone/>
          </a:pPr>
          <a:r>
            <a:rPr lang="hr-HR" b="0" i="0" dirty="0"/>
            <a:t>Define Assessment Evidence </a:t>
          </a:r>
          <a:endParaRPr lang="hr-HR" dirty="0"/>
        </a:p>
      </dgm:t>
    </dgm:pt>
    <dgm:pt modelId="{B74CDF40-3192-43B2-95F4-53FF33AE3B3F}" type="parTrans" cxnId="{5B2C6DAC-989E-4D78-BA61-8DC23A8D07E3}">
      <dgm:prSet/>
      <dgm:spPr/>
      <dgm:t>
        <a:bodyPr/>
        <a:lstStyle/>
        <a:p>
          <a:endParaRPr lang="hr-HR"/>
        </a:p>
      </dgm:t>
    </dgm:pt>
    <dgm:pt modelId="{BE199160-04B8-4737-A8BE-D1A398BA5806}" type="sibTrans" cxnId="{5B2C6DAC-989E-4D78-BA61-8DC23A8D07E3}">
      <dgm:prSet/>
      <dgm:spPr/>
      <dgm:t>
        <a:bodyPr/>
        <a:lstStyle/>
        <a:p>
          <a:endParaRPr lang="hr-HR"/>
        </a:p>
      </dgm:t>
    </dgm:pt>
    <dgm:pt modelId="{570BD4FF-55D9-493C-AFC8-5F7476150042}">
      <dgm:prSet/>
      <dgm:spPr/>
      <dgm:t>
        <a:bodyPr/>
        <a:lstStyle/>
        <a:p>
          <a:pPr>
            <a:buNone/>
          </a:pPr>
          <a:r>
            <a:rPr lang="hr-HR" b="0" i="0" dirty="0"/>
            <a:t>Sequence the Session</a:t>
          </a:r>
          <a:endParaRPr lang="hr-HR" dirty="0"/>
        </a:p>
      </dgm:t>
    </dgm:pt>
    <dgm:pt modelId="{3773AE83-892A-47A3-920F-A66E07DAC20E}" type="parTrans" cxnId="{6891BA1F-BC02-4D96-82F5-2D43AD263F97}">
      <dgm:prSet/>
      <dgm:spPr/>
      <dgm:t>
        <a:bodyPr/>
        <a:lstStyle/>
        <a:p>
          <a:endParaRPr lang="hr-HR"/>
        </a:p>
      </dgm:t>
    </dgm:pt>
    <dgm:pt modelId="{3996A3E0-6F2B-4445-A2C9-D3FFC49F672C}" type="sibTrans" cxnId="{6891BA1F-BC02-4D96-82F5-2D43AD263F97}">
      <dgm:prSet/>
      <dgm:spPr/>
      <dgm:t>
        <a:bodyPr/>
        <a:lstStyle/>
        <a:p>
          <a:endParaRPr lang="hr-HR"/>
        </a:p>
      </dgm:t>
    </dgm:pt>
    <dgm:pt modelId="{D91554D5-0BA5-43BC-9F29-3402E0A11C09}" type="pres">
      <dgm:prSet presAssocID="{C4B74E9F-ACCE-4B9B-BBA6-40256D31FD57}" presName="CompostProcess" presStyleCnt="0">
        <dgm:presLayoutVars>
          <dgm:dir/>
          <dgm:resizeHandles val="exact"/>
        </dgm:presLayoutVars>
      </dgm:prSet>
      <dgm:spPr/>
    </dgm:pt>
    <dgm:pt modelId="{6543F9C0-1AEF-4323-BFFE-4493326FB120}" type="pres">
      <dgm:prSet presAssocID="{C4B74E9F-ACCE-4B9B-BBA6-40256D31FD57}" presName="arrow" presStyleLbl="bgShp" presStyleIdx="0" presStyleCnt="1" custScaleX="117647" custLinFactNeighborX="8068" custLinFactNeighborY="-204"/>
      <dgm:spPr/>
    </dgm:pt>
    <dgm:pt modelId="{DBA8A9F3-5D53-4F9D-977B-878613AD77D9}" type="pres">
      <dgm:prSet presAssocID="{C4B74E9F-ACCE-4B9B-BBA6-40256D31FD57}" presName="linearProcess" presStyleCnt="0"/>
      <dgm:spPr/>
    </dgm:pt>
    <dgm:pt modelId="{D6B01D03-95C9-4768-8B1E-0B039EF99814}" type="pres">
      <dgm:prSet presAssocID="{921BAC6A-9054-4025-8A2C-273B59DC9532}" presName="textNode" presStyleLbl="node1" presStyleIdx="0" presStyleCnt="4">
        <dgm:presLayoutVars>
          <dgm:bulletEnabled val="1"/>
        </dgm:presLayoutVars>
      </dgm:prSet>
      <dgm:spPr/>
    </dgm:pt>
    <dgm:pt modelId="{387B9F92-C724-4086-A08E-38DCE4715DFB}" type="pres">
      <dgm:prSet presAssocID="{A968CDB0-1926-4E36-9391-E0C2896F21AA}" presName="sibTrans" presStyleCnt="0"/>
      <dgm:spPr/>
    </dgm:pt>
    <dgm:pt modelId="{00F81CB4-C9F7-472E-BC6B-43C8F8C1A66F}" type="pres">
      <dgm:prSet presAssocID="{34C685AE-6751-4C52-BD07-5E7299584D91}" presName="textNode" presStyleLbl="node1" presStyleIdx="1" presStyleCnt="4">
        <dgm:presLayoutVars>
          <dgm:bulletEnabled val="1"/>
        </dgm:presLayoutVars>
      </dgm:prSet>
      <dgm:spPr/>
    </dgm:pt>
    <dgm:pt modelId="{B66F3248-FF88-4C9D-8945-2A239E63B6AB}" type="pres">
      <dgm:prSet presAssocID="{1D76622F-3D54-410D-83A9-364FDD740521}" presName="sibTrans" presStyleCnt="0"/>
      <dgm:spPr/>
    </dgm:pt>
    <dgm:pt modelId="{AE977C8F-3212-4C23-B1C5-B7CFF99DE6FB}" type="pres">
      <dgm:prSet presAssocID="{62608C47-E73F-4223-9F03-6AD03610322C}" presName="textNode" presStyleLbl="node1" presStyleIdx="2" presStyleCnt="4">
        <dgm:presLayoutVars>
          <dgm:bulletEnabled val="1"/>
        </dgm:presLayoutVars>
      </dgm:prSet>
      <dgm:spPr/>
    </dgm:pt>
    <dgm:pt modelId="{65C118D1-A970-4547-891F-430DEB4D1A54}" type="pres">
      <dgm:prSet presAssocID="{BE199160-04B8-4737-A8BE-D1A398BA5806}" presName="sibTrans" presStyleCnt="0"/>
      <dgm:spPr/>
    </dgm:pt>
    <dgm:pt modelId="{4CC68EE8-D684-43AB-A691-CC9BEC265CDD}" type="pres">
      <dgm:prSet presAssocID="{570BD4FF-55D9-493C-AFC8-5F7476150042}" presName="textNode" presStyleLbl="node1" presStyleIdx="3" presStyleCnt="4">
        <dgm:presLayoutVars>
          <dgm:bulletEnabled val="1"/>
        </dgm:presLayoutVars>
      </dgm:prSet>
      <dgm:spPr/>
    </dgm:pt>
  </dgm:ptLst>
  <dgm:cxnLst>
    <dgm:cxn modelId="{6891BA1F-BC02-4D96-82F5-2D43AD263F97}" srcId="{C4B74E9F-ACCE-4B9B-BBA6-40256D31FD57}" destId="{570BD4FF-55D9-493C-AFC8-5F7476150042}" srcOrd="3" destOrd="0" parTransId="{3773AE83-892A-47A3-920F-A66E07DAC20E}" sibTransId="{3996A3E0-6F2B-4445-A2C9-D3FFC49F672C}"/>
    <dgm:cxn modelId="{3EABEE32-53C4-4D95-AC17-516616708465}" srcId="{C4B74E9F-ACCE-4B9B-BBA6-40256D31FD57}" destId="{921BAC6A-9054-4025-8A2C-273B59DC9532}" srcOrd="0" destOrd="0" parTransId="{49C2B77E-C127-432D-87D7-5C2CAE664B51}" sibTransId="{A968CDB0-1926-4E36-9391-E0C2896F21AA}"/>
    <dgm:cxn modelId="{6B769F41-429B-4444-873D-8D4BA4E88468}" type="presOf" srcId="{921BAC6A-9054-4025-8A2C-273B59DC9532}" destId="{D6B01D03-95C9-4768-8B1E-0B039EF99814}" srcOrd="0" destOrd="0" presId="urn:microsoft.com/office/officeart/2005/8/layout/hProcess9"/>
    <dgm:cxn modelId="{CD990F43-E8FB-4EFE-B538-864CBEE7E02C}" srcId="{C4B74E9F-ACCE-4B9B-BBA6-40256D31FD57}" destId="{34C685AE-6751-4C52-BD07-5E7299584D91}" srcOrd="1" destOrd="0" parTransId="{41F438B3-65C5-4DB3-8FB4-64A7B0D8CDC2}" sibTransId="{1D76622F-3D54-410D-83A9-364FDD740521}"/>
    <dgm:cxn modelId="{834E834A-397F-4B80-9BA9-260079014B36}" type="presOf" srcId="{570BD4FF-55D9-493C-AFC8-5F7476150042}" destId="{4CC68EE8-D684-43AB-A691-CC9BEC265CDD}" srcOrd="0" destOrd="0" presId="urn:microsoft.com/office/officeart/2005/8/layout/hProcess9"/>
    <dgm:cxn modelId="{BB454852-5CEC-43B6-851A-F1B42B252938}" type="presOf" srcId="{34C685AE-6751-4C52-BD07-5E7299584D91}" destId="{00F81CB4-C9F7-472E-BC6B-43C8F8C1A66F}" srcOrd="0" destOrd="0" presId="urn:microsoft.com/office/officeart/2005/8/layout/hProcess9"/>
    <dgm:cxn modelId="{5B2C6DAC-989E-4D78-BA61-8DC23A8D07E3}" srcId="{C4B74E9F-ACCE-4B9B-BBA6-40256D31FD57}" destId="{62608C47-E73F-4223-9F03-6AD03610322C}" srcOrd="2" destOrd="0" parTransId="{B74CDF40-3192-43B2-95F4-53FF33AE3B3F}" sibTransId="{BE199160-04B8-4737-A8BE-D1A398BA5806}"/>
    <dgm:cxn modelId="{489BFCBC-44D8-4BB7-8C44-64E586050A68}" type="presOf" srcId="{62608C47-E73F-4223-9F03-6AD03610322C}" destId="{AE977C8F-3212-4C23-B1C5-B7CFF99DE6FB}" srcOrd="0" destOrd="0" presId="urn:microsoft.com/office/officeart/2005/8/layout/hProcess9"/>
    <dgm:cxn modelId="{CB3505F4-DBAA-47E8-9BE8-14556D05F5CF}" type="presOf" srcId="{C4B74E9F-ACCE-4B9B-BBA6-40256D31FD57}" destId="{D91554D5-0BA5-43BC-9F29-3402E0A11C09}" srcOrd="0" destOrd="0" presId="urn:microsoft.com/office/officeart/2005/8/layout/hProcess9"/>
    <dgm:cxn modelId="{37367597-828E-4ED6-9FBE-76565B6190D7}" type="presParOf" srcId="{D91554D5-0BA5-43BC-9F29-3402E0A11C09}" destId="{6543F9C0-1AEF-4323-BFFE-4493326FB120}" srcOrd="0" destOrd="0" presId="urn:microsoft.com/office/officeart/2005/8/layout/hProcess9"/>
    <dgm:cxn modelId="{87D11C2E-2F6B-419E-A432-E3DB8F91B09B}" type="presParOf" srcId="{D91554D5-0BA5-43BC-9F29-3402E0A11C09}" destId="{DBA8A9F3-5D53-4F9D-977B-878613AD77D9}" srcOrd="1" destOrd="0" presId="urn:microsoft.com/office/officeart/2005/8/layout/hProcess9"/>
    <dgm:cxn modelId="{D909C6DB-C34D-4C03-AC19-48B3D9974461}" type="presParOf" srcId="{DBA8A9F3-5D53-4F9D-977B-878613AD77D9}" destId="{D6B01D03-95C9-4768-8B1E-0B039EF99814}" srcOrd="0" destOrd="0" presId="urn:microsoft.com/office/officeart/2005/8/layout/hProcess9"/>
    <dgm:cxn modelId="{69B53C13-02EE-4197-8CBF-453E37E4BCE3}" type="presParOf" srcId="{DBA8A9F3-5D53-4F9D-977B-878613AD77D9}" destId="{387B9F92-C724-4086-A08E-38DCE4715DFB}" srcOrd="1" destOrd="0" presId="urn:microsoft.com/office/officeart/2005/8/layout/hProcess9"/>
    <dgm:cxn modelId="{6CB0E126-3031-4C1F-BC5E-4A9AB877A32B}" type="presParOf" srcId="{DBA8A9F3-5D53-4F9D-977B-878613AD77D9}" destId="{00F81CB4-C9F7-472E-BC6B-43C8F8C1A66F}" srcOrd="2" destOrd="0" presId="urn:microsoft.com/office/officeart/2005/8/layout/hProcess9"/>
    <dgm:cxn modelId="{DE53C2B5-53D7-4C9F-87DC-FA8E6BBB663E}" type="presParOf" srcId="{DBA8A9F3-5D53-4F9D-977B-878613AD77D9}" destId="{B66F3248-FF88-4C9D-8945-2A239E63B6AB}" srcOrd="3" destOrd="0" presId="urn:microsoft.com/office/officeart/2005/8/layout/hProcess9"/>
    <dgm:cxn modelId="{CF7072C9-E76D-4CAE-B104-CE6DB8EAC921}" type="presParOf" srcId="{DBA8A9F3-5D53-4F9D-977B-878613AD77D9}" destId="{AE977C8F-3212-4C23-B1C5-B7CFF99DE6FB}" srcOrd="4" destOrd="0" presId="urn:microsoft.com/office/officeart/2005/8/layout/hProcess9"/>
    <dgm:cxn modelId="{0E165A05-F173-4BA1-ADAE-A76FB2BE4D56}" type="presParOf" srcId="{DBA8A9F3-5D53-4F9D-977B-878613AD77D9}" destId="{65C118D1-A970-4547-891F-430DEB4D1A54}" srcOrd="5" destOrd="0" presId="urn:microsoft.com/office/officeart/2005/8/layout/hProcess9"/>
    <dgm:cxn modelId="{95855571-209E-4D15-8648-787E1581AF9A}" type="presParOf" srcId="{DBA8A9F3-5D53-4F9D-977B-878613AD77D9}" destId="{4CC68EE8-D684-43AB-A691-CC9BEC265CD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8F80D5-7F2A-4251-A1B8-A1FA78A92241}"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hr-HR"/>
        </a:p>
      </dgm:t>
    </dgm:pt>
    <dgm:pt modelId="{0792C242-2CE0-435C-A57B-911A48B60C4C}">
      <dgm:prSet phldrT="[Text]" phldr="0"/>
      <dgm:spPr/>
      <dgm:t>
        <a:bodyPr/>
        <a:lstStyle/>
        <a:p>
          <a:r>
            <a:rPr lang="hr-HR" dirty="0"/>
            <a:t>Leightweight &amp; Applied (Effective)</a:t>
          </a:r>
        </a:p>
      </dgm:t>
    </dgm:pt>
    <dgm:pt modelId="{5F8E0B34-E9FC-4598-9870-B83FE348AA19}" type="parTrans" cxnId="{3796104E-0026-4C50-91AC-35EA86821ECE}">
      <dgm:prSet/>
      <dgm:spPr/>
      <dgm:t>
        <a:bodyPr/>
        <a:lstStyle/>
        <a:p>
          <a:endParaRPr lang="hr-HR"/>
        </a:p>
      </dgm:t>
    </dgm:pt>
    <dgm:pt modelId="{06E3BC59-D514-4575-92D3-BFA323984351}" type="sibTrans" cxnId="{3796104E-0026-4C50-91AC-35EA86821ECE}">
      <dgm:prSet/>
      <dgm:spPr/>
      <dgm:t>
        <a:bodyPr/>
        <a:lstStyle/>
        <a:p>
          <a:endParaRPr lang="hr-HR"/>
        </a:p>
      </dgm:t>
    </dgm:pt>
    <dgm:pt modelId="{27D7C18C-A6D1-4767-A752-EE4A4C33D4B8}">
      <dgm:prSet phldrT="[Text]" phldr="0"/>
      <dgm:spPr/>
      <dgm:t>
        <a:bodyPr/>
        <a:lstStyle/>
        <a:p>
          <a:r>
            <a:rPr lang="hr-HR" dirty="0"/>
            <a:t>Traditional </a:t>
          </a:r>
        </a:p>
        <a:p>
          <a:r>
            <a:rPr lang="hr-HR" dirty="0"/>
            <a:t>(Heavy)</a:t>
          </a:r>
        </a:p>
      </dgm:t>
    </dgm:pt>
    <dgm:pt modelId="{1D151C94-88E6-4D91-A3B1-56A0430D5ED5}" type="parTrans" cxnId="{2FE7126F-8964-4CAC-BC54-EAA97B8CB633}">
      <dgm:prSet/>
      <dgm:spPr/>
      <dgm:t>
        <a:bodyPr/>
        <a:lstStyle/>
        <a:p>
          <a:endParaRPr lang="hr-HR"/>
        </a:p>
      </dgm:t>
    </dgm:pt>
    <dgm:pt modelId="{C63601F0-F1D7-443A-867D-0DDAE137FAE7}" type="sibTrans" cxnId="{2FE7126F-8964-4CAC-BC54-EAA97B8CB633}">
      <dgm:prSet/>
      <dgm:spPr/>
      <dgm:t>
        <a:bodyPr/>
        <a:lstStyle/>
        <a:p>
          <a:endParaRPr lang="hr-HR"/>
        </a:p>
      </dgm:t>
    </dgm:pt>
    <dgm:pt modelId="{D8C36187-1D02-45B4-ADA1-1919CD6D43D3}">
      <dgm:prSet phldrT="[Text]" phldr="0"/>
      <dgm:spPr/>
      <dgm:t>
        <a:bodyPr/>
        <a:lstStyle/>
        <a:p>
          <a:r>
            <a:rPr lang="hr-HR" dirty="0"/>
            <a:t>Long Essays</a:t>
          </a:r>
        </a:p>
      </dgm:t>
    </dgm:pt>
    <dgm:pt modelId="{0F32F2E7-BDEA-482D-945B-139680858634}" type="parTrans" cxnId="{4B112D61-480D-4CD7-9E5E-2B1E849E51C8}">
      <dgm:prSet/>
      <dgm:spPr/>
      <dgm:t>
        <a:bodyPr/>
        <a:lstStyle/>
        <a:p>
          <a:endParaRPr lang="hr-HR"/>
        </a:p>
      </dgm:t>
    </dgm:pt>
    <dgm:pt modelId="{438D35EE-66DB-4317-AD28-F8F5BA540523}" type="sibTrans" cxnId="{4B112D61-480D-4CD7-9E5E-2B1E849E51C8}">
      <dgm:prSet/>
      <dgm:spPr/>
      <dgm:t>
        <a:bodyPr/>
        <a:lstStyle/>
        <a:p>
          <a:endParaRPr lang="hr-HR"/>
        </a:p>
      </dgm:t>
    </dgm:pt>
    <dgm:pt modelId="{0281A5CF-6583-4E51-AE1C-74F745846C80}">
      <dgm:prSet phldrT="[Text]" phldr="0"/>
      <dgm:spPr/>
      <dgm:t>
        <a:bodyPr/>
        <a:lstStyle/>
        <a:p>
          <a:r>
            <a:rPr lang="hr-HR" dirty="0"/>
            <a:t>Short Applied tasks</a:t>
          </a:r>
        </a:p>
      </dgm:t>
    </dgm:pt>
    <dgm:pt modelId="{6BB6F622-520D-4D8C-86DC-D182F0BB2C51}" type="parTrans" cxnId="{8E6B87F8-DA02-429B-8091-C526021A5536}">
      <dgm:prSet/>
      <dgm:spPr/>
      <dgm:t>
        <a:bodyPr/>
        <a:lstStyle/>
        <a:p>
          <a:endParaRPr lang="hr-HR"/>
        </a:p>
      </dgm:t>
    </dgm:pt>
    <dgm:pt modelId="{7C4B3E17-953C-4A94-9823-52D90573090F}" type="sibTrans" cxnId="{8E6B87F8-DA02-429B-8091-C526021A5536}">
      <dgm:prSet/>
      <dgm:spPr/>
      <dgm:t>
        <a:bodyPr/>
        <a:lstStyle/>
        <a:p>
          <a:endParaRPr lang="hr-HR"/>
        </a:p>
      </dgm:t>
    </dgm:pt>
    <dgm:pt modelId="{379EFA36-FFBE-4560-A793-112FC7DC9D95}">
      <dgm:prSet phldrT="[Text]" phldr="0"/>
      <dgm:spPr/>
      <dgm:t>
        <a:bodyPr/>
        <a:lstStyle/>
        <a:p>
          <a:r>
            <a:rPr lang="hr-HR" dirty="0"/>
            <a:t>Micro Exercises</a:t>
          </a:r>
        </a:p>
      </dgm:t>
    </dgm:pt>
    <dgm:pt modelId="{6B5B0E28-791B-4422-9730-85B68AE7E886}" type="sibTrans" cxnId="{644565E2-FA36-4FA5-9CD8-9F00B505AD97}">
      <dgm:prSet/>
      <dgm:spPr/>
      <dgm:t>
        <a:bodyPr/>
        <a:lstStyle/>
        <a:p>
          <a:endParaRPr lang="hr-HR"/>
        </a:p>
      </dgm:t>
    </dgm:pt>
    <dgm:pt modelId="{ACD9385B-FC9C-41BA-B87C-2E7C61B6FAD7}" type="parTrans" cxnId="{644565E2-FA36-4FA5-9CD8-9F00B505AD97}">
      <dgm:prSet/>
      <dgm:spPr/>
      <dgm:t>
        <a:bodyPr/>
        <a:lstStyle/>
        <a:p>
          <a:endParaRPr lang="hr-HR"/>
        </a:p>
      </dgm:t>
    </dgm:pt>
    <dgm:pt modelId="{66345B01-58BE-4177-B909-176F115D1921}" type="pres">
      <dgm:prSet presAssocID="{B28F80D5-7F2A-4251-A1B8-A1FA78A92241}" presName="outerComposite" presStyleCnt="0">
        <dgm:presLayoutVars>
          <dgm:chMax val="2"/>
          <dgm:animLvl val="lvl"/>
          <dgm:resizeHandles val="exact"/>
        </dgm:presLayoutVars>
      </dgm:prSet>
      <dgm:spPr/>
    </dgm:pt>
    <dgm:pt modelId="{050C6958-DF95-4B82-B14C-ED82B7ADC873}" type="pres">
      <dgm:prSet presAssocID="{B28F80D5-7F2A-4251-A1B8-A1FA78A92241}" presName="dummyMaxCanvas" presStyleCnt="0"/>
      <dgm:spPr/>
    </dgm:pt>
    <dgm:pt modelId="{E13C134E-D0C8-463D-947F-3505C823719A}" type="pres">
      <dgm:prSet presAssocID="{B28F80D5-7F2A-4251-A1B8-A1FA78A92241}" presName="parentComposite" presStyleCnt="0"/>
      <dgm:spPr/>
    </dgm:pt>
    <dgm:pt modelId="{7AACC3D8-0C38-495E-A6B8-F8A22E04BADE}" type="pres">
      <dgm:prSet presAssocID="{B28F80D5-7F2A-4251-A1B8-A1FA78A92241}" presName="parent1" presStyleLbl="alignAccFollowNode1" presStyleIdx="0" presStyleCnt="4">
        <dgm:presLayoutVars>
          <dgm:chMax val="4"/>
        </dgm:presLayoutVars>
      </dgm:prSet>
      <dgm:spPr/>
    </dgm:pt>
    <dgm:pt modelId="{BA9735F9-83E7-48BA-A687-4015C616600A}" type="pres">
      <dgm:prSet presAssocID="{B28F80D5-7F2A-4251-A1B8-A1FA78A92241}" presName="parent2" presStyleLbl="alignAccFollowNode1" presStyleIdx="1" presStyleCnt="4">
        <dgm:presLayoutVars>
          <dgm:chMax val="4"/>
        </dgm:presLayoutVars>
      </dgm:prSet>
      <dgm:spPr/>
    </dgm:pt>
    <dgm:pt modelId="{0DEED7B1-D601-4014-86D3-98A2CA9AE650}" type="pres">
      <dgm:prSet presAssocID="{B28F80D5-7F2A-4251-A1B8-A1FA78A92241}" presName="childrenComposite" presStyleCnt="0"/>
      <dgm:spPr/>
    </dgm:pt>
    <dgm:pt modelId="{6AC9C069-3B05-4F6A-B581-8371252A04DD}" type="pres">
      <dgm:prSet presAssocID="{B28F80D5-7F2A-4251-A1B8-A1FA78A92241}" presName="dummyMaxCanvas_ChildArea" presStyleCnt="0"/>
      <dgm:spPr/>
    </dgm:pt>
    <dgm:pt modelId="{2F3FAA94-F998-41F1-99D3-59C7413B8111}" type="pres">
      <dgm:prSet presAssocID="{B28F80D5-7F2A-4251-A1B8-A1FA78A92241}" presName="fulcrum" presStyleLbl="alignAccFollowNode1" presStyleIdx="2" presStyleCnt="4"/>
      <dgm:spPr/>
    </dgm:pt>
    <dgm:pt modelId="{2333A2FF-E6AC-4D47-8535-6855A166991C}" type="pres">
      <dgm:prSet presAssocID="{B28F80D5-7F2A-4251-A1B8-A1FA78A92241}" presName="balance_30" presStyleLbl="alignAccFollowNode1" presStyleIdx="3" presStyleCnt="4">
        <dgm:presLayoutVars>
          <dgm:bulletEnabled val="1"/>
        </dgm:presLayoutVars>
      </dgm:prSet>
      <dgm:spPr/>
    </dgm:pt>
    <dgm:pt modelId="{4127AA56-5945-46B4-863A-4F901F7BB93D}" type="pres">
      <dgm:prSet presAssocID="{B28F80D5-7F2A-4251-A1B8-A1FA78A92241}" presName="left_30_1" presStyleLbl="node1" presStyleIdx="0" presStyleCnt="3" custLinFactX="43012" custLinFactNeighborX="100000" custLinFactNeighborY="-22232">
        <dgm:presLayoutVars>
          <dgm:bulletEnabled val="1"/>
        </dgm:presLayoutVars>
      </dgm:prSet>
      <dgm:spPr/>
    </dgm:pt>
    <dgm:pt modelId="{651340B7-7A72-4910-AE06-7563B22203E4}" type="pres">
      <dgm:prSet presAssocID="{B28F80D5-7F2A-4251-A1B8-A1FA78A92241}" presName="left_30_2" presStyleLbl="node1" presStyleIdx="1" presStyleCnt="3" custLinFactNeighborX="2103" custLinFactNeighborY="89753">
        <dgm:presLayoutVars>
          <dgm:bulletEnabled val="1"/>
        </dgm:presLayoutVars>
      </dgm:prSet>
      <dgm:spPr/>
    </dgm:pt>
    <dgm:pt modelId="{3A271AD3-E496-4BC7-A40A-2EEF779E3770}" type="pres">
      <dgm:prSet presAssocID="{B28F80D5-7F2A-4251-A1B8-A1FA78A92241}" presName="left_30_3" presStyleLbl="node1" presStyleIdx="2" presStyleCnt="3" custLinFactX="48940" custLinFactNeighborX="100000" custLinFactNeighborY="70395">
        <dgm:presLayoutVars>
          <dgm:bulletEnabled val="1"/>
        </dgm:presLayoutVars>
      </dgm:prSet>
      <dgm:spPr/>
    </dgm:pt>
  </dgm:ptLst>
  <dgm:cxnLst>
    <dgm:cxn modelId="{ACD0030B-75EC-4099-9702-301DDFF72FE4}" type="presOf" srcId="{D8C36187-1D02-45B4-ADA1-1919CD6D43D3}" destId="{651340B7-7A72-4910-AE06-7563B22203E4}" srcOrd="0" destOrd="0" presId="urn:microsoft.com/office/officeart/2005/8/layout/balance1"/>
    <dgm:cxn modelId="{EB481841-E18E-4266-8123-8D7BA448F28E}" type="presOf" srcId="{0792C242-2CE0-435C-A57B-911A48B60C4C}" destId="{BA9735F9-83E7-48BA-A687-4015C616600A}" srcOrd="0" destOrd="0" presId="urn:microsoft.com/office/officeart/2005/8/layout/balance1"/>
    <dgm:cxn modelId="{4B112D61-480D-4CD7-9E5E-2B1E849E51C8}" srcId="{27D7C18C-A6D1-4767-A752-EE4A4C33D4B8}" destId="{D8C36187-1D02-45B4-ADA1-1919CD6D43D3}" srcOrd="1" destOrd="0" parTransId="{0F32F2E7-BDEA-482D-945B-139680858634}" sibTransId="{438D35EE-66DB-4317-AD28-F8F5BA540523}"/>
    <dgm:cxn modelId="{EF06C36A-CA38-4B7C-B52C-5F2BCEA61928}" type="presOf" srcId="{379EFA36-FFBE-4560-A793-112FC7DC9D95}" destId="{4127AA56-5945-46B4-863A-4F901F7BB93D}" srcOrd="0" destOrd="0" presId="urn:microsoft.com/office/officeart/2005/8/layout/balance1"/>
    <dgm:cxn modelId="{3796104E-0026-4C50-91AC-35EA86821ECE}" srcId="{B28F80D5-7F2A-4251-A1B8-A1FA78A92241}" destId="{0792C242-2CE0-435C-A57B-911A48B60C4C}" srcOrd="1" destOrd="0" parTransId="{5F8E0B34-E9FC-4598-9870-B83FE348AA19}" sibTransId="{06E3BC59-D514-4575-92D3-BFA323984351}"/>
    <dgm:cxn modelId="{2FE7126F-8964-4CAC-BC54-EAA97B8CB633}" srcId="{B28F80D5-7F2A-4251-A1B8-A1FA78A92241}" destId="{27D7C18C-A6D1-4767-A752-EE4A4C33D4B8}" srcOrd="0" destOrd="0" parTransId="{1D151C94-88E6-4D91-A3B1-56A0430D5ED5}" sibTransId="{C63601F0-F1D7-443A-867D-0DDAE137FAE7}"/>
    <dgm:cxn modelId="{10A7EA4F-B95C-4BB0-9A05-2B080AF30AA0}" type="presOf" srcId="{0281A5CF-6583-4E51-AE1C-74F745846C80}" destId="{3A271AD3-E496-4BC7-A40A-2EEF779E3770}" srcOrd="0" destOrd="0" presId="urn:microsoft.com/office/officeart/2005/8/layout/balance1"/>
    <dgm:cxn modelId="{39E08277-680E-48BE-B637-56CC5652D0D9}" type="presOf" srcId="{B28F80D5-7F2A-4251-A1B8-A1FA78A92241}" destId="{66345B01-58BE-4177-B909-176F115D1921}" srcOrd="0" destOrd="0" presId="urn:microsoft.com/office/officeart/2005/8/layout/balance1"/>
    <dgm:cxn modelId="{69EE7783-3803-47CD-9934-BC1BDB350284}" type="presOf" srcId="{27D7C18C-A6D1-4767-A752-EE4A4C33D4B8}" destId="{7AACC3D8-0C38-495E-A6B8-F8A22E04BADE}" srcOrd="0" destOrd="0" presId="urn:microsoft.com/office/officeart/2005/8/layout/balance1"/>
    <dgm:cxn modelId="{644565E2-FA36-4FA5-9CD8-9F00B505AD97}" srcId="{27D7C18C-A6D1-4767-A752-EE4A4C33D4B8}" destId="{379EFA36-FFBE-4560-A793-112FC7DC9D95}" srcOrd="0" destOrd="0" parTransId="{ACD9385B-FC9C-41BA-B87C-2E7C61B6FAD7}" sibTransId="{6B5B0E28-791B-4422-9730-85B68AE7E886}"/>
    <dgm:cxn modelId="{8E6B87F8-DA02-429B-8091-C526021A5536}" srcId="{27D7C18C-A6D1-4767-A752-EE4A4C33D4B8}" destId="{0281A5CF-6583-4E51-AE1C-74F745846C80}" srcOrd="2" destOrd="0" parTransId="{6BB6F622-520D-4D8C-86DC-D182F0BB2C51}" sibTransId="{7C4B3E17-953C-4A94-9823-52D90573090F}"/>
    <dgm:cxn modelId="{A1498B37-66BE-4EE6-A1BE-7867E0A2EE1E}" type="presParOf" srcId="{66345B01-58BE-4177-B909-176F115D1921}" destId="{050C6958-DF95-4B82-B14C-ED82B7ADC873}" srcOrd="0" destOrd="0" presId="urn:microsoft.com/office/officeart/2005/8/layout/balance1"/>
    <dgm:cxn modelId="{C2408C27-5356-480B-9273-5B584991173E}" type="presParOf" srcId="{66345B01-58BE-4177-B909-176F115D1921}" destId="{E13C134E-D0C8-463D-947F-3505C823719A}" srcOrd="1" destOrd="0" presId="urn:microsoft.com/office/officeart/2005/8/layout/balance1"/>
    <dgm:cxn modelId="{F7478588-5AD5-4B99-A7C0-577790686261}" type="presParOf" srcId="{E13C134E-D0C8-463D-947F-3505C823719A}" destId="{7AACC3D8-0C38-495E-A6B8-F8A22E04BADE}" srcOrd="0" destOrd="0" presId="urn:microsoft.com/office/officeart/2005/8/layout/balance1"/>
    <dgm:cxn modelId="{6D5A0255-24C5-47C3-A055-6E780A3184D4}" type="presParOf" srcId="{E13C134E-D0C8-463D-947F-3505C823719A}" destId="{BA9735F9-83E7-48BA-A687-4015C616600A}" srcOrd="1" destOrd="0" presId="urn:microsoft.com/office/officeart/2005/8/layout/balance1"/>
    <dgm:cxn modelId="{5645919E-4EB0-4215-9F13-8535F4697BD0}" type="presParOf" srcId="{66345B01-58BE-4177-B909-176F115D1921}" destId="{0DEED7B1-D601-4014-86D3-98A2CA9AE650}" srcOrd="2" destOrd="0" presId="urn:microsoft.com/office/officeart/2005/8/layout/balance1"/>
    <dgm:cxn modelId="{314F8201-FDD4-4691-B8E6-684B0A0BA6F0}" type="presParOf" srcId="{0DEED7B1-D601-4014-86D3-98A2CA9AE650}" destId="{6AC9C069-3B05-4F6A-B581-8371252A04DD}" srcOrd="0" destOrd="0" presId="urn:microsoft.com/office/officeart/2005/8/layout/balance1"/>
    <dgm:cxn modelId="{206E6B2F-C9FD-46B8-AABA-A72108435314}" type="presParOf" srcId="{0DEED7B1-D601-4014-86D3-98A2CA9AE650}" destId="{2F3FAA94-F998-41F1-99D3-59C7413B8111}" srcOrd="1" destOrd="0" presId="urn:microsoft.com/office/officeart/2005/8/layout/balance1"/>
    <dgm:cxn modelId="{C53AC6D0-3C5E-4548-B654-91E400690DCF}" type="presParOf" srcId="{0DEED7B1-D601-4014-86D3-98A2CA9AE650}" destId="{2333A2FF-E6AC-4D47-8535-6855A166991C}" srcOrd="2" destOrd="0" presId="urn:microsoft.com/office/officeart/2005/8/layout/balance1"/>
    <dgm:cxn modelId="{0795F60B-F1C4-44B7-B820-51EB1E99F593}" type="presParOf" srcId="{0DEED7B1-D601-4014-86D3-98A2CA9AE650}" destId="{4127AA56-5945-46B4-863A-4F901F7BB93D}" srcOrd="3" destOrd="0" presId="urn:microsoft.com/office/officeart/2005/8/layout/balance1"/>
    <dgm:cxn modelId="{0CD32C9D-0EA2-4086-B9A3-F9E2E3AC00F8}" type="presParOf" srcId="{0DEED7B1-D601-4014-86D3-98A2CA9AE650}" destId="{651340B7-7A72-4910-AE06-7563B22203E4}" srcOrd="4" destOrd="0" presId="urn:microsoft.com/office/officeart/2005/8/layout/balance1"/>
    <dgm:cxn modelId="{434E0DBF-FA61-45E0-9F2A-BEF1CDB5BF95}" type="presParOf" srcId="{0DEED7B1-D601-4014-86D3-98A2CA9AE650}" destId="{3A271AD3-E496-4BC7-A40A-2EEF779E3770}" srcOrd="5"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3F9C0-1AEF-4323-BFFE-4493326FB120}">
      <dsp:nvSpPr>
        <dsp:cNvPr id="0" name=""/>
        <dsp:cNvSpPr/>
      </dsp:nvSpPr>
      <dsp:spPr>
        <a:xfrm>
          <a:off x="3" y="0"/>
          <a:ext cx="6403862" cy="2880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B01D03-95C9-4768-8B1E-0B039EF99814}">
      <dsp:nvSpPr>
        <dsp:cNvPr id="0" name=""/>
        <dsp:cNvSpPr/>
      </dsp:nvSpPr>
      <dsp:spPr>
        <a:xfrm>
          <a:off x="3205" y="864011"/>
          <a:ext cx="1541555" cy="1152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0" i="0" kern="1200" dirty="0"/>
            <a:t>Read the ULO(s)</a:t>
          </a:r>
          <a:endParaRPr lang="hr-HR" sz="1600" kern="1200" dirty="0"/>
        </a:p>
      </dsp:txBody>
      <dsp:txXfrm>
        <a:off x="59442" y="920248"/>
        <a:ext cx="1429081" cy="1039540"/>
      </dsp:txXfrm>
    </dsp:sp>
    <dsp:sp modelId="{00F81CB4-C9F7-472E-BC6B-43C8F8C1A66F}">
      <dsp:nvSpPr>
        <dsp:cNvPr id="0" name=""/>
        <dsp:cNvSpPr/>
      </dsp:nvSpPr>
      <dsp:spPr>
        <a:xfrm>
          <a:off x="1621838" y="864011"/>
          <a:ext cx="1541555" cy="1152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0" i="0" kern="1200" dirty="0"/>
            <a:t>Choose an Active Method</a:t>
          </a:r>
          <a:endParaRPr lang="hr-HR" sz="1600" kern="1200" dirty="0"/>
        </a:p>
      </dsp:txBody>
      <dsp:txXfrm>
        <a:off x="1678075" y="920248"/>
        <a:ext cx="1429081" cy="1039540"/>
      </dsp:txXfrm>
    </dsp:sp>
    <dsp:sp modelId="{AE977C8F-3212-4C23-B1C5-B7CFF99DE6FB}">
      <dsp:nvSpPr>
        <dsp:cNvPr id="0" name=""/>
        <dsp:cNvSpPr/>
      </dsp:nvSpPr>
      <dsp:spPr>
        <a:xfrm>
          <a:off x="3240471" y="864011"/>
          <a:ext cx="1541555" cy="1152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0" i="0" kern="1200" dirty="0"/>
            <a:t>Define Assessment Evidence </a:t>
          </a:r>
          <a:endParaRPr lang="hr-HR" sz="1600" kern="1200" dirty="0"/>
        </a:p>
      </dsp:txBody>
      <dsp:txXfrm>
        <a:off x="3296708" y="920248"/>
        <a:ext cx="1429081" cy="1039540"/>
      </dsp:txXfrm>
    </dsp:sp>
    <dsp:sp modelId="{4CC68EE8-D684-43AB-A691-CC9BEC265CDD}">
      <dsp:nvSpPr>
        <dsp:cNvPr id="0" name=""/>
        <dsp:cNvSpPr/>
      </dsp:nvSpPr>
      <dsp:spPr>
        <a:xfrm>
          <a:off x="4859105" y="864011"/>
          <a:ext cx="1541555" cy="11520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b="0" i="0" kern="1200" dirty="0"/>
            <a:t>Sequence the Session</a:t>
          </a:r>
          <a:endParaRPr lang="hr-HR" sz="1600" kern="1200" dirty="0"/>
        </a:p>
      </dsp:txBody>
      <dsp:txXfrm>
        <a:off x="4915342" y="920248"/>
        <a:ext cx="1429081" cy="1039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C3D8-0C38-495E-A6B8-F8A22E04BADE}">
      <dsp:nvSpPr>
        <dsp:cNvPr id="0" name=""/>
        <dsp:cNvSpPr/>
      </dsp:nvSpPr>
      <dsp:spPr>
        <a:xfrm>
          <a:off x="476755" y="0"/>
          <a:ext cx="1385618" cy="7697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dirty="0"/>
            <a:t>Traditional </a:t>
          </a:r>
        </a:p>
        <a:p>
          <a:pPr marL="0" lvl="0" indent="0" algn="ctr" defTabSz="533400">
            <a:lnSpc>
              <a:spcPct val="90000"/>
            </a:lnSpc>
            <a:spcBef>
              <a:spcPct val="0"/>
            </a:spcBef>
            <a:spcAft>
              <a:spcPct val="35000"/>
            </a:spcAft>
            <a:buNone/>
          </a:pPr>
          <a:r>
            <a:rPr lang="hr-HR" sz="1200" kern="1200" dirty="0"/>
            <a:t>(Heavy)</a:t>
          </a:r>
        </a:p>
      </dsp:txBody>
      <dsp:txXfrm>
        <a:off x="499301" y="22546"/>
        <a:ext cx="1340526" cy="724695"/>
      </dsp:txXfrm>
    </dsp:sp>
    <dsp:sp modelId="{BA9735F9-83E7-48BA-A687-4015C616600A}">
      <dsp:nvSpPr>
        <dsp:cNvPr id="0" name=""/>
        <dsp:cNvSpPr/>
      </dsp:nvSpPr>
      <dsp:spPr>
        <a:xfrm>
          <a:off x="2478204" y="0"/>
          <a:ext cx="1385618" cy="76978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hr-HR" sz="1200" kern="1200" dirty="0"/>
            <a:t>Leightweight &amp; Applied (Effective)</a:t>
          </a:r>
        </a:p>
      </dsp:txBody>
      <dsp:txXfrm>
        <a:off x="2500750" y="22546"/>
        <a:ext cx="1340526" cy="724695"/>
      </dsp:txXfrm>
    </dsp:sp>
    <dsp:sp modelId="{2F3FAA94-F998-41F1-99D3-59C7413B8111}">
      <dsp:nvSpPr>
        <dsp:cNvPr id="0" name=""/>
        <dsp:cNvSpPr/>
      </dsp:nvSpPr>
      <dsp:spPr>
        <a:xfrm>
          <a:off x="1881618" y="3271598"/>
          <a:ext cx="577340" cy="57734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3A2FF-E6AC-4D47-8535-6855A166991C}">
      <dsp:nvSpPr>
        <dsp:cNvPr id="0" name=""/>
        <dsp:cNvSpPr/>
      </dsp:nvSpPr>
      <dsp:spPr>
        <a:xfrm rot="21360000">
          <a:off x="437737" y="3024201"/>
          <a:ext cx="3465103" cy="2423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7AA56-5945-46B4-863A-4F901F7BB93D}">
      <dsp:nvSpPr>
        <dsp:cNvPr id="0" name=""/>
        <dsp:cNvSpPr/>
      </dsp:nvSpPr>
      <dsp:spPr>
        <a:xfrm rot="21360000">
          <a:off x="2476448" y="2254088"/>
          <a:ext cx="1382543" cy="6441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dirty="0"/>
            <a:t>Micro Exercises</a:t>
          </a:r>
        </a:p>
      </dsp:txBody>
      <dsp:txXfrm>
        <a:off x="2507891" y="2285531"/>
        <a:ext cx="1319657" cy="581237"/>
      </dsp:txXfrm>
    </dsp:sp>
    <dsp:sp modelId="{651340B7-7A72-4910-AE06-7563B22203E4}">
      <dsp:nvSpPr>
        <dsp:cNvPr id="0" name=""/>
        <dsp:cNvSpPr/>
      </dsp:nvSpPr>
      <dsp:spPr>
        <a:xfrm rot="21360000">
          <a:off x="419716" y="2388844"/>
          <a:ext cx="1382543" cy="6441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dirty="0"/>
            <a:t>Long Essays</a:t>
          </a:r>
        </a:p>
      </dsp:txBody>
      <dsp:txXfrm>
        <a:off x="451159" y="2420287"/>
        <a:ext cx="1319657" cy="581237"/>
      </dsp:txXfrm>
    </dsp:sp>
    <dsp:sp modelId="{3A271AD3-E496-4BC7-A40A-2EEF779E3770}">
      <dsp:nvSpPr>
        <dsp:cNvPr id="0" name=""/>
        <dsp:cNvSpPr/>
      </dsp:nvSpPr>
      <dsp:spPr>
        <a:xfrm rot="21360000">
          <a:off x="2460796" y="1568376"/>
          <a:ext cx="1382543" cy="6441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hr-HR" sz="1300" kern="1200" dirty="0"/>
            <a:t>Short Applied tasks</a:t>
          </a:r>
        </a:p>
      </dsp:txBody>
      <dsp:txXfrm>
        <a:off x="2492239" y="1599819"/>
        <a:ext cx="1319657" cy="58123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13/05/2026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13/05/2026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Module 4. Now that we have the pedagogical foundations from Module 3, it’s time to look at the practical workflow. This module is your "road map" for taking a Learning Unit from a document and turning it into a real, engaging classroom experience.</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completing Module 4. In the next module, we will focus on the administrative side—how to collect that evidence and report it correctly for the project validation.</a:t>
            </a:r>
          </a:p>
          <a:p>
            <a:br>
              <a:rPr lang="en-US" dirty="0"/>
            </a:br>
            <a:br>
              <a:rPr lang="en-US" dirty="0"/>
            </a:br>
            <a:br>
              <a:rPr lang="en-US" dirty="0"/>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will guide you through the entire process: starting with the analysis of your assigned unit, moving through the design workflow, and finally looking at how to fill out the mandatory Lesson Plan Template. We will also discuss how to adapt your style to different learner backgrounds.</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sz="1200" b="0" i="0" kern="1200" dirty="0">
                <a:solidFill>
                  <a:schemeClr val="tx1"/>
                </a:solidFill>
                <a:effectLst/>
                <a:latin typeface="+mn-lt"/>
                <a:ea typeface="+mn-ea"/>
                <a:cs typeface="+mn-cs"/>
              </a:rPr>
              <a:t>Before you plan any activity, you must deconstruct the unit. Look at the action verbs in the </a:t>
            </a:r>
            <a:r>
              <a:rPr lang="hr-HR" sz="1200" b="0" i="0" kern="1200" dirty="0">
                <a:solidFill>
                  <a:schemeClr val="tx1"/>
                </a:solidFill>
                <a:effectLst/>
                <a:latin typeface="+mn-lt"/>
                <a:ea typeface="+mn-ea"/>
                <a:cs typeface="+mn-cs"/>
              </a:rPr>
              <a:t>unit learning outcomes</a:t>
            </a:r>
            <a:r>
              <a:rPr lang="en-US" sz="1200" b="0" i="0" kern="1200" dirty="0">
                <a:solidFill>
                  <a:schemeClr val="tx1"/>
                </a:solidFill>
                <a:effectLst/>
                <a:latin typeface="+mn-lt"/>
                <a:ea typeface="+mn-ea"/>
                <a:cs typeface="+mn-cs"/>
              </a:rPr>
              <a:t>—they tell you exactly what the learner’s behavior should be. Check the Learning Material Packs provided by the project, as they contain the specific assessment instruments you should use.</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5470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C8770-83A2-1571-C236-52DE39F81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DE824-603F-54C5-02C4-B887625B8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A2EB7-D5A2-A6C6-34B7-EBDB3A7B0DB0}"/>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This 4-step workflow is your conceptual design phase. Always start with the </a:t>
            </a:r>
            <a:r>
              <a:rPr lang="hr-HR" sz="1200" b="0" i="0" kern="1200" dirty="0">
                <a:solidFill>
                  <a:schemeClr val="tx1"/>
                </a:solidFill>
                <a:effectLst/>
                <a:latin typeface="+mn-lt"/>
                <a:ea typeface="+mn-ea"/>
                <a:cs typeface="+mn-cs"/>
              </a:rPr>
              <a:t>unit learning outcomes</a:t>
            </a:r>
            <a:r>
              <a:rPr lang="en-US" sz="1200" b="0" i="0" kern="1200" dirty="0">
                <a:solidFill>
                  <a:schemeClr val="tx1"/>
                </a:solidFill>
                <a:effectLst/>
                <a:latin typeface="+mn-lt"/>
                <a:ea typeface="+mn-ea"/>
                <a:cs typeface="+mn-cs"/>
              </a:rPr>
              <a:t>. If the verb is "Configure," your active method should be a "Hands-on Demo," and your evidence should be a "System Screenshot." Don't design activities in a vacuum; let the </a:t>
            </a:r>
            <a:r>
              <a:rPr lang="hr-HR" sz="1200" b="0" i="0" kern="1200" dirty="0">
                <a:solidFill>
                  <a:schemeClr val="tx1"/>
                </a:solidFill>
                <a:effectLst/>
                <a:latin typeface="+mn-lt"/>
                <a:ea typeface="+mn-ea"/>
                <a:cs typeface="+mn-cs"/>
              </a:rPr>
              <a:t>unit learning outcomes</a:t>
            </a:r>
            <a:r>
              <a:rPr lang="en-US" sz="1200" b="0" i="0" kern="1200" dirty="0">
                <a:solidFill>
                  <a:schemeClr val="tx1"/>
                </a:solidFill>
                <a:effectLst/>
                <a:latin typeface="+mn-lt"/>
                <a:ea typeface="+mn-ea"/>
                <a:cs typeface="+mn-cs"/>
              </a:rPr>
              <a:t> lead the way.</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057D54B9-6F64-543C-AAEF-C81E3F5831CF}"/>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13811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71F6-86BE-AD0A-01BA-0657C6ED5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5A5AB-D7B1-1FCC-DFC6-AA09E3D9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2BED-9B48-5267-3721-6664EC7D3A2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 typical Digital4Sustainability session follows this 5-step pattern. It ensures that students aren't just listening—they are doing. </a:t>
            </a:r>
            <a:endParaRPr lang="hr-H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most important part is Step 4: Evidence Production. </a:t>
            </a:r>
            <a:endParaRPr lang="hr-H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is where the student proves they have met the learning outcome.</a:t>
            </a:r>
          </a:p>
          <a:p>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39B75DD-081E-6BF4-846D-3E9CF5343DBD}"/>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116920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9A5A-960E-0077-EF60-55396B04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5D846-C8A6-6289-FAB1-3C661C82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5F94-B6BE-3ADD-52F3-4FF21C9968AC}"/>
              </a:ext>
            </a:extLst>
          </p:cNvPr>
          <p:cNvSpPr>
            <a:spLocks noGrp="1"/>
          </p:cNvSpPr>
          <p:nvPr>
            <p:ph type="body" idx="1"/>
          </p:nvPr>
        </p:nvSpPr>
        <p:spPr/>
        <p:txBody>
          <a:bodyPr/>
          <a:lstStyle/>
          <a:p>
            <a:r>
              <a:rPr lang="hr-HR" sz="1200" b="0" i="0" kern="1200" dirty="0">
                <a:solidFill>
                  <a:schemeClr val="tx1"/>
                </a:solidFill>
                <a:effectLst/>
                <a:latin typeface="+mn-lt"/>
                <a:ea typeface="+mn-ea"/>
                <a:cs typeface="+mn-cs"/>
              </a:rPr>
              <a:t>I</a:t>
            </a:r>
            <a:r>
              <a:rPr lang="en-US" sz="1200" b="0" i="0" kern="1200" dirty="0">
                <a:solidFill>
                  <a:schemeClr val="tx1"/>
                </a:solidFill>
                <a:effectLst/>
                <a:latin typeface="+mn-lt"/>
                <a:ea typeface="+mn-ea"/>
                <a:cs typeface="+mn-cs"/>
              </a:rPr>
              <a:t>n our approach, assessment is an integral part of learning design, not an extra exam at the end. We focus on </a:t>
            </a:r>
            <a:r>
              <a:rPr lang="en-US" sz="1200" b="1" i="0" kern="1200" dirty="0">
                <a:solidFill>
                  <a:schemeClr val="tx1"/>
                </a:solidFill>
                <a:effectLst/>
                <a:latin typeface="+mn-lt"/>
                <a:ea typeface="+mn-ea"/>
                <a:cs typeface="+mn-cs"/>
              </a:rPr>
              <a:t>short, observable outputs</a:t>
            </a:r>
            <a:r>
              <a:rPr lang="en-US" sz="1200" b="0" i="0" kern="1200" dirty="0">
                <a:solidFill>
                  <a:schemeClr val="tx1"/>
                </a:solidFill>
                <a:effectLst/>
                <a:latin typeface="+mn-lt"/>
                <a:ea typeface="+mn-ea"/>
                <a:cs typeface="+mn-cs"/>
              </a:rPr>
              <a:t> produced during the session, rather than lengthy essays.</a:t>
            </a:r>
          </a:p>
          <a:p>
            <a:r>
              <a:rPr lang="en-US" sz="1200" b="0" i="0" kern="1200" dirty="0">
                <a:solidFill>
                  <a:schemeClr val="tx1"/>
                </a:solidFill>
                <a:effectLst/>
                <a:latin typeface="+mn-lt"/>
                <a:ea typeface="+mn-ea"/>
                <a:cs typeface="+mn-cs"/>
              </a:rPr>
              <a:t>The central rule is: </a:t>
            </a:r>
            <a:r>
              <a:rPr lang="en-US" sz="1200" b="1" i="0" kern="1200" dirty="0">
                <a:solidFill>
                  <a:schemeClr val="tx1"/>
                </a:solidFill>
                <a:effectLst/>
                <a:latin typeface="+mn-lt"/>
                <a:ea typeface="+mn-ea"/>
                <a:cs typeface="+mn-cs"/>
              </a:rPr>
              <a:t>The evidence must mirror the ULO verb.</a:t>
            </a:r>
            <a:r>
              <a:rPr lang="en-US" sz="1200" b="0" i="0" kern="1200" dirty="0">
                <a:solidFill>
                  <a:schemeClr val="tx1"/>
                </a:solidFill>
                <a:effectLst/>
                <a:latin typeface="+mn-lt"/>
                <a:ea typeface="+mn-ea"/>
                <a:cs typeface="+mn-cs"/>
              </a:rPr>
              <a:t> If a learner must '</a:t>
            </a:r>
            <a:r>
              <a:rPr lang="en-US" sz="1200" b="0" i="0" kern="1200" dirty="0" err="1">
                <a:solidFill>
                  <a:schemeClr val="tx1"/>
                </a:solidFill>
                <a:effectLst/>
                <a:latin typeface="+mn-lt"/>
                <a:ea typeface="+mn-ea"/>
                <a:cs typeface="+mn-cs"/>
              </a:rPr>
              <a:t>Analyse</a:t>
            </a:r>
            <a:r>
              <a:rPr lang="en-US" sz="1200" b="0" i="0" kern="1200" dirty="0">
                <a:solidFill>
                  <a:schemeClr val="tx1"/>
                </a:solidFill>
                <a:effectLst/>
                <a:latin typeface="+mn-lt"/>
                <a:ea typeface="+mn-ea"/>
                <a:cs typeface="+mn-cs"/>
              </a:rPr>
              <a:t>,' they produce an analysis; if they must 'Configure,' they produce a screenshot or system export.</a:t>
            </a:r>
          </a:p>
          <a:p>
            <a:r>
              <a:rPr lang="en-US" sz="1200" b="1" i="0" kern="1200" dirty="0">
                <a:solidFill>
                  <a:schemeClr val="tx1"/>
                </a:solidFill>
                <a:effectLst/>
                <a:latin typeface="+mn-lt"/>
                <a:ea typeface="+mn-ea"/>
                <a:cs typeface="+mn-cs"/>
              </a:rPr>
              <a:t>For the Pilot Phase: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use a </a:t>
            </a:r>
            <a:r>
              <a:rPr lang="en-US" sz="1200" b="1" i="0" kern="1200" dirty="0">
                <a:solidFill>
                  <a:schemeClr val="tx1"/>
                </a:solidFill>
                <a:effectLst/>
                <a:latin typeface="+mn-lt"/>
                <a:ea typeface="+mn-ea"/>
                <a:cs typeface="+mn-cs"/>
              </a:rPr>
              <a:t>'Pass/Fail' model</a:t>
            </a:r>
            <a:r>
              <a:rPr lang="en-US" sz="1200" b="0" i="0" kern="1200" dirty="0">
                <a:solidFill>
                  <a:schemeClr val="tx1"/>
                </a:solidFill>
                <a:effectLst/>
                <a:latin typeface="+mn-lt"/>
                <a:ea typeface="+mn-ea"/>
                <a:cs typeface="+mn-cs"/>
              </a:rPr>
              <a:t> based on whether the produced evidence aligns with the ULO.</a:t>
            </a:r>
          </a:p>
          <a:p>
            <a:r>
              <a:rPr lang="en-US" sz="1200" b="1" i="0" kern="1200" dirty="0">
                <a:solidFill>
                  <a:schemeClr val="tx1"/>
                </a:solidFill>
                <a:effectLst/>
                <a:latin typeface="+mn-lt"/>
                <a:ea typeface="+mn-ea"/>
                <a:cs typeface="+mn-cs"/>
              </a:rPr>
              <a:t>Check your Learning Material Pack (LMP):</a:t>
            </a:r>
            <a:r>
              <a:rPr lang="en-US" sz="1200" b="0" i="0" kern="1200" dirty="0">
                <a:solidFill>
                  <a:schemeClr val="tx1"/>
                </a:solidFill>
                <a:effectLst/>
                <a:latin typeface="+mn-lt"/>
                <a:ea typeface="+mn-ea"/>
                <a:cs typeface="+mn-cs"/>
              </a:rPr>
              <a:t> All specific assessment instruments and criteria are found there to ensure consistency.</a:t>
            </a:r>
          </a:p>
          <a:p>
            <a:r>
              <a:rPr lang="en-US" sz="1200" b="1" i="0" kern="1200" dirty="0">
                <a:solidFill>
                  <a:schemeClr val="tx1"/>
                </a:solidFill>
                <a:effectLst/>
                <a:latin typeface="+mn-lt"/>
                <a:ea typeface="+mn-ea"/>
                <a:cs typeface="+mn-cs"/>
              </a:rPr>
              <a:t>Two-Track approach:</a:t>
            </a:r>
            <a:r>
              <a:rPr lang="en-US" sz="1200" b="0" i="0" kern="1200" dirty="0">
                <a:solidFill>
                  <a:schemeClr val="tx1"/>
                </a:solidFill>
                <a:effectLst/>
                <a:latin typeface="+mn-lt"/>
                <a:ea typeface="+mn-ea"/>
                <a:cs typeface="+mn-cs"/>
              </a:rPr>
              <a:t> For single units, prioritize </a:t>
            </a:r>
            <a:r>
              <a:rPr lang="en-US" sz="1200" b="1" i="0" kern="1200" dirty="0">
                <a:solidFill>
                  <a:schemeClr val="tx1"/>
                </a:solidFill>
                <a:effectLst/>
                <a:latin typeface="+mn-lt"/>
                <a:ea typeface="+mn-ea"/>
                <a:cs typeface="+mn-cs"/>
              </a:rPr>
              <a:t>lightweight artifacts</a:t>
            </a:r>
            <a:r>
              <a:rPr lang="en-US" sz="1200" b="0" i="0" kern="1200" dirty="0">
                <a:solidFill>
                  <a:schemeClr val="tx1"/>
                </a:solidFill>
                <a:effectLst/>
                <a:latin typeface="+mn-lt"/>
                <a:ea typeface="+mn-ea"/>
                <a:cs typeface="+mn-cs"/>
              </a:rPr>
              <a:t> (short tasks, digital quizzes, or mini-reflections). For the full curriculum, follow the comprehensive project requirements (like a Capstone) specified in the LMP.</a:t>
            </a:r>
          </a:p>
          <a:p>
            <a:r>
              <a:rPr lang="en-US" sz="1200" b="0" i="0" kern="1200" dirty="0">
                <a:solidFill>
                  <a:schemeClr val="tx1"/>
                </a:solidFill>
                <a:effectLst/>
                <a:latin typeface="+mn-lt"/>
                <a:ea typeface="+mn-ea"/>
                <a:cs typeface="+mn-cs"/>
              </a:rPr>
              <a:t>Keep evidence collection manageable: focus on tangible artifacts that directly confirm competence."</a:t>
            </a:r>
          </a:p>
          <a:p>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C0A3648-FDAF-0EDD-2493-41B109F0D78B}"/>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255180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You will find the Lesson Plan Template in the Annex of your Handbook. Filling this out is a requirement for the pilot phase. It serves as your delivery script, ensuring that no matter who is teaching in Spain, the Netherlands, or Croatia, the learning outcomes remain comparable.</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3192609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202-166F-090C-0C80-C3D003A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83FE-01B6-9EDF-E1E8-BC075A46E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8CAB-09CB-00D1-1083-45D67329047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Our curricula span EQF levels 5 to 7 and are designed to be delivered across VET, Higher Education, and Industry settings. To do this effectively, you must </a:t>
            </a:r>
            <a:r>
              <a:rPr lang="en-US" sz="1200" b="1" i="0" kern="1200" dirty="0" err="1">
                <a:solidFill>
                  <a:schemeClr val="tx1"/>
                </a:solidFill>
                <a:effectLst/>
                <a:latin typeface="+mn-lt"/>
                <a:ea typeface="+mn-ea"/>
                <a:cs typeface="+mn-cs"/>
              </a:rPr>
              <a:t>contextualise</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The Golden Rule:</a:t>
            </a:r>
            <a:r>
              <a:rPr lang="en-US" sz="1200" b="0" i="0" kern="1200" dirty="0">
                <a:solidFill>
                  <a:schemeClr val="tx1"/>
                </a:solidFill>
                <a:effectLst/>
                <a:latin typeface="+mn-lt"/>
                <a:ea typeface="+mn-ea"/>
                <a:cs typeface="+mn-cs"/>
              </a:rPr>
              <a:t> You may adapt the </a:t>
            </a:r>
            <a:r>
              <a:rPr lang="en-US" sz="1200" b="0" i="1" kern="1200" dirty="0">
                <a:solidFill>
                  <a:schemeClr val="tx1"/>
                </a:solidFill>
                <a:effectLst/>
                <a:latin typeface="+mn-lt"/>
                <a:ea typeface="+mn-ea"/>
                <a:cs typeface="+mn-cs"/>
              </a:rPr>
              <a:t>pathway</a:t>
            </a:r>
            <a:r>
              <a:rPr lang="en-US" sz="1200" b="0" i="0" kern="1200" dirty="0">
                <a:solidFill>
                  <a:schemeClr val="tx1"/>
                </a:solidFill>
                <a:effectLst/>
                <a:latin typeface="+mn-lt"/>
                <a:ea typeface="+mn-ea"/>
                <a:cs typeface="+mn-cs"/>
              </a:rPr>
              <a:t>, the </a:t>
            </a:r>
            <a:r>
              <a:rPr lang="en-US" sz="1200" b="0" i="1" kern="1200" dirty="0">
                <a:solidFill>
                  <a:schemeClr val="tx1"/>
                </a:solidFill>
                <a:effectLst/>
                <a:latin typeface="+mn-lt"/>
                <a:ea typeface="+mn-ea"/>
                <a:cs typeface="+mn-cs"/>
              </a:rPr>
              <a:t>examples</a:t>
            </a:r>
            <a:r>
              <a:rPr lang="en-US" sz="1200" b="0" i="0" kern="1200" dirty="0">
                <a:solidFill>
                  <a:schemeClr val="tx1"/>
                </a:solidFill>
                <a:effectLst/>
                <a:latin typeface="+mn-lt"/>
                <a:ea typeface="+mn-ea"/>
                <a:cs typeface="+mn-cs"/>
              </a:rPr>
              <a:t>, and the </a:t>
            </a:r>
            <a:r>
              <a:rPr lang="en-US" sz="1200" b="0" i="1" kern="1200" dirty="0">
                <a:solidFill>
                  <a:schemeClr val="tx1"/>
                </a:solidFill>
                <a:effectLst/>
                <a:latin typeface="+mn-lt"/>
                <a:ea typeface="+mn-ea"/>
                <a:cs typeface="+mn-cs"/>
              </a:rPr>
              <a:t>level of scaffolding</a:t>
            </a:r>
            <a:r>
              <a:rPr lang="en-US" sz="1200" b="0" i="0" kern="1200" dirty="0">
                <a:solidFill>
                  <a:schemeClr val="tx1"/>
                </a:solidFill>
                <a:effectLst/>
                <a:latin typeface="+mn-lt"/>
                <a:ea typeface="+mn-ea"/>
                <a:cs typeface="+mn-cs"/>
              </a:rPr>
              <a:t>, but the </a:t>
            </a:r>
            <a:r>
              <a:rPr lang="en-US" sz="1200" b="1" i="0" kern="1200" dirty="0">
                <a:solidFill>
                  <a:schemeClr val="tx1"/>
                </a:solidFill>
                <a:effectLst/>
                <a:latin typeface="+mn-lt"/>
                <a:ea typeface="+mn-ea"/>
                <a:cs typeface="+mn-cs"/>
              </a:rPr>
              <a:t>Unit Learning Outcomes (ULOs) must remain unchanged.</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Best Practices: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Conduct a Pre-assessment:</a:t>
            </a:r>
            <a:r>
              <a:rPr lang="en-US" sz="1200" b="0" i="0" kern="1200" dirty="0">
                <a:solidFill>
                  <a:schemeClr val="tx1"/>
                </a:solidFill>
                <a:effectLst/>
                <a:latin typeface="+mn-lt"/>
                <a:ea typeface="+mn-ea"/>
                <a:cs typeface="+mn-cs"/>
              </a:rPr>
              <a:t> Use a brief questionnaire before the session. This establishes a </a:t>
            </a:r>
            <a:r>
              <a:rPr lang="en-US" sz="1200" b="1" i="0" kern="1200" dirty="0">
                <a:solidFill>
                  <a:schemeClr val="tx1"/>
                </a:solidFill>
                <a:effectLst/>
                <a:latin typeface="+mn-lt"/>
                <a:ea typeface="+mn-ea"/>
                <a:cs typeface="+mn-cs"/>
              </a:rPr>
              <a:t>baseline</a:t>
            </a:r>
            <a:r>
              <a:rPr lang="en-US" sz="1200" b="0" i="0" kern="1200" dirty="0">
                <a:solidFill>
                  <a:schemeClr val="tx1"/>
                </a:solidFill>
                <a:effectLst/>
                <a:latin typeface="+mn-lt"/>
                <a:ea typeface="+mn-ea"/>
                <a:cs typeface="+mn-cs"/>
              </a:rPr>
              <a:t> of your learners' prior experience.</a:t>
            </a:r>
          </a:p>
          <a:p>
            <a:r>
              <a:rPr lang="en-US" sz="1200" b="1" i="0" kern="1200" dirty="0">
                <a:solidFill>
                  <a:schemeClr val="tx1"/>
                </a:solidFill>
                <a:effectLst/>
                <a:latin typeface="+mn-lt"/>
                <a:ea typeface="+mn-ea"/>
                <a:cs typeface="+mn-cs"/>
              </a:rPr>
              <a:t>Demonstrate Learning Gain:</a:t>
            </a:r>
            <a:r>
              <a:rPr lang="en-US" sz="1200" b="0" i="0" kern="1200" dirty="0">
                <a:solidFill>
                  <a:schemeClr val="tx1"/>
                </a:solidFill>
                <a:effectLst/>
                <a:latin typeface="+mn-lt"/>
                <a:ea typeface="+mn-ea"/>
                <a:cs typeface="+mn-cs"/>
              </a:rPr>
              <a:t> By comparing this baseline with the final evidence produced, you can clearly demonstrate the 'learning gain' achieved during your session.</a:t>
            </a:r>
          </a:p>
          <a:p>
            <a:r>
              <a:rPr lang="en-US" sz="1200" b="1" i="0" kern="1200" dirty="0">
                <a:solidFill>
                  <a:schemeClr val="tx1"/>
                </a:solidFill>
                <a:effectLst/>
                <a:latin typeface="+mn-lt"/>
                <a:ea typeface="+mn-ea"/>
                <a:cs typeface="+mn-cs"/>
              </a:rPr>
              <a:t>Tailor your Support:</a:t>
            </a:r>
            <a:endParaRPr lang="en-US" sz="1200" b="0" i="0" kern="1200" dirty="0">
              <a:solidFill>
                <a:schemeClr val="tx1"/>
              </a:solidFill>
              <a:effectLst/>
              <a:latin typeface="+mn-lt"/>
              <a:ea typeface="+mn-ea"/>
              <a:cs typeface="+mn-cs"/>
            </a:endParaRPr>
          </a:p>
          <a:p>
            <a:pPr lvl="1"/>
            <a:r>
              <a:rPr lang="en-US" sz="1200" b="1" i="0" kern="1200" dirty="0">
                <a:solidFill>
                  <a:schemeClr val="tx1"/>
                </a:solidFill>
                <a:effectLst/>
                <a:latin typeface="+mn-lt"/>
                <a:ea typeface="+mn-ea"/>
                <a:cs typeface="+mn-cs"/>
              </a:rPr>
              <a:t>In VET:</a:t>
            </a:r>
            <a:r>
              <a:rPr lang="en-US" sz="1200" b="0" i="0" kern="1200" dirty="0">
                <a:solidFill>
                  <a:schemeClr val="tx1"/>
                </a:solidFill>
                <a:effectLst/>
                <a:latin typeface="+mn-lt"/>
                <a:ea typeface="+mn-ea"/>
                <a:cs typeface="+mn-cs"/>
              </a:rPr>
              <a:t> Use more structure and step-by-step modelling.</a:t>
            </a:r>
          </a:p>
          <a:p>
            <a:pPr lvl="1"/>
            <a:r>
              <a:rPr lang="en-US" sz="1200" b="1" i="0" kern="1200" dirty="0">
                <a:solidFill>
                  <a:schemeClr val="tx1"/>
                </a:solidFill>
                <a:effectLst/>
                <a:latin typeface="+mn-lt"/>
                <a:ea typeface="+mn-ea"/>
                <a:cs typeface="+mn-cs"/>
              </a:rPr>
              <a:t>In Higher Ed:</a:t>
            </a:r>
            <a:r>
              <a:rPr lang="en-US" sz="1200" b="0" i="0" kern="1200" dirty="0">
                <a:solidFill>
                  <a:schemeClr val="tx1"/>
                </a:solidFill>
                <a:effectLst/>
                <a:latin typeface="+mn-lt"/>
                <a:ea typeface="+mn-ea"/>
                <a:cs typeface="+mn-cs"/>
              </a:rPr>
              <a:t> Focus on analytical depth and critical reflection.</a:t>
            </a:r>
          </a:p>
          <a:p>
            <a:pPr lvl="1"/>
            <a:r>
              <a:rPr lang="en-US" sz="1200" b="1" i="0" kern="1200" dirty="0">
                <a:solidFill>
                  <a:schemeClr val="tx1"/>
                </a:solidFill>
                <a:effectLst/>
                <a:latin typeface="+mn-lt"/>
                <a:ea typeface="+mn-ea"/>
                <a:cs typeface="+mn-cs"/>
              </a:rPr>
              <a:t>In Industry:</a:t>
            </a:r>
            <a:r>
              <a:rPr lang="en-US" sz="1200" b="0" i="0" kern="1200" dirty="0">
                <a:solidFill>
                  <a:schemeClr val="tx1"/>
                </a:solidFill>
                <a:effectLst/>
                <a:latin typeface="+mn-lt"/>
                <a:ea typeface="+mn-ea"/>
                <a:cs typeface="+mn-cs"/>
              </a:rPr>
              <a:t> Focus on immediate workplace applicability and real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datasets.</a:t>
            </a:r>
          </a:p>
          <a:p>
            <a:r>
              <a:rPr lang="en-US" sz="1200" b="0" i="0" kern="1200" dirty="0">
                <a:solidFill>
                  <a:schemeClr val="tx1"/>
                </a:solidFill>
                <a:effectLst/>
                <a:latin typeface="+mn-lt"/>
                <a:ea typeface="+mn-ea"/>
                <a:cs typeface="+mn-cs"/>
              </a:rPr>
              <a:t>Remember, you are adjusting the support level and the scenarios to fit the learners' professional reality, but they must still prove the same performance level required by the curriculum</a:t>
            </a:r>
          </a:p>
          <a:p>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C7F3ED1D-D3FD-11D6-2BF4-7991BAFCB2F7}"/>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357518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88B6-F24A-55FE-88A9-D22134B4C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D0D4-F013-E2B4-841F-CB1CCCA4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042AF-7A76-09F4-499D-445C08F8C3F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wrap up: </a:t>
            </a:r>
            <a:r>
              <a:rPr lang="en-US" sz="1200" b="1" i="0" kern="1200" dirty="0">
                <a:solidFill>
                  <a:schemeClr val="tx1"/>
                </a:solidFill>
                <a:effectLst/>
                <a:latin typeface="+mn-lt"/>
                <a:ea typeface="+mn-ea"/>
                <a:cs typeface="+mn-cs"/>
              </a:rPr>
              <a:t>Always start with the ULO, not the slides.</a:t>
            </a:r>
            <a:r>
              <a:rPr lang="en-US" sz="1200" b="0" i="0" kern="1200" dirty="0">
                <a:solidFill>
                  <a:schemeClr val="tx1"/>
                </a:solidFill>
                <a:effectLst/>
                <a:latin typeface="+mn-lt"/>
                <a:ea typeface="+mn-ea"/>
                <a:cs typeface="+mn-cs"/>
              </a:rPr>
              <a:t> Use the 5-step sequence to bridge the gap between theory and action. If your activity reliably generates the evidence required, your delivery is aligned. </a:t>
            </a:r>
            <a:r>
              <a:rPr lang="en-US" sz="1200" b="0" i="0" kern="1200">
                <a:solidFill>
                  <a:schemeClr val="tx1"/>
                </a:solidFill>
                <a:effectLst/>
                <a:latin typeface="+mn-lt"/>
                <a:ea typeface="+mn-ea"/>
                <a:cs typeface="+mn-cs"/>
              </a:rPr>
              <a:t>Finally, treat the Lesson Plan Template as your professional roadmap—it’s what turns a good idea into a successful pilot.</a:t>
            </a: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8251276-AA64-625D-5721-26707E21A2A3}"/>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678421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13. Mai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p:txBody>
          <a:bodyPr>
            <a:normAutofit fontScale="90000"/>
          </a:bodyPr>
          <a:lstStyle/>
          <a:p>
            <a:r>
              <a:rPr lang="en-US" dirty="0"/>
              <a:t>Module </a:t>
            </a:r>
            <a:r>
              <a:rPr lang="hr-HR" dirty="0"/>
              <a:t>4</a:t>
            </a:r>
            <a:r>
              <a:rPr lang="en-US" dirty="0"/>
              <a:t>: </a:t>
            </a:r>
            <a:r>
              <a:rPr lang="hr-HR" b="1" dirty="0">
                <a:latin typeface="Montserrat" panose="00000500000000000000" pitchFamily="2" charset="-18"/>
              </a:rPr>
              <a:t>Delivering Learning Units Effectively</a:t>
            </a: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normAutofit/>
          </a:bodyPr>
          <a:lstStyle/>
          <a:p>
            <a:r>
              <a:rPr lang="hr-HR" dirty="0"/>
              <a:t> </a:t>
            </a:r>
            <a:r>
              <a:rPr lang="en-US" dirty="0"/>
              <a:t>Step 0: Analyzing your Learning Unit (LU).</a:t>
            </a:r>
          </a:p>
          <a:p>
            <a:r>
              <a:rPr lang="en-US" dirty="0"/>
              <a:t>The Trainer Workflow: From ULO to Delivery Plan.</a:t>
            </a:r>
          </a:p>
          <a:p>
            <a:r>
              <a:rPr lang="en-US" dirty="0"/>
              <a:t>Session Sequencing: A proven 5step pattern.</a:t>
            </a:r>
          </a:p>
          <a:p>
            <a:r>
              <a:rPr lang="en-US" dirty="0"/>
              <a:t>Assessment Strategy: Focusing on lightweight, tangible evidence.</a:t>
            </a:r>
          </a:p>
          <a:p>
            <a:r>
              <a:rPr lang="en-US" dirty="0"/>
              <a:t>The Lesson Plan Template: Operationalizing your session.</a:t>
            </a:r>
          </a:p>
          <a:p>
            <a:r>
              <a:rPr lang="en-US" dirty="0"/>
              <a:t>Contextualization: Adapting to VET, Higher Ed, and Industry.</a:t>
            </a: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a:xfrm>
            <a:off x="363985" y="826766"/>
            <a:ext cx="7408415" cy="1325563"/>
          </a:xfrm>
        </p:spPr>
        <p:txBody>
          <a:bodyPr/>
          <a:lstStyle/>
          <a:p>
            <a:r>
              <a:rPr lang="en-US" b="1" dirty="0">
                <a:solidFill>
                  <a:schemeClr val="accent1"/>
                </a:solidFill>
              </a:rPr>
              <a:t>Step 0: Analyzing Your Learning Unit</a:t>
            </a:r>
            <a:endParaRPr lang="en-IE" b="1" dirty="0">
              <a:solidFill>
                <a:schemeClr val="accent1"/>
              </a:solidFill>
            </a:endParaRPr>
          </a:p>
        </p:txBody>
      </p:sp>
      <p:sp>
        <p:nvSpPr>
          <p:cNvPr id="3" name="Text Placeholder 2">
            <a:extLst>
              <a:ext uri="{FF2B5EF4-FFF2-40B4-BE49-F238E27FC236}">
                <a16:creationId xmlns:a16="http://schemas.microsoft.com/office/drawing/2014/main" id="{2A5B6878-2A95-8EF5-81B6-1D2742F1FD53}"/>
              </a:ext>
            </a:extLst>
          </p:cNvPr>
          <p:cNvSpPr txBox="1">
            <a:spLocks noGrp="1"/>
          </p:cNvSpPr>
          <p:nvPr>
            <p:ph type="body" sz="quarter" idx="17"/>
          </p:nvPr>
        </p:nvSpPr>
        <p:spPr>
          <a:xfrm>
            <a:off x="363985" y="2417926"/>
            <a:ext cx="9694415" cy="2913618"/>
          </a:xfrm>
          <a:prstGeom prst="rect">
            <a:avLst/>
          </a:prstGeom>
          <a:noFill/>
        </p:spPr>
        <p:txBody>
          <a:bodyPr wrap="square" numCol="1" rtlCol="0">
            <a:spAutoFit/>
          </a:bodyPr>
          <a:lstStyle/>
          <a:p>
            <a:r>
              <a:rPr lang="en-US" b="1" dirty="0"/>
              <a:t>Identify the LU &amp; Read ULOs:</a:t>
            </a:r>
            <a:r>
              <a:rPr lang="en-US" dirty="0"/>
              <a:t> Focus on action verbs.</a:t>
            </a:r>
          </a:p>
          <a:p>
            <a:r>
              <a:rPr lang="en-US" b="1" dirty="0"/>
              <a:t>Review Learning Material Packs (LMP):</a:t>
            </a:r>
            <a:r>
              <a:rPr lang="en-US" dirty="0"/>
              <a:t> Check existing guides and tasks.</a:t>
            </a:r>
          </a:p>
          <a:p>
            <a:r>
              <a:rPr lang="en-US" b="1" dirty="0"/>
              <a:t>Determine Content Depth:</a:t>
            </a:r>
            <a:r>
              <a:rPr lang="en-US" dirty="0"/>
              <a:t> Refer to EQF level (5, 6, or 7).</a:t>
            </a:r>
          </a:p>
          <a:p>
            <a:r>
              <a:rPr lang="en-US" b="1" dirty="0"/>
              <a:t>Clarify Scope:</a:t>
            </a:r>
            <a:r>
              <a:rPr lang="en-US" dirty="0"/>
              <a:t> Remember, the LU defines </a:t>
            </a:r>
            <a:r>
              <a:rPr lang="en-US" i="1" dirty="0"/>
              <a:t>competence</a:t>
            </a:r>
            <a:r>
              <a:rPr lang="en-US" dirty="0"/>
              <a:t>, not just a list of topics.</a:t>
            </a:r>
          </a:p>
          <a:p>
            <a:endParaRPr lang="hr-HR" b="1" dirty="0"/>
          </a:p>
          <a:p>
            <a:r>
              <a:rPr lang="en-US" b="1" dirty="0">
                <a:solidFill>
                  <a:schemeClr val="accent2"/>
                </a:solidFill>
              </a:rPr>
              <a:t>Trainer Shortcut:</a:t>
            </a:r>
            <a:r>
              <a:rPr lang="en-US" dirty="0">
                <a:solidFill>
                  <a:schemeClr val="accent2"/>
                </a:solidFill>
              </a:rPr>
              <a:t> </a:t>
            </a:r>
            <a:r>
              <a:rPr lang="hr-HR" dirty="0">
                <a:solidFill>
                  <a:schemeClr val="accent2"/>
                </a:solidFill>
              </a:rPr>
              <a:t>I</a:t>
            </a:r>
            <a:r>
              <a:rPr lang="en-US" dirty="0">
                <a:solidFill>
                  <a:schemeClr val="accent2"/>
                </a:solidFill>
              </a:rPr>
              <a:t>f you cannot describe in one sentence what learners must produce at the end, you don't yet understand the Unit.</a:t>
            </a:r>
          </a:p>
        </p:txBody>
      </p:sp>
      <p:pic>
        <p:nvPicPr>
          <p:cNvPr id="6" name="Graphic 5" descr="Aspiration with solid fill">
            <a:extLst>
              <a:ext uri="{FF2B5EF4-FFF2-40B4-BE49-F238E27FC236}">
                <a16:creationId xmlns:a16="http://schemas.microsoft.com/office/drawing/2014/main" id="{7D6ABC59-219B-DBB6-0FBA-BB6E79AFC52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801100" y="1892300"/>
            <a:ext cx="2298700" cy="2298700"/>
          </a:xfrm>
          <a:prstGeom prst="rect">
            <a:avLst/>
          </a:prstGeom>
        </p:spPr>
      </p:pic>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B0169-711E-D35E-74EC-E9DE2D8B28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801AC39-16D6-42AA-97DD-0A4D7A09B852}"/>
              </a:ext>
            </a:extLst>
          </p:cNvPr>
          <p:cNvSpPr>
            <a:spLocks noGrp="1"/>
          </p:cNvSpPr>
          <p:nvPr>
            <p:ph type="title"/>
          </p:nvPr>
        </p:nvSpPr>
        <p:spPr>
          <a:xfrm>
            <a:off x="363985" y="826766"/>
            <a:ext cx="7408415" cy="1325563"/>
          </a:xfrm>
        </p:spPr>
        <p:txBody>
          <a:bodyPr/>
          <a:lstStyle/>
          <a:p>
            <a:r>
              <a:rPr lang="en-US" b="1" dirty="0">
                <a:solidFill>
                  <a:schemeClr val="accent1"/>
                </a:solidFill>
              </a:rPr>
              <a:t>The 4-Step Trainer Workflow</a:t>
            </a:r>
            <a:endParaRPr lang="en-IE" b="1" dirty="0">
              <a:solidFill>
                <a:schemeClr val="accent1"/>
              </a:solidFill>
            </a:endParaRPr>
          </a:p>
        </p:txBody>
      </p:sp>
      <p:sp>
        <p:nvSpPr>
          <p:cNvPr id="3" name="Text Placeholder 2">
            <a:extLst>
              <a:ext uri="{FF2B5EF4-FFF2-40B4-BE49-F238E27FC236}">
                <a16:creationId xmlns:a16="http://schemas.microsoft.com/office/drawing/2014/main" id="{5DE9235E-ACCB-10ED-B281-A8EA202E4A75}"/>
              </a:ext>
            </a:extLst>
          </p:cNvPr>
          <p:cNvSpPr txBox="1">
            <a:spLocks noGrp="1"/>
          </p:cNvSpPr>
          <p:nvPr>
            <p:ph type="body" sz="quarter" idx="17"/>
          </p:nvPr>
        </p:nvSpPr>
        <p:spPr>
          <a:xfrm>
            <a:off x="363985" y="2417926"/>
            <a:ext cx="9694415" cy="2029273"/>
          </a:xfrm>
          <a:prstGeom prst="rect">
            <a:avLst/>
          </a:prstGeom>
          <a:noFill/>
        </p:spPr>
        <p:txBody>
          <a:bodyPr wrap="square" numCol="1" rtlCol="0">
            <a:spAutoFit/>
          </a:bodyPr>
          <a:lstStyle/>
          <a:p>
            <a:pPr marL="342900" indent="-342900">
              <a:buFont typeface="+mj-lt"/>
              <a:buAutoNum type="arabicPeriod"/>
            </a:pPr>
            <a:r>
              <a:rPr lang="en-US" b="1" dirty="0"/>
              <a:t>Read the ULO(s): </a:t>
            </a:r>
            <a:r>
              <a:rPr lang="en-US" dirty="0"/>
              <a:t>Identify the key action verb.</a:t>
            </a:r>
          </a:p>
          <a:p>
            <a:pPr marL="342900" indent="-342900">
              <a:buFont typeface="+mj-lt"/>
              <a:buAutoNum type="arabicPeriod"/>
            </a:pPr>
            <a:r>
              <a:rPr lang="en-US" b="1" dirty="0"/>
              <a:t>Choose an Active Method: </a:t>
            </a:r>
            <a:r>
              <a:rPr lang="en-US" dirty="0"/>
              <a:t>Select a micro-method from Module 3 that matches the verb.</a:t>
            </a:r>
          </a:p>
          <a:p>
            <a:pPr marL="342900" indent="-342900">
              <a:buFont typeface="+mj-lt"/>
              <a:buAutoNum type="arabicPeriod"/>
            </a:pPr>
            <a:r>
              <a:rPr lang="en-US" b="1" dirty="0"/>
              <a:t>Define Assessment Evidence: </a:t>
            </a:r>
            <a:r>
              <a:rPr lang="en-US" dirty="0"/>
              <a:t>Decide exactly what the learner will produce.</a:t>
            </a:r>
          </a:p>
          <a:p>
            <a:pPr marL="342900" indent="-342900">
              <a:buFont typeface="+mj-lt"/>
              <a:buAutoNum type="arabicPeriod"/>
            </a:pPr>
            <a:r>
              <a:rPr lang="en-US" b="1" dirty="0"/>
              <a:t>Sequence the Session: </a:t>
            </a:r>
            <a:r>
              <a:rPr lang="en-US" dirty="0"/>
              <a:t>Structure the flow from activation to reflection</a:t>
            </a:r>
            <a:endParaRPr lang="en-US" dirty="0">
              <a:solidFill>
                <a:schemeClr val="accent2"/>
              </a:solidFill>
            </a:endParaRPr>
          </a:p>
        </p:txBody>
      </p:sp>
      <p:graphicFrame>
        <p:nvGraphicFramePr>
          <p:cNvPr id="2" name="Diagram 1">
            <a:extLst>
              <a:ext uri="{FF2B5EF4-FFF2-40B4-BE49-F238E27FC236}">
                <a16:creationId xmlns:a16="http://schemas.microsoft.com/office/drawing/2014/main" id="{9792E475-F441-DDD5-7587-D86B626B2C0F}"/>
              </a:ext>
            </a:extLst>
          </p:cNvPr>
          <p:cNvGraphicFramePr/>
          <p:nvPr>
            <p:extLst>
              <p:ext uri="{D42A27DB-BD31-4B8C-83A1-F6EECF244321}">
                <p14:modId xmlns:p14="http://schemas.microsoft.com/office/powerpoint/2010/main" val="373444502"/>
              </p:ext>
            </p:extLst>
          </p:nvPr>
        </p:nvGraphicFramePr>
        <p:xfrm>
          <a:off x="4175234" y="3835400"/>
          <a:ext cx="6403866" cy="2880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711459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749B-750F-8B31-62AE-9B60AA6EE2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ECD2049-C749-A1DC-63AC-AFA60338C7F0}"/>
              </a:ext>
            </a:extLst>
          </p:cNvPr>
          <p:cNvPicPr>
            <a:picLocks noChangeAspect="1"/>
          </p:cNvPicPr>
          <p:nvPr/>
        </p:nvPicPr>
        <p:blipFill>
          <a:blip r:embed="rId3" cstate="screen">
            <a:extLst>
              <a:ext uri="{28A0092B-C50C-407E-A947-70E740481C1C}">
                <a14:useLocalDpi xmlns:a14="http://schemas.microsoft.com/office/drawing/2010/main" val="0"/>
              </a:ext>
            </a:extLst>
          </a:blip>
          <a:srcRect t="36422" b="23038"/>
          <a:stretch>
            <a:fillRect/>
          </a:stretch>
        </p:blipFill>
        <p:spPr>
          <a:xfrm>
            <a:off x="5867440" y="1489547"/>
            <a:ext cx="6324560" cy="2564003"/>
          </a:xfrm>
          <a:prstGeom prst="rect">
            <a:avLst/>
          </a:prstGeom>
        </p:spPr>
      </p:pic>
      <p:sp>
        <p:nvSpPr>
          <p:cNvPr id="7" name="Title 6">
            <a:extLst>
              <a:ext uri="{FF2B5EF4-FFF2-40B4-BE49-F238E27FC236}">
                <a16:creationId xmlns:a16="http://schemas.microsoft.com/office/drawing/2014/main" id="{0E99E9C8-7BC8-F3F9-69C1-5E11DF48E317}"/>
              </a:ext>
            </a:extLst>
          </p:cNvPr>
          <p:cNvSpPr>
            <a:spLocks noGrp="1"/>
          </p:cNvSpPr>
          <p:nvPr>
            <p:ph type="title"/>
          </p:nvPr>
        </p:nvSpPr>
        <p:spPr/>
        <p:txBody>
          <a:bodyPr/>
          <a:lstStyle/>
          <a:p>
            <a:r>
              <a:rPr lang="en-US" b="1" dirty="0">
                <a:solidFill>
                  <a:schemeClr val="accent1"/>
                </a:solidFill>
              </a:rPr>
              <a:t>Sequencing a Typical Session</a:t>
            </a:r>
            <a:endParaRPr lang="en-IE" b="1" dirty="0">
              <a:solidFill>
                <a:schemeClr val="accent1"/>
              </a:solidFill>
            </a:endParaRPr>
          </a:p>
        </p:txBody>
      </p:sp>
      <p:sp>
        <p:nvSpPr>
          <p:cNvPr id="9" name="TextBox 8">
            <a:extLst>
              <a:ext uri="{FF2B5EF4-FFF2-40B4-BE49-F238E27FC236}">
                <a16:creationId xmlns:a16="http://schemas.microsoft.com/office/drawing/2014/main" id="{BCCCA136-DE18-75CE-3765-8E367F1462D0}"/>
              </a:ext>
            </a:extLst>
          </p:cNvPr>
          <p:cNvSpPr txBox="1"/>
          <p:nvPr/>
        </p:nvSpPr>
        <p:spPr>
          <a:xfrm>
            <a:off x="363985" y="2152329"/>
            <a:ext cx="6096000" cy="3632726"/>
          </a:xfrm>
          <a:prstGeom prst="rect">
            <a:avLst/>
          </a:prstGeom>
          <a:noFill/>
        </p:spPr>
        <p:txBody>
          <a:bodyPr wrap="square">
            <a:spAutoFit/>
          </a:bodyPr>
          <a:lstStyle/>
          <a:p>
            <a:pPr marL="342900" indent="-342900" algn="l">
              <a:lnSpc>
                <a:spcPct val="150000"/>
              </a:lnSpc>
              <a:spcAft>
                <a:spcPts val="525"/>
              </a:spcAft>
              <a:buFont typeface="+mj-lt"/>
              <a:buAutoNum type="arabicPeriod"/>
            </a:pPr>
            <a:r>
              <a:rPr lang="en-US" b="1" i="0" dirty="0">
                <a:effectLst/>
              </a:rPr>
              <a:t>Short Activation:</a:t>
            </a:r>
            <a:r>
              <a:rPr lang="en-US" b="0" i="0" dirty="0">
                <a:effectLst/>
              </a:rPr>
              <a:t> Activate prior knowledge (Hook).</a:t>
            </a:r>
          </a:p>
          <a:p>
            <a:pPr marL="342900" indent="-342900" algn="l">
              <a:lnSpc>
                <a:spcPct val="150000"/>
              </a:lnSpc>
              <a:spcAft>
                <a:spcPts val="525"/>
              </a:spcAft>
              <a:buFont typeface="+mj-lt"/>
              <a:buAutoNum type="arabicPeriod"/>
            </a:pPr>
            <a:r>
              <a:rPr lang="en-US" b="1" i="0" dirty="0">
                <a:effectLst/>
              </a:rPr>
              <a:t>Micro-Lecture:</a:t>
            </a:r>
            <a:r>
              <a:rPr lang="en-US" b="0" i="0" dirty="0">
                <a:effectLst/>
              </a:rPr>
              <a:t> Concept framing (5–10 mins).</a:t>
            </a:r>
          </a:p>
          <a:p>
            <a:pPr marL="342900" indent="-342900" algn="l">
              <a:lnSpc>
                <a:spcPct val="150000"/>
              </a:lnSpc>
              <a:spcAft>
                <a:spcPts val="525"/>
              </a:spcAft>
              <a:buFont typeface="+mj-lt"/>
              <a:buAutoNum type="arabicPeriod"/>
            </a:pPr>
            <a:r>
              <a:rPr lang="en-US" b="1" i="0" dirty="0">
                <a:effectLst/>
              </a:rPr>
              <a:t>Active Task:</a:t>
            </a:r>
            <a:r>
              <a:rPr lang="en-US" b="0" i="0" dirty="0">
                <a:effectLst/>
              </a:rPr>
              <a:t> The core activity (Aligned with ULO).</a:t>
            </a:r>
          </a:p>
          <a:p>
            <a:pPr marL="342900" indent="-342900" algn="l">
              <a:lnSpc>
                <a:spcPct val="150000"/>
              </a:lnSpc>
              <a:spcAft>
                <a:spcPts val="525"/>
              </a:spcAft>
              <a:buFont typeface="+mj-lt"/>
              <a:buAutoNum type="arabicPeriod"/>
            </a:pPr>
            <a:r>
              <a:rPr lang="en-US" b="1" i="0" dirty="0">
                <a:effectLst/>
              </a:rPr>
              <a:t>Evidence Production:</a:t>
            </a:r>
            <a:r>
              <a:rPr lang="en-US" b="0" i="0" dirty="0">
                <a:effectLst/>
              </a:rPr>
              <a:t> Creating the tangible output.</a:t>
            </a:r>
          </a:p>
          <a:p>
            <a:pPr marL="342900" indent="-342900" algn="l">
              <a:lnSpc>
                <a:spcPct val="150000"/>
              </a:lnSpc>
              <a:spcAft>
                <a:spcPts val="525"/>
              </a:spcAft>
              <a:buFont typeface="+mj-lt"/>
              <a:buAutoNum type="arabicPeriod"/>
            </a:pPr>
            <a:r>
              <a:rPr lang="en-US" b="1" i="0" dirty="0">
                <a:effectLst/>
              </a:rPr>
              <a:t>Brief Reflection:</a:t>
            </a:r>
            <a:r>
              <a:rPr lang="en-US" b="0" i="0" dirty="0">
                <a:effectLst/>
              </a:rPr>
              <a:t> Consolidate learning and discuss application</a:t>
            </a:r>
            <a:r>
              <a:rPr lang="en-US" b="0" i="0" dirty="0">
                <a:effectLst/>
                <a:latin typeface="Inter"/>
              </a:rPr>
              <a:t>.</a:t>
            </a:r>
          </a:p>
        </p:txBody>
      </p:sp>
      <p:sp>
        <p:nvSpPr>
          <p:cNvPr id="10" name="TextBox 9">
            <a:extLst>
              <a:ext uri="{FF2B5EF4-FFF2-40B4-BE49-F238E27FC236}">
                <a16:creationId xmlns:a16="http://schemas.microsoft.com/office/drawing/2014/main" id="{A8DE5B98-D27F-BCAE-6537-A9D266216D4A}"/>
              </a:ext>
            </a:extLst>
          </p:cNvPr>
          <p:cNvSpPr txBox="1"/>
          <p:nvPr/>
        </p:nvSpPr>
        <p:spPr>
          <a:xfrm>
            <a:off x="6459985" y="4310239"/>
            <a:ext cx="4182532" cy="1754326"/>
          </a:xfrm>
          <a:prstGeom prst="rect">
            <a:avLst/>
          </a:prstGeom>
          <a:noFill/>
        </p:spPr>
        <p:txBody>
          <a:bodyPr wrap="square" rtlCol="0">
            <a:spAutoFit/>
          </a:bodyPr>
          <a:lstStyle/>
          <a:p>
            <a:r>
              <a:rPr lang="hr-HR" dirty="0"/>
              <a:t> </a:t>
            </a:r>
          </a:p>
          <a:p>
            <a:pPr marL="800100" lvl="1" indent="-342900">
              <a:buFont typeface="+mj-lt"/>
              <a:buAutoNum type="arabicPeriod"/>
            </a:pPr>
            <a:endParaRPr lang="hr-HR" dirty="0"/>
          </a:p>
          <a:p>
            <a:r>
              <a:rPr lang="en-US" b="1" dirty="0">
                <a:solidFill>
                  <a:schemeClr val="accent2"/>
                </a:solidFill>
              </a:rPr>
              <a:t>Tip:</a:t>
            </a:r>
            <a:r>
              <a:rPr lang="en-US" dirty="0">
                <a:solidFill>
                  <a:schemeClr val="accent2"/>
                </a:solidFill>
              </a:rPr>
              <a:t> If your activity creates the evidence needed for assessment, the LU is correctly aligned.</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39869955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B42B-9D9E-B92F-E5B6-C6302ECBE1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B6DDCA-EB4A-A14E-D4AC-ACFEA44706FB}"/>
              </a:ext>
            </a:extLst>
          </p:cNvPr>
          <p:cNvSpPr>
            <a:spLocks noGrp="1"/>
          </p:cNvSpPr>
          <p:nvPr>
            <p:ph type="title"/>
          </p:nvPr>
        </p:nvSpPr>
        <p:spPr>
          <a:xfrm>
            <a:off x="363985" y="826766"/>
            <a:ext cx="7721236" cy="1325563"/>
          </a:xfrm>
        </p:spPr>
        <p:txBody>
          <a:bodyPr/>
          <a:lstStyle/>
          <a:p>
            <a:r>
              <a:rPr lang="en-US" b="1" dirty="0">
                <a:solidFill>
                  <a:schemeClr val="accent1"/>
                </a:solidFill>
              </a:rPr>
              <a:t>Assessment: The Central Question</a:t>
            </a:r>
            <a:endParaRPr lang="en-IE" b="1" dirty="0">
              <a:solidFill>
                <a:schemeClr val="accent1"/>
              </a:solidFill>
            </a:endParaRPr>
          </a:p>
        </p:txBody>
      </p:sp>
      <mc:AlternateContent xmlns:mc="http://schemas.openxmlformats.org/markup-compatibility/2006" xmlns:a14="http://schemas.microsoft.com/office/drawing/2010/main">
        <mc:Choice Requires="a14">
          <p:sp>
            <p:nvSpPr>
              <p:cNvPr id="8" name="Text Placeholder 7">
                <a:extLst>
                  <a:ext uri="{FF2B5EF4-FFF2-40B4-BE49-F238E27FC236}">
                    <a16:creationId xmlns:a16="http://schemas.microsoft.com/office/drawing/2014/main" id="{6928F7BF-2764-C0B1-1914-1DC9353DA53C}"/>
                  </a:ext>
                </a:extLst>
              </p:cNvPr>
              <p:cNvSpPr>
                <a:spLocks noGrp="1"/>
              </p:cNvSpPr>
              <p:nvPr>
                <p:ph type="body" sz="quarter" idx="17"/>
              </p:nvPr>
            </p:nvSpPr>
            <p:spPr>
              <a:xfrm>
                <a:off x="363985" y="2356883"/>
                <a:ext cx="5732015" cy="3674351"/>
              </a:xfrm>
            </p:spPr>
            <p:txBody>
              <a:bodyPr numCol="1">
                <a:normAutofit lnSpcReduction="10000"/>
              </a:bodyPr>
              <a:lstStyle/>
              <a:p>
                <a:r>
                  <a:rPr lang="en-US" sz="1800" b="1" dirty="0"/>
                  <a:t>The Central Question:</a:t>
                </a:r>
                <a:r>
                  <a:rPr lang="en-US" sz="1800" dirty="0"/>
                  <a:t> "What will learners produce that demonstrates the action required by the ULO?"</a:t>
                </a:r>
              </a:p>
              <a:p>
                <a:r>
                  <a:rPr lang="en-US" sz="1800" b="1" dirty="0"/>
                  <a:t>Alignment Rule:</a:t>
                </a:r>
                <a:r>
                  <a:rPr lang="hr-HR" sz="1800" b="1" dirty="0"/>
                  <a:t> </a:t>
                </a:r>
              </a:p>
              <a:p>
                <a:pPr marL="1200150" lvl="2" indent="-285750">
                  <a:buFont typeface="Wingdings" panose="05000000000000000000" pitchFamily="2" charset="2"/>
                  <a:buChar char="ü"/>
                </a:pPr>
                <a:r>
                  <a:rPr lang="hr-HR" sz="1800" dirty="0"/>
                  <a:t>A</a:t>
                </a:r>
                <a:r>
                  <a:rPr lang="en-US" sz="1800" dirty="0" err="1"/>
                  <a:t>nalyse</a:t>
                </a:r>
                <a:r>
                  <a:rPr lang="en-US" sz="1800" dirty="0"/>
                  <a:t> </a:t>
                </a:r>
                <a14:m>
                  <m:oMath xmlns:m="http://schemas.openxmlformats.org/officeDocument/2006/math">
                    <m:r>
                      <a:rPr lang="en-US" sz="1800" b="0" smtClean="0">
                        <a:latin typeface="Cambria Math" panose="02040503050406030204" pitchFamily="18" charset="0"/>
                      </a:rPr>
                      <m:t>→</m:t>
                    </m:r>
                  </m:oMath>
                </a14:m>
                <a:r>
                  <a:rPr lang="en-US" sz="1800" dirty="0"/>
                  <a:t> Findings report.</a:t>
                </a:r>
              </a:p>
              <a:p>
                <a:pPr marL="1200150" lvl="2" indent="-285750">
                  <a:buFont typeface="Wingdings" panose="05000000000000000000" pitchFamily="2" charset="2"/>
                  <a:buChar char="ü"/>
                </a:pPr>
                <a:r>
                  <a:rPr lang="en-US" sz="1800" dirty="0"/>
                  <a:t>Configure </a:t>
                </a:r>
                <a14:m>
                  <m:oMath xmlns:m="http://schemas.openxmlformats.org/officeDocument/2006/math">
                    <m:r>
                      <a:rPr lang="en-US" sz="1800" b="0">
                        <a:latin typeface="Cambria Math" panose="02040503050406030204" pitchFamily="18" charset="0"/>
                      </a:rPr>
                      <m:t>→</m:t>
                    </m:r>
                  </m:oMath>
                </a14:m>
                <a:r>
                  <a:rPr lang="en-US" sz="1800" dirty="0"/>
                  <a:t> System screenshot.</a:t>
                </a:r>
                <a:endParaRPr lang="hr-HR" sz="1800" dirty="0"/>
              </a:p>
              <a:p>
                <a:pPr marL="1200150" lvl="2" indent="-285750">
                  <a:buFont typeface="Wingdings" panose="05000000000000000000" pitchFamily="2" charset="2"/>
                  <a:buChar char="ü"/>
                </a:pPr>
                <a:r>
                  <a:rPr lang="en-US" sz="1800" dirty="0"/>
                  <a:t>Justify </a:t>
                </a:r>
                <a14:m>
                  <m:oMath xmlns:m="http://schemas.openxmlformats.org/officeDocument/2006/math">
                    <m:r>
                      <a:rPr lang="en-US" sz="1800" b="0">
                        <a:latin typeface="Cambria Math" panose="02040503050406030204" pitchFamily="18" charset="0"/>
                      </a:rPr>
                      <m:t>→</m:t>
                    </m:r>
                  </m:oMath>
                </a14:m>
                <a:r>
                  <a:rPr lang="hr-HR" sz="1800" dirty="0"/>
                  <a:t> </a:t>
                </a:r>
                <a:r>
                  <a:rPr lang="en-US" sz="1800" dirty="0"/>
                  <a:t> Written rationale.</a:t>
                </a:r>
              </a:p>
              <a:p>
                <a:r>
                  <a:rPr lang="en-US" sz="1800" b="1" dirty="0"/>
                  <a:t>Keep it Lightweight:</a:t>
                </a:r>
                <a:r>
                  <a:rPr lang="en-US" sz="1800" dirty="0"/>
                  <a:t> Use short applied tasks, micro-exercises, or templates. Avoid long essays</a:t>
                </a:r>
                <a:r>
                  <a:rPr lang="hr-HR" sz="1800" dirty="0"/>
                  <a:t>.</a:t>
                </a:r>
                <a:endParaRPr lang="en-US" sz="18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mc:Choice>
        <mc:Fallback xmlns="">
          <p:sp>
            <p:nvSpPr>
              <p:cNvPr id="8" name="Text Placeholder 7">
                <a:extLst>
                  <a:ext uri="{FF2B5EF4-FFF2-40B4-BE49-F238E27FC236}">
                    <a16:creationId xmlns:a16="http://schemas.microsoft.com/office/drawing/2014/main" id="{6928F7BF-2764-C0B1-1914-1DC9353DA53C}"/>
                  </a:ext>
                </a:extLst>
              </p:cNvPr>
              <p:cNvSpPr>
                <a:spLocks noGrp="1" noRot="1" noChangeAspect="1" noMove="1" noResize="1" noEditPoints="1" noAdjustHandles="1" noChangeArrowheads="1" noChangeShapeType="1" noTextEdit="1"/>
              </p:cNvSpPr>
              <p:nvPr>
                <p:ph type="body" sz="quarter" idx="17"/>
              </p:nvPr>
            </p:nvSpPr>
            <p:spPr>
              <a:xfrm>
                <a:off x="363985" y="2356883"/>
                <a:ext cx="5732015" cy="3674351"/>
              </a:xfrm>
              <a:blipFill>
                <a:blip r:embed="rId3"/>
                <a:stretch>
                  <a:fillRect l="-957" t="-664"/>
                </a:stretch>
              </a:blipFill>
            </p:spPr>
            <p:txBody>
              <a:bodyPr/>
              <a:lstStyle/>
              <a:p>
                <a:r>
                  <a:rPr lang="hr-HR">
                    <a:noFill/>
                  </a:rPr>
                  <a:t> </a:t>
                </a:r>
              </a:p>
            </p:txBody>
          </p:sp>
        </mc:Fallback>
      </mc:AlternateContent>
      <p:graphicFrame>
        <p:nvGraphicFramePr>
          <p:cNvPr id="32" name="Diagram 31">
            <a:extLst>
              <a:ext uri="{FF2B5EF4-FFF2-40B4-BE49-F238E27FC236}">
                <a16:creationId xmlns:a16="http://schemas.microsoft.com/office/drawing/2014/main" id="{CAABCC6A-8C98-540E-438A-B07549DD0F8E}"/>
              </a:ext>
            </a:extLst>
          </p:cNvPr>
          <p:cNvGraphicFramePr/>
          <p:nvPr>
            <p:extLst>
              <p:ext uri="{D42A27DB-BD31-4B8C-83A1-F6EECF244321}">
                <p14:modId xmlns:p14="http://schemas.microsoft.com/office/powerpoint/2010/main" val="305882854"/>
              </p:ext>
            </p:extLst>
          </p:nvPr>
        </p:nvGraphicFramePr>
        <p:xfrm>
          <a:off x="6479422" y="2038808"/>
          <a:ext cx="4340578" cy="38489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43614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The Lesson Plan Template</a:t>
            </a:r>
          </a:p>
        </p:txBody>
      </p:sp>
      <p:sp>
        <p:nvSpPr>
          <p:cNvPr id="6" name="TextBox 5">
            <a:extLst>
              <a:ext uri="{FF2B5EF4-FFF2-40B4-BE49-F238E27FC236}">
                <a16:creationId xmlns:a16="http://schemas.microsoft.com/office/drawing/2014/main" id="{9F7AE3ED-4509-869E-793C-DE7C6E1A1320}"/>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A3C344DF-79DC-143B-9AF2-D0B3829E16D2}"/>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30B770E4-D209-ED4B-0B50-68BEE6B39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0C26B2E1-32FD-E411-2A98-4F73DAA8203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06753021-64E8-A5F7-BFF7-B2D0AEF40E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E62A1226-F90A-F82B-C896-9BC7C1D4F0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736305" y="3652345"/>
            <a:ext cx="914400" cy="914400"/>
          </a:xfrm>
          <a:prstGeom prst="rect">
            <a:avLst/>
          </a:prstGeom>
        </p:spPr>
      </p:pic>
      <p:pic>
        <p:nvPicPr>
          <p:cNvPr id="14" name="Graphic 13" descr="List outline">
            <a:extLst>
              <a:ext uri="{FF2B5EF4-FFF2-40B4-BE49-F238E27FC236}">
                <a16:creationId xmlns:a16="http://schemas.microsoft.com/office/drawing/2014/main" id="{2B84A131-41E6-FFB0-127C-6CB669AFE5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987921" y="3612931"/>
            <a:ext cx="914400" cy="914400"/>
          </a:xfrm>
          <a:prstGeom prst="rect">
            <a:avLst/>
          </a:prstGeom>
        </p:spPr>
      </p:pic>
      <p:sp>
        <p:nvSpPr>
          <p:cNvPr id="16" name="TextBox 15">
            <a:extLst>
              <a:ext uri="{FF2B5EF4-FFF2-40B4-BE49-F238E27FC236}">
                <a16:creationId xmlns:a16="http://schemas.microsoft.com/office/drawing/2014/main" id="{88CAE8CF-8ADE-AC94-5333-87E0BECED64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
        <p:nvSpPr>
          <p:cNvPr id="18" name="TextBox 17">
            <a:extLst>
              <a:ext uri="{FF2B5EF4-FFF2-40B4-BE49-F238E27FC236}">
                <a16:creationId xmlns:a16="http://schemas.microsoft.com/office/drawing/2014/main" id="{D577920A-9A0A-FCD9-565C-17819A5979ED}"/>
              </a:ext>
            </a:extLst>
          </p:cNvPr>
          <p:cNvSpPr txBox="1"/>
          <p:nvPr/>
        </p:nvSpPr>
        <p:spPr>
          <a:xfrm>
            <a:off x="363985" y="2163831"/>
            <a:ext cx="8103740" cy="3377078"/>
          </a:xfrm>
          <a:prstGeom prst="rect">
            <a:avLst/>
          </a:prstGeom>
          <a:noFill/>
        </p:spPr>
        <p:txBody>
          <a:bodyPr wrap="square">
            <a:spAutoFit/>
          </a:bodyPr>
          <a:lstStyle/>
          <a:p>
            <a:pPr>
              <a:lnSpc>
                <a:spcPct val="150000"/>
              </a:lnSpc>
            </a:pPr>
            <a:r>
              <a:rPr lang="en-US" dirty="0"/>
              <a:t>The </a:t>
            </a:r>
            <a:r>
              <a:rPr lang="en-US" b="1" dirty="0"/>
              <a:t>Lesson Plan Template </a:t>
            </a:r>
            <a:r>
              <a:rPr lang="en-US" dirty="0"/>
              <a:t>is your script for delivery.</a:t>
            </a:r>
          </a:p>
          <a:p>
            <a:pPr>
              <a:lnSpc>
                <a:spcPct val="150000"/>
              </a:lnSpc>
            </a:pPr>
            <a:r>
              <a:rPr lang="en-US" b="1" dirty="0"/>
              <a:t>Mandatory for Pilot Phase: </a:t>
            </a:r>
            <a:r>
              <a:rPr lang="en-US" dirty="0"/>
              <a:t>Ensures consistency across all partners.</a:t>
            </a:r>
          </a:p>
          <a:p>
            <a:pPr>
              <a:lnSpc>
                <a:spcPct val="150000"/>
              </a:lnSpc>
            </a:pPr>
            <a:r>
              <a:rPr lang="en-US" b="1" dirty="0"/>
              <a:t>Key Fields:</a:t>
            </a:r>
          </a:p>
          <a:p>
            <a:pPr marL="285750" indent="-285750">
              <a:lnSpc>
                <a:spcPct val="150000"/>
              </a:lnSpc>
              <a:buFont typeface="Wingdings" panose="05000000000000000000" pitchFamily="2" charset="2"/>
              <a:buChar char="§"/>
            </a:pPr>
            <a:r>
              <a:rPr lang="en-US" dirty="0"/>
              <a:t>Target ULOs.</a:t>
            </a:r>
          </a:p>
          <a:p>
            <a:pPr marL="285750" indent="-285750">
              <a:lnSpc>
                <a:spcPct val="150000"/>
              </a:lnSpc>
              <a:buFont typeface="Wingdings" panose="05000000000000000000" pitchFamily="2" charset="2"/>
              <a:buChar char="§"/>
            </a:pPr>
            <a:r>
              <a:rPr lang="en-US" dirty="0"/>
              <a:t>Teaching Methods.</a:t>
            </a:r>
          </a:p>
          <a:p>
            <a:pPr marL="285750" indent="-285750">
              <a:lnSpc>
                <a:spcPct val="150000"/>
              </a:lnSpc>
              <a:buFont typeface="Wingdings" panose="05000000000000000000" pitchFamily="2" charset="2"/>
              <a:buChar char="§"/>
            </a:pPr>
            <a:r>
              <a:rPr lang="en-US" dirty="0"/>
              <a:t>Evidence Type (Tangible output).</a:t>
            </a:r>
          </a:p>
          <a:p>
            <a:pPr marL="285750" indent="-285750">
              <a:lnSpc>
                <a:spcPct val="150000"/>
              </a:lnSpc>
              <a:buFont typeface="Wingdings" panose="05000000000000000000" pitchFamily="2" charset="2"/>
              <a:buChar char="§"/>
            </a:pPr>
            <a:r>
              <a:rPr lang="en-US" dirty="0"/>
              <a:t>Timing &amp; Sequence.</a:t>
            </a:r>
          </a:p>
          <a:p>
            <a:pPr marL="285750" indent="-285750">
              <a:lnSpc>
                <a:spcPct val="150000"/>
              </a:lnSpc>
              <a:buFont typeface="Wingdings" panose="05000000000000000000" pitchFamily="2" charset="2"/>
              <a:buChar char="§"/>
            </a:pPr>
            <a:r>
              <a:rPr lang="en-US" dirty="0"/>
              <a:t>Materials/Tools required.</a:t>
            </a:r>
            <a:endParaRPr lang="hr-HR" dirty="0"/>
          </a:p>
        </p:txBody>
      </p:sp>
    </p:spTree>
    <p:extLst>
      <p:ext uri="{BB962C8B-B14F-4D97-AF65-F5344CB8AC3E}">
        <p14:creationId xmlns:p14="http://schemas.microsoft.com/office/powerpoint/2010/main" val="21807623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2859-815D-B334-5048-146D6FAD14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3FECE-895C-41C7-DEB8-DECD5356A7B2}"/>
              </a:ext>
            </a:extLst>
          </p:cNvPr>
          <p:cNvSpPr>
            <a:spLocks noGrp="1"/>
          </p:cNvSpPr>
          <p:nvPr>
            <p:ph type="title"/>
          </p:nvPr>
        </p:nvSpPr>
        <p:spPr>
          <a:xfrm>
            <a:off x="340309" y="826766"/>
            <a:ext cx="7721236" cy="1325563"/>
          </a:xfrm>
        </p:spPr>
        <p:txBody>
          <a:bodyPr/>
          <a:lstStyle/>
          <a:p>
            <a:r>
              <a:rPr lang="en-US" b="1" dirty="0">
                <a:solidFill>
                  <a:schemeClr val="accent1"/>
                </a:solidFill>
              </a:rPr>
              <a:t>Contextualizing Across Learning Environments</a:t>
            </a:r>
          </a:p>
        </p:txBody>
      </p:sp>
      <p:sp>
        <p:nvSpPr>
          <p:cNvPr id="8" name="Text Placeholder 7">
            <a:extLst>
              <a:ext uri="{FF2B5EF4-FFF2-40B4-BE49-F238E27FC236}">
                <a16:creationId xmlns:a16="http://schemas.microsoft.com/office/drawing/2014/main" id="{F3BEBBCA-760F-03CD-461B-45C632440827}"/>
              </a:ext>
            </a:extLst>
          </p:cNvPr>
          <p:cNvSpPr>
            <a:spLocks noGrp="1"/>
          </p:cNvSpPr>
          <p:nvPr>
            <p:ph type="body" sz="quarter" idx="17"/>
          </p:nvPr>
        </p:nvSpPr>
        <p:spPr>
          <a:xfrm>
            <a:off x="340309" y="2207724"/>
            <a:ext cx="9692691" cy="3823510"/>
          </a:xfrm>
        </p:spPr>
        <p:txBody>
          <a:bodyPr numCol="1">
            <a:normAutofit/>
          </a:bodyPr>
          <a:lstStyle/>
          <a:p>
            <a:r>
              <a:rPr lang="en-US" b="1" dirty="0"/>
              <a:t>VET Settings:</a:t>
            </a:r>
            <a:r>
              <a:rPr lang="en-US" dirty="0"/>
              <a:t> More structure, concrete examples, and step-by-step modeling.</a:t>
            </a:r>
          </a:p>
          <a:p>
            <a:r>
              <a:rPr lang="en-US" b="1" dirty="0"/>
              <a:t>Higher Education:</a:t>
            </a:r>
            <a:r>
              <a:rPr lang="en-US" dirty="0"/>
              <a:t> Analytical depth, comparative reasoning, open-ended tasks.</a:t>
            </a:r>
          </a:p>
          <a:p>
            <a:r>
              <a:rPr lang="en-US" b="1" dirty="0"/>
              <a:t>Workplace/Industry:</a:t>
            </a:r>
            <a:r>
              <a:rPr lang="en-US" dirty="0"/>
              <a:t> Immediate applicability, real organizational cases, and decision-making.</a:t>
            </a:r>
          </a:p>
          <a:p>
            <a:r>
              <a:rPr lang="en-US" b="1" dirty="0"/>
              <a:t>Core Principle:</a:t>
            </a:r>
            <a:r>
              <a:rPr lang="en-US" dirty="0"/>
              <a:t> Adapt the learning pathway and support level, but keep the ULOs unchanged.</a:t>
            </a:r>
          </a:p>
          <a:p>
            <a:br>
              <a:rPr lang="en-US" sz="2000" dirty="0"/>
            </a:b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spTree>
    <p:extLst>
      <p:ext uri="{BB962C8B-B14F-4D97-AF65-F5344CB8AC3E}">
        <p14:creationId xmlns:p14="http://schemas.microsoft.com/office/powerpoint/2010/main" val="34984219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932F-0F52-67FA-FF48-07A99F8D2F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13EE01E-2A67-DE7E-F9A0-5527159EF048}"/>
              </a:ext>
            </a:extLst>
          </p:cNvPr>
          <p:cNvSpPr>
            <a:spLocks noGrp="1"/>
          </p:cNvSpPr>
          <p:nvPr>
            <p:ph type="title"/>
          </p:nvPr>
        </p:nvSpPr>
        <p:spPr>
          <a:xfrm>
            <a:off x="363985" y="826766"/>
            <a:ext cx="7721236" cy="1325563"/>
          </a:xfrm>
        </p:spPr>
        <p:txBody>
          <a:bodyPr/>
          <a:lstStyle/>
          <a:p>
            <a:r>
              <a:rPr lang="hr-HR" b="1" dirty="0">
                <a:solidFill>
                  <a:schemeClr val="accent1"/>
                </a:solidFill>
              </a:rPr>
              <a:t>Module 4 </a:t>
            </a:r>
            <a:r>
              <a:rPr lang="en-US" b="1" dirty="0">
                <a:solidFill>
                  <a:schemeClr val="accent1"/>
                </a:solidFill>
              </a:rPr>
              <a:t>Summary Checklist</a:t>
            </a:r>
          </a:p>
        </p:txBody>
      </p:sp>
      <p:sp>
        <p:nvSpPr>
          <p:cNvPr id="8" name="Text Placeholder 7">
            <a:extLst>
              <a:ext uri="{FF2B5EF4-FFF2-40B4-BE49-F238E27FC236}">
                <a16:creationId xmlns:a16="http://schemas.microsoft.com/office/drawing/2014/main" id="{089D904A-D891-11C7-140B-1F20EB4CB15C}"/>
              </a:ext>
            </a:extLst>
          </p:cNvPr>
          <p:cNvSpPr>
            <a:spLocks noGrp="1"/>
          </p:cNvSpPr>
          <p:nvPr>
            <p:ph type="body" sz="quarter" idx="17"/>
          </p:nvPr>
        </p:nvSpPr>
        <p:spPr>
          <a:xfrm>
            <a:off x="363985" y="2703024"/>
            <a:ext cx="8079791" cy="3507276"/>
          </a:xfrm>
        </p:spPr>
        <p:txBody>
          <a:bodyPr numCol="1">
            <a:normAutofit/>
          </a:bodyPr>
          <a:lstStyle/>
          <a:p>
            <a:pPr marL="342900" indent="-342900">
              <a:buFont typeface="+mj-lt"/>
              <a:buAutoNum type="arabicPeriod"/>
            </a:pPr>
            <a:r>
              <a:rPr lang="en-US" dirty="0"/>
              <a:t>Analyze first: Understand your ULOs and EQF level.</a:t>
            </a:r>
          </a:p>
          <a:p>
            <a:pPr marL="342900" indent="-342900">
              <a:buFont typeface="+mj-lt"/>
              <a:buAutoNum type="arabicPeriod"/>
            </a:pPr>
            <a:r>
              <a:rPr lang="en-US" dirty="0"/>
              <a:t>Plan the flow: Activation → Activity →</a:t>
            </a:r>
            <a:r>
              <a:rPr lang="hr-HR" dirty="0"/>
              <a:t> </a:t>
            </a:r>
            <a:r>
              <a:rPr lang="en-US" dirty="0"/>
              <a:t> Evidence.</a:t>
            </a:r>
          </a:p>
          <a:p>
            <a:pPr marL="342900" indent="-342900">
              <a:buFont typeface="+mj-lt"/>
              <a:buAutoNum type="arabicPeriod"/>
            </a:pPr>
            <a:r>
              <a:rPr lang="en-US" dirty="0"/>
              <a:t>Define evidence: Ensure learners produce something observable.</a:t>
            </a:r>
          </a:p>
          <a:p>
            <a:pPr marL="342900" indent="-342900">
              <a:buFont typeface="+mj-lt"/>
              <a:buAutoNum type="arabicPeriod"/>
            </a:pPr>
            <a:r>
              <a:rPr lang="en-US" dirty="0"/>
              <a:t>Use the Template: It is your roadmap for a successful pilot</a:t>
            </a: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2" name="Graphic 1" descr="Clipboard Checked outline">
            <a:extLst>
              <a:ext uri="{FF2B5EF4-FFF2-40B4-BE49-F238E27FC236}">
                <a16:creationId xmlns:a16="http://schemas.microsoft.com/office/drawing/2014/main" id="{39EC4C7A-C319-8A8F-E2F7-2F5D59782F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47740" y="1956657"/>
            <a:ext cx="2736883" cy="2736883"/>
          </a:xfrm>
          <a:prstGeom prst="rect">
            <a:avLst/>
          </a:prstGeom>
        </p:spPr>
      </p:pic>
    </p:spTree>
    <p:extLst>
      <p:ext uri="{BB962C8B-B14F-4D97-AF65-F5344CB8AC3E}">
        <p14:creationId xmlns:p14="http://schemas.microsoft.com/office/powerpoint/2010/main" val="1425118245"/>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8910e70e-56fc-4034-87de-158ef45b3418"/>
    <ds:schemaRef ds:uri="http://purl.org/dc/elements/1.1/"/>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476</TotalTime>
  <Words>1385</Words>
  <Application>Microsoft Office PowerPoint</Application>
  <PresentationFormat>Widescreen</PresentationFormat>
  <Paragraphs>120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Cambria Math</vt:lpstr>
      <vt:lpstr>Inter</vt:lpstr>
      <vt:lpstr>Montserrat</vt:lpstr>
      <vt:lpstr>Poppins</vt:lpstr>
      <vt:lpstr>Titillium Web Bold</vt:lpstr>
      <vt:lpstr>Wingdings</vt:lpstr>
      <vt:lpstr>Office Theme</vt:lpstr>
      <vt:lpstr>Module 4: Delivering Learning Units Effectively</vt:lpstr>
      <vt:lpstr>PowerPoint Presentation</vt:lpstr>
      <vt:lpstr>Step 0: Analyzing Your Learning Unit</vt:lpstr>
      <vt:lpstr>The 4-Step Trainer Workflow</vt:lpstr>
      <vt:lpstr>Sequencing a Typical Session</vt:lpstr>
      <vt:lpstr>Assessment: The Central Question</vt:lpstr>
      <vt:lpstr>The Lesson Plan Template</vt:lpstr>
      <vt:lpstr>Contextualizing Across Learning Environments</vt:lpstr>
      <vt:lpstr>Module 4 Summary Checklist</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8</cp:revision>
  <dcterms:created xsi:type="dcterms:W3CDTF">2026-03-24T10:29:26Z</dcterms:created>
  <dcterms:modified xsi:type="dcterms:W3CDTF">2026-05-13T13:30:45Z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