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331" r:id="rId5"/>
    <p:sldId id="2245" r:id="rId6"/>
    <p:sldId id="2309" r:id="rId7"/>
    <p:sldId id="2338" r:id="rId8"/>
    <p:sldId id="2334" r:id="rId9"/>
    <p:sldId id="2335" r:id="rId10"/>
    <p:sldId id="2339" r:id="rId11"/>
    <p:sldId id="2340" r:id="rId12"/>
    <p:sldId id="2337" r:id="rId13"/>
    <p:sldId id="2248"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78424" autoAdjust="0"/>
  </p:normalViewPr>
  <p:slideViewPr>
    <p:cSldViewPr snapToGrid="0">
      <p:cViewPr varScale="1">
        <p:scale>
          <a:sx n="63" d="100"/>
          <a:sy n="63" d="100"/>
        </p:scale>
        <p:origin x="582" y="78"/>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08DD54B5-6FCE-4600-8149-57A03059C707}" type="datetimeFigureOut">
              <a:rPr lang="en-IE" smtClean="0"/>
              <a:t>15/05/2026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6126F3F-C137-41D3-BAEA-043E7C708A3E}" type="datetimeFigureOut">
              <a:rPr lang="en-IE" smtClean="0"/>
              <a:t>15/05/2026</a:t>
            </a:fld>
            <a:endParaRPr lang="en-IE"/>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IE"/>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I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Welcome to Module 6. In this session, we will explore the actual "tools of the trade." We will look at the various materials we have developed for you, where to find them, and how you can adapt them to your specific local context while maintaining the quality standards of the project.</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Thank you for completing Module 6. In our final module, we will look at the Trainer Competency Framework, which will help you self-assess your readiness to deliver these units.</a:t>
            </a:r>
          </a:p>
          <a:p>
            <a:br>
              <a:rPr lang="en-US" dirty="0"/>
            </a:br>
            <a:br>
              <a:rPr lang="en-US" dirty="0"/>
            </a:br>
            <a:br>
              <a:rPr lang="en-US" dirty="0"/>
            </a:br>
            <a:br>
              <a:rPr lang="en-US" dirty="0"/>
            </a:br>
            <a:br>
              <a:rPr lang="en-US" dirty="0"/>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Our goal for this module is to ensure you know exactly what resources are available. We will discuss our design philosophy, go over the specific types of Learning Material Packs we’ve created, and explain the rules for localizing these materials for your country or sector.</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intentionally designed these materials to be "lightweight." This means they are not locked into one specific platform or software. Whether you use Moodle, Microsoft Teams, or simple printed handouts, these resources are designed to work for you without technical barriers.</a:t>
            </a:r>
          </a:p>
          <a:p>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5470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C8770-83A2-1571-C236-52DE39F81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DE824-603F-54C5-02C4-B887625B8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A2EB7-D5A2-A6C6-34B7-EBDB3A7B0DB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is a critical update for your planning. We have developed two distinct delivery models based on the complexity of the topic.</a:t>
            </a:r>
            <a:br>
              <a:rPr lang="en-US" sz="1400" dirty="0"/>
            </a:br>
            <a:r>
              <a:rPr lang="en-US" sz="1200" b="1" i="0" kern="1200" dirty="0">
                <a:solidFill>
                  <a:schemeClr val="tx1"/>
                </a:solidFill>
                <a:effectLst/>
                <a:latin typeface="+mn-lt"/>
                <a:ea typeface="+mn-ea"/>
                <a:cs typeface="+mn-cs"/>
              </a:rPr>
              <a:t>Model A (Digital-First)</a:t>
            </a:r>
            <a:r>
              <a:rPr lang="en-US" sz="1200" b="0" i="0" kern="1200" dirty="0">
                <a:solidFill>
                  <a:schemeClr val="tx1"/>
                </a:solidFill>
                <a:effectLst/>
                <a:latin typeface="+mn-lt"/>
                <a:ea typeface="+mn-ea"/>
                <a:cs typeface="+mn-cs"/>
              </a:rPr>
              <a:t> is for foundational units like EU Policy. These are hosted on the IZZI platform and are designed for high-volume, automated learning with self-check quizzes.</a:t>
            </a:r>
            <a:br>
              <a:rPr lang="en-US" sz="1400" dirty="0"/>
            </a:br>
            <a:r>
              <a:rPr lang="en-US" sz="1200" b="1" i="0" kern="1200" dirty="0">
                <a:solidFill>
                  <a:schemeClr val="tx1"/>
                </a:solidFill>
                <a:effectLst/>
                <a:latin typeface="+mn-lt"/>
                <a:ea typeface="+mn-ea"/>
                <a:cs typeface="+mn-cs"/>
              </a:rPr>
              <a:t>Model B (Blended Learning)</a:t>
            </a:r>
            <a:r>
              <a:rPr lang="en-US" sz="1200" b="0" i="0" kern="1200" dirty="0">
                <a:solidFill>
                  <a:schemeClr val="tx1"/>
                </a:solidFill>
                <a:effectLst/>
                <a:latin typeface="+mn-lt"/>
                <a:ea typeface="+mn-ea"/>
                <a:cs typeface="+mn-cs"/>
              </a:rPr>
              <a:t> is for 'heavy' units like Circular Economy or Green Software. These units require deeper competence, so we provide a full 'Four-Pillar' package: a Student Handbook for theory, a F2F Guide for workshops, PBL tasks for workplace application, and Videos for expert insights. Always check which model your assigned Learning Unit follows before you start planning."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057D54B9-6F64-543C-AAEF-C81E3F5831CF}"/>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13811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You will notice that we repeatedly emphasize these templates throughout the TTT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We do this because these documents are the only official proof that your pilot session actually took place. Without this specific set of documentation, the project coordination team cannot validate your work or report it to the European Commission.</a:t>
            </a:r>
          </a:p>
          <a:p>
            <a:r>
              <a:rPr lang="en-US" sz="1200" b="0" i="0" kern="1200" dirty="0">
                <a:solidFill>
                  <a:schemeClr val="tx1"/>
                </a:solidFill>
                <a:effectLst/>
                <a:latin typeface="+mn-lt"/>
                <a:ea typeface="+mn-ea"/>
                <a:cs typeface="+mn-cs"/>
              </a:rPr>
              <a:t>Please use these exact titles found in the Annexes of your handbook:</a:t>
            </a:r>
          </a:p>
          <a:p>
            <a:r>
              <a:rPr lang="en-US" sz="1200" b="0" i="0" kern="1200" dirty="0">
                <a:solidFill>
                  <a:schemeClr val="tx1"/>
                </a:solidFill>
                <a:effectLst/>
                <a:latin typeface="+mn-lt"/>
                <a:ea typeface="+mn-ea"/>
                <a:cs typeface="+mn-cs"/>
              </a:rPr>
              <a:t>Annex 1. Lesson Plan Template: Your primary tool to map ULOs to activities. It proves your pedagogical strategy.</a:t>
            </a:r>
          </a:p>
          <a:p>
            <a:r>
              <a:rPr lang="en-US" sz="1200" b="0" i="0" kern="1200" dirty="0">
                <a:solidFill>
                  <a:schemeClr val="tx1"/>
                </a:solidFill>
                <a:effectLst/>
                <a:latin typeface="+mn-lt"/>
                <a:ea typeface="+mn-ea"/>
                <a:cs typeface="+mn-cs"/>
              </a:rPr>
              <a:t>Annex 2. Trainer Preparation Checklist: Your 'readiness' guide to be completed before the session.</a:t>
            </a:r>
          </a:p>
          <a:p>
            <a:r>
              <a:rPr lang="en-US" sz="1200" b="0" i="0" kern="1200" dirty="0">
                <a:solidFill>
                  <a:schemeClr val="tx1"/>
                </a:solidFill>
                <a:effectLst/>
                <a:latin typeface="+mn-lt"/>
                <a:ea typeface="+mn-ea"/>
                <a:cs typeface="+mn-cs"/>
              </a:rPr>
              <a:t>Annex 3. Delivery Checklist: To be completed immediately after delivery. Crucial Note: This document also includes the Trainer Reflection section, which is a mandatory part of our evidence set.</a:t>
            </a:r>
          </a:p>
          <a:p>
            <a:r>
              <a:rPr lang="en-US" sz="1200" b="0" i="0" kern="1200" dirty="0">
                <a:solidFill>
                  <a:schemeClr val="tx1"/>
                </a:solidFill>
                <a:effectLst/>
                <a:latin typeface="+mn-lt"/>
                <a:ea typeface="+mn-ea"/>
                <a:cs typeface="+mn-cs"/>
              </a:rPr>
              <a:t>Annex 4. Learner Feedback Form: Used for live, synchronous workshops.</a:t>
            </a:r>
          </a:p>
          <a:p>
            <a:r>
              <a:rPr lang="en-US" sz="1200" b="0" i="0" kern="1200" dirty="0">
                <a:solidFill>
                  <a:schemeClr val="tx1"/>
                </a:solidFill>
                <a:effectLst/>
                <a:latin typeface="+mn-lt"/>
                <a:ea typeface="+mn-ea"/>
                <a:cs typeface="+mn-cs"/>
              </a:rPr>
              <a:t>Annex 4a. Learner Feedback Form: Specifically for self-paced or asynchronous delivery via the IZZI platform.</a:t>
            </a:r>
          </a:p>
          <a:p>
            <a:r>
              <a:rPr lang="en-US" sz="1200" b="0" i="0" kern="1200" dirty="0">
                <a:solidFill>
                  <a:schemeClr val="tx1"/>
                </a:solidFill>
                <a:effectLst/>
                <a:latin typeface="+mn-lt"/>
                <a:ea typeface="+mn-ea"/>
                <a:cs typeface="+mn-cs"/>
              </a:rPr>
              <a:t>All these templates are provided in editable .docx format. We encourage you to translate them into your local language and adapt the examples, but you must keep the structure and the questions identical. Consistency is what allows us to compare results from 13 different countries and prove the success of the Digital4Sustainability project."</a:t>
            </a:r>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319260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202-166F-090C-0C80-C3D003A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83FE-01B6-9EDF-E1E8-BC075A46E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8CAB-09CB-00D1-1083-45D67329047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Localization is highly encouraged, but it has strict boundaries. You </a:t>
            </a:r>
            <a:r>
              <a:rPr lang="en-US" sz="1200" b="1" i="0" kern="1200" dirty="0">
                <a:solidFill>
                  <a:schemeClr val="tx1"/>
                </a:solidFill>
                <a:effectLst/>
                <a:latin typeface="+mn-lt"/>
                <a:ea typeface="+mn-ea"/>
                <a:cs typeface="+mn-cs"/>
              </a:rPr>
              <a:t>SHOULD</a:t>
            </a:r>
            <a:r>
              <a:rPr lang="en-US" sz="1200" b="0" i="0" kern="1200" dirty="0">
                <a:solidFill>
                  <a:schemeClr val="tx1"/>
                </a:solidFill>
                <a:effectLst/>
                <a:latin typeface="+mn-lt"/>
                <a:ea typeface="+mn-ea"/>
                <a:cs typeface="+mn-cs"/>
              </a:rPr>
              <a:t> adapt the context: use local case studies, translate the terminology, and choose software tools that are common in your country. This makes the learning relevant.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However, there is a </a:t>
            </a:r>
            <a:r>
              <a:rPr lang="en-US" sz="1200" b="1" i="0" kern="1200" dirty="0">
                <a:solidFill>
                  <a:schemeClr val="tx1"/>
                </a:solidFill>
                <a:effectLst/>
                <a:latin typeface="+mn-lt"/>
                <a:ea typeface="+mn-ea"/>
                <a:cs typeface="+mn-cs"/>
              </a:rPr>
              <a:t>Red Line</a:t>
            </a:r>
            <a:r>
              <a:rPr lang="en-US" sz="1200" b="0" i="0" kern="1200" dirty="0">
                <a:solidFill>
                  <a:schemeClr val="tx1"/>
                </a:solidFill>
                <a:effectLst/>
                <a:latin typeface="+mn-lt"/>
                <a:ea typeface="+mn-ea"/>
                <a:cs typeface="+mn-cs"/>
              </a:rPr>
              <a:t>: you must </a:t>
            </a:r>
            <a:r>
              <a:rPr lang="en-US" sz="1200" b="1" i="0" kern="1200" dirty="0">
                <a:solidFill>
                  <a:schemeClr val="tx1"/>
                </a:solidFill>
                <a:effectLst/>
                <a:latin typeface="+mn-lt"/>
                <a:ea typeface="+mn-ea"/>
                <a:cs typeface="+mn-cs"/>
              </a:rPr>
              <a:t>NEVER</a:t>
            </a:r>
            <a:r>
              <a:rPr lang="en-US" sz="1200" b="0" i="0" kern="1200" dirty="0">
                <a:solidFill>
                  <a:schemeClr val="tx1"/>
                </a:solidFill>
                <a:effectLst/>
                <a:latin typeface="+mn-lt"/>
                <a:ea typeface="+mn-ea"/>
                <a:cs typeface="+mn-cs"/>
              </a:rPr>
              <a:t> change the Unit Learning Outcomes (ULOs) or the core assessment criteria. These are the fixed standards of the Digital4Sustainability project. If you change the 'What' (the outcome), the training is no longer valid for the project. Adapt the 'How,' but keep the 'What' identical across all countries."</a:t>
            </a:r>
          </a:p>
          <a:p>
            <a:br>
              <a:rPr lang="en-US" sz="1400"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C7F3ED1D-D3FD-11D6-2BF4-7991BAFCB2F7}"/>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357518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1BE6-374E-9514-E39A-C1EE536D5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6BD8A-7C4B-5453-B901-A3FA5EF8B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9693B-2BBC-FFB4-C65A-157F78EC2C60}"/>
              </a:ext>
            </a:extLst>
          </p:cNvPr>
          <p:cNvSpPr>
            <a:spLocks noGrp="1"/>
          </p:cNvSpPr>
          <p:nvPr>
            <p:ph type="body" idx="1"/>
          </p:nvPr>
        </p:nvSpPr>
        <p:spPr/>
        <p:txBody>
          <a:bodyPr/>
          <a:lstStyle/>
          <a:p>
            <a:r>
              <a:rPr lang="en-US" sz="1300" dirty="0"/>
              <a:t>The Online Resource Hub is your primary source for updates. While the main handbooks are public, some resources—like the editable Word templates—may be housed in a secure partner area. Make sure you have the latest versions before you start your pilot delivery.</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105599B-7BC7-ADA6-0D1D-AD118779A43D}"/>
              </a:ext>
            </a:extLst>
          </p:cNvPr>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202709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19B3-F651-7CC6-AAC3-BC842BF3C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A74DD-F433-FB90-E776-42250D3D4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78B2A-CB4B-BDF5-E5CE-26CA9FA4DE7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wrap up, follow this 5-step sequence to guarantee success. First, read the Handbook to understand the project’s DNA. Second, identify your specific LU and check its delivery model (IZZI or Blended). Third, use the Lesson Plan template to map out your session. Fourth, deliver using the active methods from Module 3. And finally, don't forget to collect the 5 items of the 'Minimum Evidence Set' for your report. This workflow ensures that your delivery is professional, aligned, and easy to validate."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277C935C-0E65-5FB0-977E-1BB2C21FD5C7}"/>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298293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88B6-F24A-55FE-88A9-D22134B4C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D0D4-F013-E2B4-841F-CB1CCCA4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042AF-7A76-09F4-499D-445C08F8C3F4}"/>
              </a:ext>
            </a:extLst>
          </p:cNvPr>
          <p:cNvSpPr>
            <a:spLocks noGrp="1"/>
          </p:cNvSpPr>
          <p:nvPr>
            <p:ph type="body" idx="1"/>
          </p:nvPr>
        </p:nvSpPr>
        <p:spPr/>
        <p:txBody>
          <a:bodyPr/>
          <a:lstStyle/>
          <a:p>
            <a:r>
              <a:rPr lang="en-US" sz="1300" dirty="0"/>
              <a:t>Remember, these resources are here to support you, not to limit you. Be creative with your examples and context, but stay true to the intended learning outcomes.</a:t>
            </a:r>
          </a:p>
          <a:p>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8251276-AA64-625D-5721-26707E21A2A3}"/>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67842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Freitag, 15. Mai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3.sv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a:xfrm>
            <a:off x="7599285" y="2495982"/>
            <a:ext cx="3967281" cy="2420402"/>
          </a:xfrm>
        </p:spPr>
        <p:txBody>
          <a:bodyPr>
            <a:normAutofit fontScale="90000"/>
          </a:bodyPr>
          <a:lstStyle/>
          <a:p>
            <a:r>
              <a:rPr lang="en-US" dirty="0"/>
              <a:t>Module </a:t>
            </a:r>
            <a:r>
              <a:rPr lang="hr-HR" dirty="0"/>
              <a:t>6</a:t>
            </a:r>
            <a:r>
              <a:rPr lang="en-US" dirty="0"/>
              <a:t>: </a:t>
            </a:r>
            <a:r>
              <a:rPr lang="en-US" b="1" dirty="0">
                <a:latin typeface="Montserrat" panose="00000500000000000000" pitchFamily="2" charset="-18"/>
              </a:rPr>
              <a:t>Training Materials and Digital Resources</a:t>
            </a:r>
            <a:br>
              <a:rPr lang="en-US" b="1" dirty="0">
                <a:latin typeface="Montserrat" panose="00000500000000000000" pitchFamily="2" charset="-18"/>
              </a:rPr>
            </a:b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normAutofit lnSpcReduction="10000"/>
          </a:bodyPr>
          <a:lstStyle/>
          <a:p>
            <a:r>
              <a:rPr lang="en-US" dirty="0"/>
              <a:t>Design Philosophy: Lightweight, modular, and platform-independent.</a:t>
            </a:r>
          </a:p>
          <a:p>
            <a:r>
              <a:rPr lang="en-US" dirty="0"/>
              <a:t>The Trainer Handbook: Your primary navigation tool.</a:t>
            </a:r>
          </a:p>
          <a:p>
            <a:r>
              <a:rPr lang="en-US" dirty="0"/>
              <a:t>Learning Material Packs (LMP): Two distinct models of delivery.</a:t>
            </a:r>
          </a:p>
          <a:p>
            <a:r>
              <a:rPr lang="en-US" dirty="0"/>
              <a:t>Templates &amp; Checklists: Ready-to-use daily tools.</a:t>
            </a:r>
          </a:p>
          <a:p>
            <a:r>
              <a:rPr lang="en-US" dirty="0"/>
              <a:t>Localization: What you can change and what must stay the same.</a:t>
            </a:r>
          </a:p>
          <a:p>
            <a:r>
              <a:rPr lang="en-US" dirty="0"/>
              <a:t>The Resource Hub: Accessing the central repository</a:t>
            </a:r>
            <a:r>
              <a:rPr lang="hr-HR" dirty="0"/>
              <a:t>.</a:t>
            </a: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a:xfrm>
            <a:off x="363985" y="826766"/>
            <a:ext cx="7408415" cy="1325563"/>
          </a:xfrm>
        </p:spPr>
        <p:txBody>
          <a:bodyPr/>
          <a:lstStyle/>
          <a:p>
            <a:r>
              <a:rPr lang="en-US" b="1" dirty="0">
                <a:solidFill>
                  <a:schemeClr val="accent1"/>
                </a:solidFill>
              </a:rPr>
              <a:t>Design Philosophy: Lightweight &amp; Flexible</a:t>
            </a:r>
            <a:endParaRPr lang="en-IE" b="1" dirty="0">
              <a:solidFill>
                <a:schemeClr val="accent1"/>
              </a:solidFill>
            </a:endParaRPr>
          </a:p>
        </p:txBody>
      </p:sp>
      <p:pic>
        <p:nvPicPr>
          <p:cNvPr id="10" name="Picture 9">
            <a:extLst>
              <a:ext uri="{FF2B5EF4-FFF2-40B4-BE49-F238E27FC236}">
                <a16:creationId xmlns:a16="http://schemas.microsoft.com/office/drawing/2014/main" id="{163D0D15-0508-25AF-E784-C942F915DF69}"/>
              </a:ext>
            </a:extLst>
          </p:cNvPr>
          <p:cNvPicPr>
            <a:picLocks noChangeAspect="1"/>
          </p:cNvPicPr>
          <p:nvPr/>
        </p:nvPicPr>
        <p:blipFill>
          <a:blip r:embed="rId3">
            <a:extLst>
              <a:ext uri="{28A0092B-C50C-407E-A947-70E740481C1C}">
                <a14:useLocalDpi xmlns:a14="http://schemas.microsoft.com/office/drawing/2010/main" val="0"/>
              </a:ext>
            </a:extLst>
          </a:blip>
          <a:srcRect l="5391" t="28477" r="6708" b="28230"/>
          <a:stretch>
            <a:fillRect/>
          </a:stretch>
        </p:blipFill>
        <p:spPr>
          <a:xfrm>
            <a:off x="2223911" y="2152329"/>
            <a:ext cx="7744177" cy="3814080"/>
          </a:xfrm>
          <a:prstGeom prst="rect">
            <a:avLst/>
          </a:prstGeom>
        </p:spPr>
      </p:pic>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0169-711E-D35E-74EC-E9DE2D8B28C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778A9D4-CDBC-D42D-501D-913A21020DE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82766" y="1992671"/>
            <a:ext cx="8626467" cy="4705346"/>
          </a:xfrm>
          <a:prstGeom prst="rect">
            <a:avLst/>
          </a:prstGeom>
        </p:spPr>
      </p:pic>
      <p:sp>
        <p:nvSpPr>
          <p:cNvPr id="7" name="Title 6">
            <a:extLst>
              <a:ext uri="{FF2B5EF4-FFF2-40B4-BE49-F238E27FC236}">
                <a16:creationId xmlns:a16="http://schemas.microsoft.com/office/drawing/2014/main" id="{3801AC39-16D6-42AA-97DD-0A4D7A09B852}"/>
              </a:ext>
            </a:extLst>
          </p:cNvPr>
          <p:cNvSpPr>
            <a:spLocks noGrp="1"/>
          </p:cNvSpPr>
          <p:nvPr>
            <p:ph type="title"/>
          </p:nvPr>
        </p:nvSpPr>
        <p:spPr>
          <a:xfrm>
            <a:off x="363985" y="826766"/>
            <a:ext cx="7408415" cy="1325563"/>
          </a:xfrm>
        </p:spPr>
        <p:txBody>
          <a:bodyPr/>
          <a:lstStyle/>
          <a:p>
            <a:r>
              <a:rPr lang="en-US" b="1">
                <a:solidFill>
                  <a:schemeClr val="accent1"/>
                </a:solidFill>
              </a:rPr>
              <a:t>Learning Material Packs (LMP) – Two Models</a:t>
            </a:r>
            <a:endParaRPr lang="en-IE" b="1" dirty="0">
              <a:solidFill>
                <a:schemeClr val="accent1"/>
              </a:solidFill>
            </a:endParaRPr>
          </a:p>
        </p:txBody>
      </p:sp>
    </p:spTree>
    <p:extLst>
      <p:ext uri="{BB962C8B-B14F-4D97-AF65-F5344CB8AC3E}">
        <p14:creationId xmlns:p14="http://schemas.microsoft.com/office/powerpoint/2010/main" val="20671145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Essential Templates (Ready-to-Use)</a:t>
            </a:r>
          </a:p>
        </p:txBody>
      </p:sp>
      <p:sp>
        <p:nvSpPr>
          <p:cNvPr id="6" name="TextBox 5">
            <a:extLst>
              <a:ext uri="{FF2B5EF4-FFF2-40B4-BE49-F238E27FC236}">
                <a16:creationId xmlns:a16="http://schemas.microsoft.com/office/drawing/2014/main" id="{9F7AE3ED-4509-869E-793C-DE7C6E1A1320}"/>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A3C344DF-79DC-143B-9AF2-D0B3829E16D2}"/>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30B770E4-D209-ED4B-0B50-68BEE6B39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0C26B2E1-32FD-E411-2A98-4F73DAA8203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06753021-64E8-A5F7-BFF7-B2D0AEF40E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E62A1226-F90A-F82B-C896-9BC7C1D4F0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88CAE8CF-8ADE-AC94-5333-87E0BECED64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D577920A-9A0A-FCD9-565C-17819A5979ED}"/>
              </a:ext>
            </a:extLst>
          </p:cNvPr>
          <p:cNvSpPr txBox="1"/>
          <p:nvPr/>
        </p:nvSpPr>
        <p:spPr>
          <a:xfrm>
            <a:off x="363986" y="2152329"/>
            <a:ext cx="6321316" cy="3792577"/>
          </a:xfrm>
          <a:prstGeom prst="rect">
            <a:avLst/>
          </a:prstGeom>
          <a:noFill/>
        </p:spPr>
        <p:txBody>
          <a:bodyPr wrap="square">
            <a:spAutoFit/>
          </a:bodyPr>
          <a:lstStyle/>
          <a:p>
            <a:pPr>
              <a:lnSpc>
                <a:spcPct val="150000"/>
              </a:lnSpc>
            </a:pPr>
            <a:r>
              <a:rPr lang="hr-HR" b="1" dirty="0"/>
              <a:t>Annex 1. Lesson Plan Template</a:t>
            </a:r>
            <a:r>
              <a:rPr lang="hr-HR" dirty="0"/>
              <a:t> (Planning)</a:t>
            </a:r>
          </a:p>
          <a:p>
            <a:pPr>
              <a:lnSpc>
                <a:spcPct val="150000"/>
              </a:lnSpc>
            </a:pPr>
            <a:r>
              <a:rPr lang="hr-HR" b="1" dirty="0"/>
              <a:t>Annex 2. Trainer Preparation Checklist</a:t>
            </a:r>
            <a:r>
              <a:rPr lang="hr-HR" dirty="0"/>
              <a:t> (Readiness)</a:t>
            </a:r>
          </a:p>
          <a:p>
            <a:pPr>
              <a:lnSpc>
                <a:spcPct val="150000"/>
              </a:lnSpc>
            </a:pPr>
            <a:r>
              <a:rPr lang="hr-HR" b="1" dirty="0"/>
              <a:t>Annex 3. Delivery Checklist</a:t>
            </a:r>
            <a:r>
              <a:rPr lang="hr-HR" dirty="0"/>
              <a:t> (Reporting &amp; Reflection)</a:t>
            </a:r>
          </a:p>
          <a:p>
            <a:pPr>
              <a:lnSpc>
                <a:spcPct val="150000"/>
              </a:lnSpc>
            </a:pPr>
            <a:r>
              <a:rPr lang="hr-HR" b="1" dirty="0"/>
              <a:t>Annex 4. Learner Feedback Form</a:t>
            </a:r>
            <a:r>
              <a:rPr lang="hr-HR" dirty="0"/>
              <a:t> (Evaluation)</a:t>
            </a:r>
          </a:p>
          <a:p>
            <a:pPr>
              <a:lnSpc>
                <a:spcPct val="150000"/>
              </a:lnSpc>
            </a:pPr>
            <a:endParaRPr lang="hr-HR" dirty="0"/>
          </a:p>
          <a:p>
            <a:pPr>
              <a:lnSpc>
                <a:spcPct val="150000"/>
              </a:lnSpc>
            </a:pPr>
            <a:r>
              <a:rPr lang="hr-HR" b="1" dirty="0">
                <a:solidFill>
                  <a:schemeClr val="accent1"/>
                </a:solidFill>
              </a:rPr>
              <a:t>Note:</a:t>
            </a:r>
            <a:r>
              <a:rPr lang="hr-HR" dirty="0">
                <a:solidFill>
                  <a:schemeClr val="accent1"/>
                </a:solidFill>
              </a:rPr>
              <a:t> All templates can be provided in </a:t>
            </a:r>
            <a:r>
              <a:rPr lang="hr-HR" b="1" dirty="0">
                <a:solidFill>
                  <a:schemeClr val="accent1"/>
                </a:solidFill>
              </a:rPr>
              <a:t>editable .docx format</a:t>
            </a:r>
            <a:r>
              <a:rPr lang="hr-HR" dirty="0">
                <a:solidFill>
                  <a:schemeClr val="accent1"/>
                </a:solidFill>
              </a:rPr>
              <a:t> for easy localization and translation.</a:t>
            </a:r>
          </a:p>
          <a:p>
            <a:pPr>
              <a:lnSpc>
                <a:spcPct val="150000"/>
              </a:lnSpc>
            </a:pPr>
            <a:r>
              <a:rPr lang="hr-HR" b="1" dirty="0">
                <a:solidFill>
                  <a:schemeClr val="accent1"/>
                </a:solidFill>
              </a:rPr>
              <a:t>Note:</a:t>
            </a:r>
            <a:r>
              <a:rPr lang="hr-HR" dirty="0">
                <a:solidFill>
                  <a:schemeClr val="accent1"/>
                </a:solidFill>
              </a:rPr>
              <a:t> Annex 4 is available in two versions: </a:t>
            </a:r>
            <a:r>
              <a:rPr lang="hr-HR" b="1" dirty="0">
                <a:solidFill>
                  <a:schemeClr val="accent1"/>
                </a:solidFill>
              </a:rPr>
              <a:t>Annex 4</a:t>
            </a:r>
            <a:r>
              <a:rPr lang="hr-HR" dirty="0">
                <a:solidFill>
                  <a:schemeClr val="accent1"/>
                </a:solidFill>
              </a:rPr>
              <a:t> (Synchronous) and </a:t>
            </a:r>
            <a:r>
              <a:rPr lang="hr-HR" b="1" dirty="0">
                <a:solidFill>
                  <a:schemeClr val="accent1"/>
                </a:solidFill>
              </a:rPr>
              <a:t>Annex 4a</a:t>
            </a:r>
            <a:r>
              <a:rPr lang="hr-HR" dirty="0">
                <a:solidFill>
                  <a:schemeClr val="accent1"/>
                </a:solidFill>
              </a:rPr>
              <a:t> (Asynchronous).</a:t>
            </a:r>
          </a:p>
        </p:txBody>
      </p:sp>
      <p:pic>
        <p:nvPicPr>
          <p:cNvPr id="19" name="Picture 18">
            <a:extLst>
              <a:ext uri="{FF2B5EF4-FFF2-40B4-BE49-F238E27FC236}">
                <a16:creationId xmlns:a16="http://schemas.microsoft.com/office/drawing/2014/main" id="{98E220B5-0A9C-9284-E58D-0E2F878E492B}"/>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16369" t="20248" r="12582" b="6337"/>
          <a:stretch>
            <a:fillRect/>
          </a:stretch>
        </p:blipFill>
        <p:spPr>
          <a:xfrm>
            <a:off x="6873705" y="1718647"/>
            <a:ext cx="4090025" cy="4226259"/>
          </a:xfrm>
          <a:prstGeom prst="rect">
            <a:avLst/>
          </a:prstGeom>
          <a:noFill/>
        </p:spPr>
      </p:pic>
    </p:spTree>
    <p:extLst>
      <p:ext uri="{BB962C8B-B14F-4D97-AF65-F5344CB8AC3E}">
        <p14:creationId xmlns:p14="http://schemas.microsoft.com/office/powerpoint/2010/main" val="21807623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2859-815D-B334-5048-146D6FAD14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3FECE-895C-41C7-DEB8-DECD5356A7B2}"/>
              </a:ext>
            </a:extLst>
          </p:cNvPr>
          <p:cNvSpPr>
            <a:spLocks noGrp="1"/>
          </p:cNvSpPr>
          <p:nvPr>
            <p:ph type="title"/>
          </p:nvPr>
        </p:nvSpPr>
        <p:spPr>
          <a:xfrm>
            <a:off x="340309" y="826766"/>
            <a:ext cx="7721236" cy="1325563"/>
          </a:xfrm>
        </p:spPr>
        <p:txBody>
          <a:bodyPr/>
          <a:lstStyle/>
          <a:p>
            <a:r>
              <a:rPr lang="en-US" b="1" dirty="0">
                <a:solidFill>
                  <a:schemeClr val="accent1"/>
                </a:solidFill>
              </a:rPr>
              <a:t>Localization &amp; Adaptation (Do's and Don'ts)</a:t>
            </a:r>
          </a:p>
        </p:txBody>
      </p:sp>
      <p:sp>
        <p:nvSpPr>
          <p:cNvPr id="8" name="Text Placeholder 7">
            <a:extLst>
              <a:ext uri="{FF2B5EF4-FFF2-40B4-BE49-F238E27FC236}">
                <a16:creationId xmlns:a16="http://schemas.microsoft.com/office/drawing/2014/main" id="{F3BEBBCA-760F-03CD-461B-45C632440827}"/>
              </a:ext>
            </a:extLst>
          </p:cNvPr>
          <p:cNvSpPr>
            <a:spLocks noGrp="1"/>
          </p:cNvSpPr>
          <p:nvPr>
            <p:ph type="body" sz="quarter" idx="17"/>
          </p:nvPr>
        </p:nvSpPr>
        <p:spPr>
          <a:xfrm>
            <a:off x="340309" y="2207724"/>
            <a:ext cx="5755691" cy="3823510"/>
          </a:xfrm>
        </p:spPr>
        <p:txBody>
          <a:bodyPr numCol="1">
            <a:normAutofit/>
          </a:bodyPr>
          <a:lstStyle/>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sp>
        <p:nvSpPr>
          <p:cNvPr id="5" name="Subtitle 2">
            <a:extLst>
              <a:ext uri="{FF2B5EF4-FFF2-40B4-BE49-F238E27FC236}">
                <a16:creationId xmlns:a16="http://schemas.microsoft.com/office/drawing/2014/main" id="{3EECBF64-8AFA-7C0C-CF9E-C9DB61058BA2}"/>
              </a:ext>
            </a:extLst>
          </p:cNvPr>
          <p:cNvSpPr txBox="1">
            <a:spLocks/>
          </p:cNvSpPr>
          <p:nvPr/>
        </p:nvSpPr>
        <p:spPr>
          <a:xfrm>
            <a:off x="1468975" y="2391879"/>
            <a:ext cx="4309616" cy="422625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b="1" dirty="0">
                <a:solidFill>
                  <a:schemeClr val="accent1"/>
                </a:solidFill>
              </a:rPr>
              <a:t>ADAPT</a:t>
            </a:r>
          </a:p>
          <a:p>
            <a:r>
              <a:rPr lang="en-US" dirty="0"/>
              <a:t>Case examples &amp; scenarios.</a:t>
            </a:r>
          </a:p>
          <a:p>
            <a:r>
              <a:rPr lang="en-US" dirty="0"/>
              <a:t>Language (Translation).</a:t>
            </a:r>
          </a:p>
          <a:p>
            <a:r>
              <a:rPr lang="en-US" dirty="0"/>
              <a:t>Delivery format (Online/Blended).</a:t>
            </a:r>
          </a:p>
          <a:p>
            <a:r>
              <a:rPr lang="en-US" dirty="0"/>
              <a:t>Specific software tools.</a:t>
            </a:r>
          </a:p>
          <a:p>
            <a:pPr marL="342900" indent="-342900"/>
            <a:endParaRPr lang="en-US" dirty="0"/>
          </a:p>
        </p:txBody>
      </p:sp>
      <p:sp>
        <p:nvSpPr>
          <p:cNvPr id="6" name="Subtitle 2">
            <a:extLst>
              <a:ext uri="{FF2B5EF4-FFF2-40B4-BE49-F238E27FC236}">
                <a16:creationId xmlns:a16="http://schemas.microsoft.com/office/drawing/2014/main" id="{83034006-472F-02C6-6873-C3033D31C60C}"/>
              </a:ext>
            </a:extLst>
          </p:cNvPr>
          <p:cNvSpPr txBox="1">
            <a:spLocks/>
          </p:cNvSpPr>
          <p:nvPr/>
        </p:nvSpPr>
        <p:spPr>
          <a:xfrm>
            <a:off x="6413411" y="2391879"/>
            <a:ext cx="4309616" cy="422625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b="1" dirty="0">
                <a:solidFill>
                  <a:srgbClr val="FF0000"/>
                </a:solidFill>
              </a:rPr>
              <a:t>KEEP</a:t>
            </a:r>
          </a:p>
          <a:p>
            <a:r>
              <a:rPr lang="en-US" dirty="0"/>
              <a:t>Unit Learning Outcomes (ULOs).</a:t>
            </a:r>
          </a:p>
          <a:p>
            <a:r>
              <a:rPr lang="en-US" dirty="0"/>
              <a:t>Core Assessment Criteria</a:t>
            </a:r>
            <a:r>
              <a:rPr lang="hr-HR" dirty="0"/>
              <a:t>.</a:t>
            </a:r>
            <a:endParaRPr lang="en-US" dirty="0"/>
          </a:p>
          <a:p>
            <a:pPr marL="342900" indent="-342900"/>
            <a:endParaRPr lang="en-US" dirty="0"/>
          </a:p>
        </p:txBody>
      </p:sp>
      <p:pic>
        <p:nvPicPr>
          <p:cNvPr id="9" name="Graphic 8" descr="Close with solid fill">
            <a:extLst>
              <a:ext uri="{FF2B5EF4-FFF2-40B4-BE49-F238E27FC236}">
                <a16:creationId xmlns:a16="http://schemas.microsoft.com/office/drawing/2014/main" id="{D8AC5397-98DD-3CA5-12EF-9D7E006FFD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36612" y="2295953"/>
            <a:ext cx="524933" cy="524933"/>
          </a:xfrm>
          <a:prstGeom prst="rect">
            <a:avLst/>
          </a:prstGeom>
        </p:spPr>
      </p:pic>
      <p:pic>
        <p:nvPicPr>
          <p:cNvPr id="10" name="Graphic 9" descr="Checkmark with solid fill">
            <a:extLst>
              <a:ext uri="{FF2B5EF4-FFF2-40B4-BE49-F238E27FC236}">
                <a16:creationId xmlns:a16="http://schemas.microsoft.com/office/drawing/2014/main" id="{CD14658B-CC71-8260-BBE4-BA804DF74B8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95220" y="2391879"/>
            <a:ext cx="428085" cy="428085"/>
          </a:xfrm>
          <a:prstGeom prst="rect">
            <a:avLst/>
          </a:prstGeom>
        </p:spPr>
      </p:pic>
      <p:cxnSp>
        <p:nvCxnSpPr>
          <p:cNvPr id="11" name="Straight Connector 10">
            <a:extLst>
              <a:ext uri="{FF2B5EF4-FFF2-40B4-BE49-F238E27FC236}">
                <a16:creationId xmlns:a16="http://schemas.microsoft.com/office/drawing/2014/main" id="{19E1CA60-FA11-2A42-5AC8-324550BA920B}"/>
              </a:ext>
            </a:extLst>
          </p:cNvPr>
          <p:cNvCxnSpPr>
            <a:cxnSpLocks/>
          </p:cNvCxnSpPr>
          <p:nvPr/>
        </p:nvCxnSpPr>
        <p:spPr>
          <a:xfrm>
            <a:off x="5737246" y="2391879"/>
            <a:ext cx="0" cy="311890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073DBB-8E4C-A856-2875-11EE6AC68302}"/>
              </a:ext>
            </a:extLst>
          </p:cNvPr>
          <p:cNvSpPr txBox="1"/>
          <p:nvPr/>
        </p:nvSpPr>
        <p:spPr>
          <a:xfrm>
            <a:off x="2297337" y="5757828"/>
            <a:ext cx="6962505" cy="369332"/>
          </a:xfrm>
          <a:prstGeom prst="rect">
            <a:avLst/>
          </a:prstGeom>
          <a:noFill/>
        </p:spPr>
        <p:txBody>
          <a:bodyPr wrap="square" rtlCol="0">
            <a:spAutoFit/>
          </a:bodyPr>
          <a:lstStyle/>
          <a:p>
            <a:pPr algn="ctr"/>
            <a:r>
              <a:rPr lang="en-US" b="1" dirty="0">
                <a:solidFill>
                  <a:schemeClr val="accent2"/>
                </a:solidFill>
              </a:rPr>
              <a:t>Key Principle:</a:t>
            </a:r>
            <a:r>
              <a:rPr lang="en-US" dirty="0">
                <a:solidFill>
                  <a:schemeClr val="accent2"/>
                </a:solidFill>
              </a:rPr>
              <a:t> Adapt the "how," but never the "what."</a:t>
            </a:r>
          </a:p>
        </p:txBody>
      </p:sp>
    </p:spTree>
    <p:extLst>
      <p:ext uri="{BB962C8B-B14F-4D97-AF65-F5344CB8AC3E}">
        <p14:creationId xmlns:p14="http://schemas.microsoft.com/office/powerpoint/2010/main" val="34984219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690A-52B5-0AD3-1DDB-ADBCBD911AD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D0780A-AC8A-DE25-3AD8-623558D4617D}"/>
              </a:ext>
            </a:extLst>
          </p:cNvPr>
          <p:cNvSpPr>
            <a:spLocks noGrp="1"/>
          </p:cNvSpPr>
          <p:nvPr>
            <p:ph type="title"/>
          </p:nvPr>
        </p:nvSpPr>
        <p:spPr>
          <a:xfrm>
            <a:off x="363985" y="826766"/>
            <a:ext cx="7721236" cy="1325563"/>
          </a:xfrm>
        </p:spPr>
        <p:txBody>
          <a:bodyPr/>
          <a:lstStyle/>
          <a:p>
            <a:r>
              <a:rPr lang="en-US" b="1" dirty="0">
                <a:solidFill>
                  <a:schemeClr val="accent1"/>
                </a:solidFill>
              </a:rPr>
              <a:t> The Online Resource Hub</a:t>
            </a:r>
          </a:p>
        </p:txBody>
      </p:sp>
      <p:sp>
        <p:nvSpPr>
          <p:cNvPr id="6" name="TextBox 5">
            <a:extLst>
              <a:ext uri="{FF2B5EF4-FFF2-40B4-BE49-F238E27FC236}">
                <a16:creationId xmlns:a16="http://schemas.microsoft.com/office/drawing/2014/main" id="{0BA41733-D397-3253-8AF5-267C9C1F4CE3}"/>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2EC5DC9A-425A-97BA-88B8-985170639251}"/>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876FD18A-3C5D-B33D-194F-5704D73D78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EE4CBD1D-254C-AE1B-575D-D0777B45B9E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5113B512-1C7B-AF75-8685-73D74D63862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13F5FDCC-B595-8153-864F-35C1B4C6562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D45EC18F-B258-73C5-151B-6D50D67C4CD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6B7F0DE6-2FEE-B020-4FAD-88520C1C564B}"/>
              </a:ext>
            </a:extLst>
          </p:cNvPr>
          <p:cNvSpPr txBox="1"/>
          <p:nvPr/>
        </p:nvSpPr>
        <p:spPr>
          <a:xfrm>
            <a:off x="4885851" y="2906439"/>
            <a:ext cx="6035104" cy="230832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Central access point.</a:t>
            </a:r>
          </a:p>
          <a:p>
            <a:pPr marL="285750" indent="-285750">
              <a:lnSpc>
                <a:spcPct val="150000"/>
              </a:lnSpc>
              <a:buFont typeface="Arial" panose="020B0604020202020204" pitchFamily="34" charset="0"/>
              <a:buChar char="•"/>
            </a:pPr>
            <a:r>
              <a:rPr lang="en-US" dirty="0"/>
              <a:t>Includes: </a:t>
            </a:r>
            <a:r>
              <a:rPr lang="hr-HR" dirty="0"/>
              <a:t>trainer handbook, templates and videos</a:t>
            </a:r>
            <a:r>
              <a:rPr lang="en-US" dirty="0"/>
              <a:t>.</a:t>
            </a:r>
          </a:p>
          <a:p>
            <a:pPr marL="285750" indent="-285750">
              <a:lnSpc>
                <a:spcPct val="150000"/>
              </a:lnSpc>
              <a:buFont typeface="Arial" panose="020B0604020202020204" pitchFamily="34" charset="0"/>
              <a:buChar char="•"/>
            </a:pPr>
            <a:r>
              <a:rPr lang="en-US" dirty="0"/>
              <a:t>User-friendly (No login barriers).</a:t>
            </a:r>
          </a:p>
          <a:p>
            <a:endParaRPr lang="hr-HR" b="1" dirty="0"/>
          </a:p>
          <a:p>
            <a:r>
              <a:rPr lang="hr-HR" b="1" dirty="0">
                <a:solidFill>
                  <a:schemeClr val="accent1"/>
                </a:solidFill>
              </a:rPr>
              <a:t> </a:t>
            </a:r>
            <a:endParaRPr lang="en-US" dirty="0">
              <a:solidFill>
                <a:schemeClr val="accent1"/>
              </a:solidFill>
            </a:endParaRPr>
          </a:p>
        </p:txBody>
      </p:sp>
      <p:pic>
        <p:nvPicPr>
          <p:cNvPr id="2" name="Picture 1">
            <a:extLst>
              <a:ext uri="{FF2B5EF4-FFF2-40B4-BE49-F238E27FC236}">
                <a16:creationId xmlns:a16="http://schemas.microsoft.com/office/drawing/2014/main" id="{1685A8EA-A96F-C58E-58DF-FA37C5F0304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29201" y="2157978"/>
            <a:ext cx="3903133" cy="3903133"/>
          </a:xfrm>
          <a:prstGeom prst="rect">
            <a:avLst/>
          </a:prstGeom>
        </p:spPr>
      </p:pic>
    </p:spTree>
    <p:extLst>
      <p:ext uri="{BB962C8B-B14F-4D97-AF65-F5344CB8AC3E}">
        <p14:creationId xmlns:p14="http://schemas.microsoft.com/office/powerpoint/2010/main" val="35058449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299FB-8BB6-AD1C-EA21-3E6D46A224F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E3679B0-80D2-0911-AF2E-1AF65270861B}"/>
              </a:ext>
            </a:extLst>
          </p:cNvPr>
          <p:cNvSpPr>
            <a:spLocks noGrp="1"/>
          </p:cNvSpPr>
          <p:nvPr>
            <p:ph type="title"/>
          </p:nvPr>
        </p:nvSpPr>
        <p:spPr>
          <a:xfrm>
            <a:off x="472268" y="896347"/>
            <a:ext cx="7721236" cy="1325563"/>
          </a:xfrm>
        </p:spPr>
        <p:txBody>
          <a:bodyPr/>
          <a:lstStyle/>
          <a:p>
            <a:r>
              <a:rPr lang="en-US" b="1" dirty="0">
                <a:solidFill>
                  <a:schemeClr val="accent1"/>
                </a:solidFill>
              </a:rPr>
              <a:t>Recommended Workflow for Trainers</a:t>
            </a:r>
          </a:p>
        </p:txBody>
      </p:sp>
      <p:sp>
        <p:nvSpPr>
          <p:cNvPr id="6" name="TextBox 5">
            <a:extLst>
              <a:ext uri="{FF2B5EF4-FFF2-40B4-BE49-F238E27FC236}">
                <a16:creationId xmlns:a16="http://schemas.microsoft.com/office/drawing/2014/main" id="{5F828153-06BB-B73E-2F6B-E5613FFECD01}"/>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682E8BB0-F760-DF7C-DB11-E44153A58F48}"/>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EDDC3791-DB34-0649-F3EA-25094850590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236A1FE7-A0CC-3E6A-1B78-F21488447F8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DD536911-DD97-EB5C-E3F7-A06FC70DAAE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FE6B67BE-3919-3575-EEDD-05F145C74DE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sp>
        <p:nvSpPr>
          <p:cNvPr id="16" name="TextBox 15">
            <a:extLst>
              <a:ext uri="{FF2B5EF4-FFF2-40B4-BE49-F238E27FC236}">
                <a16:creationId xmlns:a16="http://schemas.microsoft.com/office/drawing/2014/main" id="{D9B2528D-15BD-920D-4BED-7F3396E14759}"/>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C9CDA0EF-60D5-3141-F06C-1A976F6B358C}"/>
              </a:ext>
            </a:extLst>
          </p:cNvPr>
          <p:cNvSpPr txBox="1"/>
          <p:nvPr/>
        </p:nvSpPr>
        <p:spPr>
          <a:xfrm>
            <a:off x="417608" y="2282709"/>
            <a:ext cx="10791674" cy="2031325"/>
          </a:xfrm>
          <a:prstGeom prst="rect">
            <a:avLst/>
          </a:prstGeom>
          <a:noFill/>
        </p:spPr>
        <p:txBody>
          <a:bodyPr wrap="square">
            <a:spAutoFit/>
          </a:bodyPr>
          <a:lstStyle/>
          <a:p>
            <a:pPr marL="342900" indent="-342900">
              <a:buFont typeface="+mj-lt"/>
              <a:buAutoNum type="arabicPeriod"/>
            </a:pPr>
            <a:r>
              <a:rPr lang="en-US" b="1" dirty="0"/>
              <a:t>Review Handbook:</a:t>
            </a:r>
            <a:r>
              <a:rPr lang="en-US" dirty="0"/>
              <a:t> Understand the curricula logic.</a:t>
            </a:r>
          </a:p>
          <a:p>
            <a:pPr marL="342900" indent="-342900">
              <a:buFont typeface="+mj-lt"/>
              <a:buAutoNum type="arabicPeriod"/>
            </a:pPr>
            <a:r>
              <a:rPr lang="en-US" b="1" dirty="0"/>
              <a:t>Identify Learning Unit:</a:t>
            </a:r>
            <a:r>
              <a:rPr lang="en-US" dirty="0"/>
              <a:t> Know exactly which LU you are delivering.</a:t>
            </a:r>
          </a:p>
          <a:p>
            <a:pPr marL="342900" indent="-342900">
              <a:buFont typeface="+mj-lt"/>
              <a:buAutoNum type="arabicPeriod"/>
            </a:pPr>
            <a:r>
              <a:rPr lang="en-US" b="1" dirty="0"/>
              <a:t>Plan:</a:t>
            </a:r>
            <a:r>
              <a:rPr lang="en-US" dirty="0"/>
              <a:t> Use the Lesson Plan Template to align activities with ULOs.</a:t>
            </a:r>
          </a:p>
          <a:p>
            <a:pPr marL="342900" indent="-342900">
              <a:buFont typeface="+mj-lt"/>
              <a:buAutoNum type="arabicPeriod"/>
            </a:pPr>
            <a:r>
              <a:rPr lang="en-US" b="1" dirty="0"/>
              <a:t>Deliver:</a:t>
            </a:r>
            <a:r>
              <a:rPr lang="en-US" dirty="0"/>
              <a:t> Use the pedagogical strategies from Module 3.</a:t>
            </a:r>
          </a:p>
          <a:p>
            <a:pPr marL="342900" indent="-342900">
              <a:buFont typeface="+mj-lt"/>
              <a:buAutoNum type="arabicPeriod"/>
            </a:pPr>
            <a:r>
              <a:rPr lang="en-US" b="1" dirty="0"/>
              <a:t>Report:</a:t>
            </a:r>
            <a:r>
              <a:rPr lang="en-US" dirty="0"/>
              <a:t> Collect evidence and submit documentation as per Module 5.</a:t>
            </a:r>
          </a:p>
          <a:p>
            <a:endParaRPr lang="hr-HR" b="1" dirty="0"/>
          </a:p>
          <a:p>
            <a:r>
              <a:rPr lang="hr-HR" b="1" dirty="0">
                <a:solidFill>
                  <a:schemeClr val="accent1"/>
                </a:solidFill>
              </a:rPr>
              <a:t> </a:t>
            </a:r>
            <a:endParaRPr lang="en-US" dirty="0">
              <a:solidFill>
                <a:schemeClr val="accent1"/>
              </a:solidFill>
            </a:endParaRPr>
          </a:p>
        </p:txBody>
      </p:sp>
      <p:pic>
        <p:nvPicPr>
          <p:cNvPr id="3" name="Picture 2">
            <a:extLst>
              <a:ext uri="{FF2B5EF4-FFF2-40B4-BE49-F238E27FC236}">
                <a16:creationId xmlns:a16="http://schemas.microsoft.com/office/drawing/2014/main" id="{0160EDA2-6A2D-1BCD-8B38-A5011D7B89BB}"/>
              </a:ext>
            </a:extLst>
          </p:cNvPr>
          <p:cNvPicPr>
            <a:picLocks noChangeAspect="1"/>
          </p:cNvPicPr>
          <p:nvPr/>
        </p:nvPicPr>
        <p:blipFill>
          <a:blip r:embed="rId7">
            <a:extLst>
              <a:ext uri="{28A0092B-C50C-407E-A947-70E740481C1C}">
                <a14:useLocalDpi xmlns:a14="http://schemas.microsoft.com/office/drawing/2010/main" val="0"/>
              </a:ext>
            </a:extLst>
          </a:blip>
          <a:srcRect l="15833" t="44280" r="14895" b="40111"/>
          <a:stretch>
            <a:fillRect/>
          </a:stretch>
        </p:blipFill>
        <p:spPr>
          <a:xfrm>
            <a:off x="1902178" y="4107183"/>
            <a:ext cx="8387644" cy="1889997"/>
          </a:xfrm>
          <a:prstGeom prst="rect">
            <a:avLst/>
          </a:prstGeom>
        </p:spPr>
      </p:pic>
    </p:spTree>
    <p:extLst>
      <p:ext uri="{BB962C8B-B14F-4D97-AF65-F5344CB8AC3E}">
        <p14:creationId xmlns:p14="http://schemas.microsoft.com/office/powerpoint/2010/main" val="98379023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932F-0F52-67FA-FF48-07A99F8D2F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13EE01E-2A67-DE7E-F9A0-5527159EF048}"/>
              </a:ext>
            </a:extLst>
          </p:cNvPr>
          <p:cNvSpPr>
            <a:spLocks noGrp="1"/>
          </p:cNvSpPr>
          <p:nvPr>
            <p:ph type="title"/>
          </p:nvPr>
        </p:nvSpPr>
        <p:spPr>
          <a:xfrm>
            <a:off x="363985" y="826766"/>
            <a:ext cx="7721236" cy="1325563"/>
          </a:xfrm>
        </p:spPr>
        <p:txBody>
          <a:bodyPr/>
          <a:lstStyle/>
          <a:p>
            <a:r>
              <a:rPr lang="hr-HR" b="1" dirty="0">
                <a:solidFill>
                  <a:schemeClr val="accent1"/>
                </a:solidFill>
              </a:rPr>
              <a:t>Module 6 </a:t>
            </a:r>
            <a:r>
              <a:rPr lang="en-US" b="1" dirty="0">
                <a:solidFill>
                  <a:schemeClr val="accent1"/>
                </a:solidFill>
              </a:rPr>
              <a:t>Summary </a:t>
            </a:r>
            <a:r>
              <a:rPr lang="hr-HR" b="1" dirty="0">
                <a:solidFill>
                  <a:schemeClr val="accent1"/>
                </a:solidFill>
              </a:rPr>
              <a:t>&amp; Transition</a:t>
            </a:r>
            <a:endParaRPr lang="en-US" b="1" dirty="0">
              <a:solidFill>
                <a:schemeClr val="accent1"/>
              </a:solidFill>
            </a:endParaRPr>
          </a:p>
        </p:txBody>
      </p:sp>
      <p:sp>
        <p:nvSpPr>
          <p:cNvPr id="8" name="Text Placeholder 7">
            <a:extLst>
              <a:ext uri="{FF2B5EF4-FFF2-40B4-BE49-F238E27FC236}">
                <a16:creationId xmlns:a16="http://schemas.microsoft.com/office/drawing/2014/main" id="{089D904A-D891-11C7-140B-1F20EB4CB15C}"/>
              </a:ext>
            </a:extLst>
          </p:cNvPr>
          <p:cNvSpPr>
            <a:spLocks noGrp="1"/>
          </p:cNvSpPr>
          <p:nvPr>
            <p:ph type="body" sz="quarter" idx="17"/>
          </p:nvPr>
        </p:nvSpPr>
        <p:spPr>
          <a:xfrm>
            <a:off x="363985" y="2523958"/>
            <a:ext cx="8079791" cy="3507276"/>
          </a:xfrm>
        </p:spPr>
        <p:txBody>
          <a:bodyPr numCol="1">
            <a:normAutofit/>
          </a:bodyPr>
          <a:lstStyle/>
          <a:p>
            <a:r>
              <a:rPr lang="en-US" dirty="0"/>
              <a:t>Resources are </a:t>
            </a:r>
            <a:r>
              <a:rPr lang="en-US" b="1" dirty="0"/>
              <a:t>tools, not rules</a:t>
            </a:r>
            <a:r>
              <a:rPr lang="en-US" dirty="0"/>
              <a:t> (adapt them as needed).</a:t>
            </a:r>
          </a:p>
          <a:p>
            <a:r>
              <a:rPr lang="en-US" dirty="0"/>
              <a:t>Adapt the </a:t>
            </a:r>
            <a:r>
              <a:rPr lang="en-US" b="1" dirty="0"/>
              <a:t>context</a:t>
            </a:r>
            <a:r>
              <a:rPr lang="en-US" dirty="0"/>
              <a:t>, but always keep the </a:t>
            </a:r>
            <a:r>
              <a:rPr lang="en-US" b="1" dirty="0"/>
              <a:t>outcomes</a:t>
            </a:r>
            <a:r>
              <a:rPr lang="en-US" dirty="0"/>
              <a:t>.</a:t>
            </a:r>
          </a:p>
          <a:p>
            <a:endParaRPr lang="en-US" sz="3800" dirty="0"/>
          </a:p>
          <a:p>
            <a:endParaRPr lang="en-IE" b="1" dirty="0"/>
          </a:p>
        </p:txBody>
      </p:sp>
    </p:spTree>
    <p:extLst>
      <p:ext uri="{BB962C8B-B14F-4D97-AF65-F5344CB8AC3E}">
        <p14:creationId xmlns:p14="http://schemas.microsoft.com/office/powerpoint/2010/main" val="1425118245"/>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2.xml><?xml version="1.0" encoding="utf-8"?>
<ds:datastoreItem xmlns:ds="http://schemas.openxmlformats.org/officeDocument/2006/customXml" ds:itemID="{B7E4E117-1663-4C8C-8C82-A08DF3ECDA7D}">
  <ds:schemaRefs>
    <ds:schemaRef ds:uri="http://www.w3.org/XML/1998/namespace"/>
    <ds:schemaRef ds:uri="http://purl.org/dc/dcmitype/"/>
    <ds:schemaRef ds:uri="http://schemas.microsoft.com/office/2006/documentManagement/types"/>
    <ds:schemaRef ds:uri="e2442d10-90f2-49ef-8949-7e5ac17a22bf"/>
    <ds:schemaRef ds:uri="8910e70e-56fc-4034-87de-158ef45b3418"/>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504</TotalTime>
  <Words>1286</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Montserrat</vt:lpstr>
      <vt:lpstr>Poppins</vt:lpstr>
      <vt:lpstr>Titillium Web Bold</vt:lpstr>
      <vt:lpstr>Office Theme</vt:lpstr>
      <vt:lpstr>Module 6: Training Materials and Digital Resources </vt:lpstr>
      <vt:lpstr>PowerPoint Presentation</vt:lpstr>
      <vt:lpstr>Design Philosophy: Lightweight &amp; Flexible</vt:lpstr>
      <vt:lpstr>Learning Material Packs (LMP) – Two Models</vt:lpstr>
      <vt:lpstr>Essential Templates (Ready-to-Use)</vt:lpstr>
      <vt:lpstr>Localization &amp; Adaptation (Do's and Don'ts)</vt:lpstr>
      <vt:lpstr> The Online Resource Hub</vt:lpstr>
      <vt:lpstr>Recommended Workflow for Trainers</vt:lpstr>
      <vt:lpstr>Module 6 Summary &amp; Transition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10</cp:revision>
  <cp:lastPrinted>2026-05-14T13:32:24Z</cp:lastPrinted>
  <dcterms:created xsi:type="dcterms:W3CDTF">2026-03-24T10:29:26Z</dcterms:created>
  <dcterms:modified xsi:type="dcterms:W3CDTF">2026-05-15T08:21:51Z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